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8288000" cy="10287000"/>
  <p:notesSz cx="6858000" cy="9144000"/>
  <p:embeddedFontLst>
    <p:embeddedFont>
      <p:font typeface="Glacial Indifference Bold" charset="1" panose="00000800000000000000"/>
      <p:regular r:id="rId59"/>
    </p:embeddedFont>
    <p:embeddedFont>
      <p:font typeface="Montserrat Bold" charset="1" panose="00000800000000000000"/>
      <p:regular r:id="rId60"/>
    </p:embeddedFont>
    <p:embeddedFont>
      <p:font typeface="Glacial Indifference" charset="1" panose="00000000000000000000"/>
      <p:regular r:id="rId61"/>
    </p:embeddedFont>
    <p:embeddedFont>
      <p:font typeface="Glacial Indifference Italics" charset="1" panose="00000000000000000000"/>
      <p:regular r:id="rId62"/>
    </p:embeddedFont>
    <p:embeddedFont>
      <p:font typeface="Calibri (MS)" charset="1" panose="020F0502020204030204"/>
      <p:regular r:id="rId63"/>
    </p:embeddedFont>
    <p:embeddedFont>
      <p:font typeface="Arial Bold" charset="1" panose="020B0802020202020204"/>
      <p:regular r:id="rId64"/>
    </p:embeddedFont>
    <p:embeddedFont>
      <p:font typeface="Trebuchet MS" charset="1" panose="020B0603020202020204"/>
      <p:regular r:id="rId65"/>
    </p:embeddedFont>
    <p:embeddedFont>
      <p:font typeface="Trebuchet MS Bold" charset="1" panose="020B0703020202020204"/>
      <p:regular r:id="rId66"/>
    </p:embeddedFont>
    <p:embeddedFont>
      <p:font typeface="Arial" charset="1" panose="020B0502020202020204"/>
      <p:regular r:id="rId67"/>
    </p:embeddedFont>
    <p:embeddedFont>
      <p:font typeface="Trebuchet MS Italics" charset="1" panose="020B0603020202090204"/>
      <p:regular r:id="rId68"/>
    </p:embeddedFont>
    <p:embeddedFont>
      <p:font typeface="Arimo" charset="1" panose="020B0604020202020204"/>
      <p:regular r:id="rId69"/>
    </p:embeddedFont>
    <p:embeddedFont>
      <p:font typeface="Verdana Pro Bold" charset="1" panose="020B0804030504040204"/>
      <p:regular r:id="rId70"/>
    </p:embeddedFont>
    <p:embeddedFont>
      <p:font typeface="Poppins Bold" charset="1" panose="00000800000000000000"/>
      <p:regular r:id="rId71"/>
    </p:embeddedFont>
    <p:embeddedFont>
      <p:font typeface="IBM Plex Sans Condensed" charset="1" panose="020B0506050203000203"/>
      <p:regular r:id="rId72"/>
    </p:embeddedFont>
    <p:embeddedFont>
      <p:font typeface="Poppins Light Italics" charset="1" panose="00000400000000000000"/>
      <p:regular r:id="rId73"/>
    </p:embeddedFont>
    <p:embeddedFont>
      <p:font typeface="Poppins" charset="1" panose="00000500000000000000"/>
      <p:regular r:id="rId74"/>
    </p:embeddedFont>
    <p:embeddedFont>
      <p:font typeface="Poppins Italics" charset="1" panose="00000500000000000000"/>
      <p:regular r:id="rId75"/>
    </p:embeddedFont>
    <p:embeddedFont>
      <p:font typeface="Poppins Semi-Bold" charset="1" panose="00000700000000000000"/>
      <p:regular r:id="rId76"/>
    </p:embeddedFont>
    <p:embeddedFont>
      <p:font typeface="Poppins Bold Italics" charset="1" panose="00000800000000000000"/>
      <p:regular r:id="rId77"/>
    </p:embeddedFont>
    <p:embeddedFont>
      <p:font typeface="Poppins Semi-Bold Italics" charset="1" panose="00000700000000000000"/>
      <p:regular r:id="rId78"/>
    </p:embeddedFont>
    <p:embeddedFont>
      <p:font typeface="IBM Plex Sans Condensed Bold" charset="1" panose="020B0806050203000203"/>
      <p:regular r:id="rId79"/>
    </p:embeddedFont>
    <p:embeddedFont>
      <p:font typeface="IBM Plex Sans Condensed Italics" charset="1" panose="020B0506050203000203"/>
      <p:regular r:id="rId80"/>
    </p:embeddedFont>
    <p:embeddedFont>
      <p:font typeface="Fira Sans Medium" charset="1" panose="020B0603050000020004"/>
      <p:regular r:id="rId81"/>
    </p:embeddedFont>
    <p:embeddedFont>
      <p:font typeface="Arimo Bold" charset="1" panose="020B0704020202020204"/>
      <p:regular r:id="rId82"/>
    </p:embeddedFont>
    <p:embeddedFont>
      <p:font typeface="Calibri (MS) Bold" charset="1" panose="020F0702030404030204"/>
      <p:regular r:id="rId83"/>
    </p:embeddedFont>
    <p:embeddedFont>
      <p:font typeface="Poppins Extra-Light" charset="1" panose="00000300000000000000"/>
      <p:regular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63.fntdata"/><Relationship Id="rId68" Type="http://schemas.openxmlformats.org/officeDocument/2006/relationships/font" Target="fonts/font68.fntdata"/><Relationship Id="rId84" Type="http://schemas.openxmlformats.org/officeDocument/2006/relationships/font" Target="fonts/font84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74.fntdata"/><Relationship Id="rId79" Type="http://schemas.openxmlformats.org/officeDocument/2006/relationships/font" Target="fonts/font79.fntdata"/><Relationship Id="rId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64.fntdata"/><Relationship Id="rId69" Type="http://schemas.openxmlformats.org/officeDocument/2006/relationships/font" Target="fonts/font69.fntdata"/><Relationship Id="rId77" Type="http://schemas.openxmlformats.org/officeDocument/2006/relationships/font" Target="fonts/font77.fntdata"/><Relationship Id="rId51" Type="http://schemas.openxmlformats.org/officeDocument/2006/relationships/slide" Target="slides/slide46.xml"/><Relationship Id="rId72" Type="http://schemas.openxmlformats.org/officeDocument/2006/relationships/font" Target="fonts/font72.fntdata"/><Relationship Id="rId8" Type="http://schemas.openxmlformats.org/officeDocument/2006/relationships/slide" Target="slides/slide3.xml"/><Relationship Id="rId80" Type="http://schemas.openxmlformats.org/officeDocument/2006/relationships/font" Target="fonts/font80.fntdata"/><Relationship Id="rId85" Type="http://schemas.openxmlformats.org/officeDocument/2006/relationships/customXml" Target="../customXml/item1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9.fntdata"/><Relationship Id="rId67" Type="http://schemas.openxmlformats.org/officeDocument/2006/relationships/font" Target="fonts/font6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2.fntdata"/><Relationship Id="rId70" Type="http://schemas.openxmlformats.org/officeDocument/2006/relationships/font" Target="fonts/font70.fntdata"/><Relationship Id="rId75" Type="http://schemas.openxmlformats.org/officeDocument/2006/relationships/font" Target="fonts/font75.fntdata"/><Relationship Id="rId83" Type="http://schemas.openxmlformats.org/officeDocument/2006/relationships/font" Target="fonts/font8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0.fntdata"/><Relationship Id="rId65" Type="http://schemas.openxmlformats.org/officeDocument/2006/relationships/font" Target="fonts/font65.fntdata"/><Relationship Id="rId73" Type="http://schemas.openxmlformats.org/officeDocument/2006/relationships/font" Target="fonts/font73.fntdata"/><Relationship Id="rId78" Type="http://schemas.openxmlformats.org/officeDocument/2006/relationships/font" Target="fonts/font78.fntdata"/><Relationship Id="rId81" Type="http://schemas.openxmlformats.org/officeDocument/2006/relationships/font" Target="fonts/font81.fntdata"/><Relationship Id="rId86" Type="http://schemas.openxmlformats.org/officeDocument/2006/relationships/customXml" Target="../customXml/item2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76.fntdata"/><Relationship Id="rId7" Type="http://schemas.openxmlformats.org/officeDocument/2006/relationships/slide" Target="slides/slide2.xml"/><Relationship Id="rId71" Type="http://schemas.openxmlformats.org/officeDocument/2006/relationships/font" Target="fonts/font71.fntdata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66.fntdata"/><Relationship Id="rId87" Type="http://schemas.openxmlformats.org/officeDocument/2006/relationships/customXml" Target="../customXml/item3.xml"/><Relationship Id="rId61" Type="http://schemas.openxmlformats.org/officeDocument/2006/relationships/font" Target="fonts/font61.fntdata"/><Relationship Id="rId82" Type="http://schemas.openxmlformats.org/officeDocument/2006/relationships/font" Target="fonts/font82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3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4.png" Type="http://schemas.openxmlformats.org/officeDocument/2006/relationships/image"/><Relationship Id="rId4" Target="https://france-pat.fr/la-boite-juridique/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40.jpeg" Type="http://schemas.openxmlformats.org/officeDocument/2006/relationships/imag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https://www.youtube.com/watch?v=8qSVBKb0BGg&amp;t=3s" TargetMode="External" Type="http://schemas.openxmlformats.org/officeDocument/2006/relationships/hyperlink"/><Relationship Id="rId4" Target="../media/image4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mailto:thomas.breger@terralim.fr" TargetMode="External" Type="http://schemas.openxmlformats.org/officeDocument/2006/relationships/hyperlink"/><Relationship Id="rId4" Target="https://terralim.fr/" TargetMode="External" Type="http://schemas.openxmlformats.org/officeDocument/2006/relationships/hyperlink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11" Target="../media/image65.png" Type="http://schemas.openxmlformats.org/officeDocument/2006/relationships/image"/><Relationship Id="rId12" Target="../media/image66.png" Type="http://schemas.openxmlformats.org/officeDocument/2006/relationships/image"/><Relationship Id="rId13" Target="../media/image67.png" Type="http://schemas.openxmlformats.org/officeDocument/2006/relationships/image"/><Relationship Id="rId14" Target="../media/image68.png" Type="http://schemas.openxmlformats.org/officeDocument/2006/relationships/image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pn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53.png" Type="http://schemas.openxmlformats.org/officeDocument/2006/relationships/image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9.jpe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78.png" Type="http://schemas.openxmlformats.org/officeDocument/2006/relationships/image"/><Relationship Id="rId6" Target="../media/image79.svg" Type="http://schemas.openxmlformats.org/officeDocument/2006/relationships/image"/><Relationship Id="rId7" Target="../media/image80.jpe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11" Target="../media/image65.png" Type="http://schemas.openxmlformats.org/officeDocument/2006/relationships/image"/><Relationship Id="rId12" Target="../media/image66.png" Type="http://schemas.openxmlformats.org/officeDocument/2006/relationships/image"/><Relationship Id="rId13" Target="../media/image67.png" Type="http://schemas.openxmlformats.org/officeDocument/2006/relationships/image"/><Relationship Id="rId14" Target="../media/image68.png" Type="http://schemas.openxmlformats.org/officeDocument/2006/relationships/image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pn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1.pn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9.png" Type="http://schemas.openxmlformats.org/officeDocument/2006/relationships/image"/><Relationship Id="rId7" Target="../media/image5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90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91.jpeg" Type="http://schemas.openxmlformats.org/officeDocument/2006/relationships/image"/><Relationship Id="rId7" Target="../media/image92.png" Type="http://schemas.openxmlformats.org/officeDocument/2006/relationships/image"/><Relationship Id="rId8" Target="../media/image93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94.svg" Type="http://schemas.openxmlformats.org/officeDocument/2006/relationships/image"/><Relationship Id="rId4" Target="../media/image95.svg" Type="http://schemas.openxmlformats.org/officeDocument/2006/relationships/image"/><Relationship Id="rId5" Target="../media/image96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svg" Type="http://schemas.openxmlformats.org/officeDocument/2006/relationships/image"/><Relationship Id="rId11" Target="../media/image105.png" Type="http://schemas.openxmlformats.org/officeDocument/2006/relationships/image"/><Relationship Id="rId12" Target="../media/image106.sv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15" Target="../media/image53.png" Type="http://schemas.openxmlformats.org/officeDocument/2006/relationships/image"/><Relationship Id="rId2" Target="../media/image82.png" Type="http://schemas.openxmlformats.org/officeDocument/2006/relationships/image"/><Relationship Id="rId3" Target="../media/image97.svg" Type="http://schemas.openxmlformats.org/officeDocument/2006/relationships/image"/><Relationship Id="rId4" Target="../media/image98.svg" Type="http://schemas.openxmlformats.org/officeDocument/2006/relationships/image"/><Relationship Id="rId5" Target="../media/image99.png" Type="http://schemas.openxmlformats.org/officeDocument/2006/relationships/image"/><Relationship Id="rId6" Target="../media/image100.svg" Type="http://schemas.openxmlformats.org/officeDocument/2006/relationships/image"/><Relationship Id="rId7" Target="../media/image101.png" Type="http://schemas.openxmlformats.org/officeDocument/2006/relationships/image"/><Relationship Id="rId8" Target="../media/image102.svg" Type="http://schemas.openxmlformats.org/officeDocument/2006/relationships/image"/><Relationship Id="rId9" Target="../media/image103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107.jpeg" Type="http://schemas.openxmlformats.org/officeDocument/2006/relationships/image"/><Relationship Id="rId5" Target="../media/image108.jpeg" Type="http://schemas.openxmlformats.org/officeDocument/2006/relationships/image"/><Relationship Id="rId6" Target="../media/image109.jpeg" Type="http://schemas.openxmlformats.org/officeDocument/2006/relationships/image"/><Relationship Id="rId7" Target="../media/image87.png" Type="http://schemas.openxmlformats.org/officeDocument/2006/relationships/image"/><Relationship Id="rId8" Target="../media/image110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11" Target="../media/image65.png" Type="http://schemas.openxmlformats.org/officeDocument/2006/relationships/image"/><Relationship Id="rId12" Target="../media/image66.png" Type="http://schemas.openxmlformats.org/officeDocument/2006/relationships/image"/><Relationship Id="rId13" Target="../media/image67.png" Type="http://schemas.openxmlformats.org/officeDocument/2006/relationships/image"/><Relationship Id="rId14" Target="../media/image68.png" Type="http://schemas.openxmlformats.org/officeDocument/2006/relationships/image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pn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2" Target="../media/image111.png" Type="http://schemas.openxmlformats.org/officeDocument/2006/relationships/image"/><Relationship Id="rId3" Target="../media/image112.svg" Type="http://schemas.openxmlformats.org/officeDocument/2006/relationships/image"/><Relationship Id="rId4" Target="../media/image113.png" Type="http://schemas.openxmlformats.org/officeDocument/2006/relationships/image"/><Relationship Id="rId5" Target="../media/image114.svg" Type="http://schemas.openxmlformats.org/officeDocument/2006/relationships/image"/><Relationship Id="rId6" Target="../media/image78.png" Type="http://schemas.openxmlformats.org/officeDocument/2006/relationships/image"/><Relationship Id="rId7" Target="../media/image115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svg" Type="http://schemas.openxmlformats.org/officeDocument/2006/relationships/image"/><Relationship Id="rId11" Target="../media/image125.png" Type="http://schemas.openxmlformats.org/officeDocument/2006/relationships/image"/><Relationship Id="rId12" Target="../media/image126.svg" Type="http://schemas.openxmlformats.org/officeDocument/2006/relationships/image"/><Relationship Id="rId13" Target="../media/image127.png" Type="http://schemas.openxmlformats.org/officeDocument/2006/relationships/image"/><Relationship Id="rId14" Target="../media/image128.svg" Type="http://schemas.openxmlformats.org/officeDocument/2006/relationships/image"/><Relationship Id="rId15" Target="../media/image53.pn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118.jpeg" Type="http://schemas.openxmlformats.org/officeDocument/2006/relationships/image"/><Relationship Id="rId5" Target="../media/image119.png" Type="http://schemas.openxmlformats.org/officeDocument/2006/relationships/image"/><Relationship Id="rId6" Target="../media/image120.svg" Type="http://schemas.openxmlformats.org/officeDocument/2006/relationships/image"/><Relationship Id="rId7" Target="../media/image121.png" Type="http://schemas.openxmlformats.org/officeDocument/2006/relationships/image"/><Relationship Id="rId8" Target="../media/image122.svg" Type="http://schemas.openxmlformats.org/officeDocument/2006/relationships/image"/><Relationship Id="rId9" Target="../media/image123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svg" Type="http://schemas.openxmlformats.org/officeDocument/2006/relationships/image"/><Relationship Id="rId11" Target="../media/image53.png" Type="http://schemas.openxmlformats.org/officeDocument/2006/relationships/image"/><Relationship Id="rId2" Target="../media/image129.png" Type="http://schemas.openxmlformats.org/officeDocument/2006/relationships/image"/><Relationship Id="rId3" Target="../media/image130.svg" Type="http://schemas.openxmlformats.org/officeDocument/2006/relationships/image"/><Relationship Id="rId4" Target="../media/image131.png" Type="http://schemas.openxmlformats.org/officeDocument/2006/relationships/image"/><Relationship Id="rId5" Target="../media/image132.sv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135.jpeg" Type="http://schemas.openxmlformats.org/officeDocument/2006/relationships/image"/><Relationship Id="rId9" Target="../media/image136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8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139.png" Type="http://schemas.openxmlformats.org/officeDocument/2006/relationships/image"/><Relationship Id="rId5" Target="../media/image140.svg" Type="http://schemas.openxmlformats.org/officeDocument/2006/relationships/image"/><Relationship Id="rId6" Target="../media/image141.png" Type="http://schemas.openxmlformats.org/officeDocument/2006/relationships/image"/><Relationship Id="rId7" Target="../media/image53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142.jpeg" Type="http://schemas.openxmlformats.org/officeDocument/2006/relationships/image"/><Relationship Id="rId5" Target="../media/image143.png" Type="http://schemas.openxmlformats.org/officeDocument/2006/relationships/image"/><Relationship Id="rId6" Target="../media/image144.svg" Type="http://schemas.openxmlformats.org/officeDocument/2006/relationships/image"/><Relationship Id="rId7" Target="../media/image53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jpeg" Type="http://schemas.openxmlformats.org/officeDocument/2006/relationships/image"/><Relationship Id="rId11" Target="../media/image152.png" Type="http://schemas.openxmlformats.org/officeDocument/2006/relationships/image"/><Relationship Id="rId12" Target="../media/image153.svg" Type="http://schemas.openxmlformats.org/officeDocument/2006/relationships/image"/><Relationship Id="rId13" Target="../media/image154.png" Type="http://schemas.openxmlformats.org/officeDocument/2006/relationships/image"/><Relationship Id="rId14" Target="../media/image155.svg" Type="http://schemas.openxmlformats.org/officeDocument/2006/relationships/image"/><Relationship Id="rId15" Target="../media/image53.png" Type="http://schemas.openxmlformats.org/officeDocument/2006/relationships/image"/><Relationship Id="rId2" Target="../media/image145.png" Type="http://schemas.openxmlformats.org/officeDocument/2006/relationships/image"/><Relationship Id="rId3" Target="../media/image146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78.png" Type="http://schemas.openxmlformats.org/officeDocument/2006/relationships/image"/><Relationship Id="rId7" Target="../media/image115.svg" Type="http://schemas.openxmlformats.org/officeDocument/2006/relationships/image"/><Relationship Id="rId8" Target="../media/image149.png" Type="http://schemas.openxmlformats.org/officeDocument/2006/relationships/image"/><Relationship Id="rId9" Target="../media/image150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6.png" Type="http://schemas.openxmlformats.org/officeDocument/2006/relationships/image"/><Relationship Id="rId3" Target="../media/image157.svg" Type="http://schemas.openxmlformats.org/officeDocument/2006/relationships/image"/><Relationship Id="rId4" Target="../media/image158.png" Type="http://schemas.openxmlformats.org/officeDocument/2006/relationships/image"/><Relationship Id="rId5" Target="../media/image152.png" Type="http://schemas.openxmlformats.org/officeDocument/2006/relationships/image"/><Relationship Id="rId6" Target="../media/image159.svg" Type="http://schemas.openxmlformats.org/officeDocument/2006/relationships/image"/><Relationship Id="rId7" Target="../media/image160.pn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8.svg" Type="http://schemas.openxmlformats.org/officeDocument/2006/relationships/image"/><Relationship Id="rId11" Target="../media/image169.png" Type="http://schemas.openxmlformats.org/officeDocument/2006/relationships/image"/><Relationship Id="rId12" Target="../media/image170.svg" Type="http://schemas.openxmlformats.org/officeDocument/2006/relationships/image"/><Relationship Id="rId13" Target="../media/image171.jpeg" Type="http://schemas.openxmlformats.org/officeDocument/2006/relationships/image"/><Relationship Id="rId14" Target="../media/image172.png" Type="http://schemas.openxmlformats.org/officeDocument/2006/relationships/image"/><Relationship Id="rId15" Target="../media/image173.svg" Type="http://schemas.openxmlformats.org/officeDocument/2006/relationships/image"/><Relationship Id="rId16" Target="../media/image53.png" Type="http://schemas.openxmlformats.org/officeDocument/2006/relationships/image"/><Relationship Id="rId2" Target="../media/image161.png" Type="http://schemas.openxmlformats.org/officeDocument/2006/relationships/image"/><Relationship Id="rId3" Target="../media/image162.svg" Type="http://schemas.openxmlformats.org/officeDocument/2006/relationships/image"/><Relationship Id="rId4" Target="../media/image158.png" Type="http://schemas.openxmlformats.org/officeDocument/2006/relationships/image"/><Relationship Id="rId5" Target="../media/image163.jpeg" Type="http://schemas.openxmlformats.org/officeDocument/2006/relationships/image"/><Relationship Id="rId6" Target="../media/image164.png" Type="http://schemas.openxmlformats.org/officeDocument/2006/relationships/image"/><Relationship Id="rId7" Target="../media/image165.svg" Type="http://schemas.openxmlformats.org/officeDocument/2006/relationships/image"/><Relationship Id="rId8" Target="../media/image166.jpeg" Type="http://schemas.openxmlformats.org/officeDocument/2006/relationships/image"/><Relationship Id="rId9" Target="../media/image167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74.jpeg" Type="http://schemas.openxmlformats.org/officeDocument/2006/relationships/image"/><Relationship Id="rId4" Target="../media/image175.pn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6.png" Type="http://schemas.openxmlformats.org/officeDocument/2006/relationships/image"/><Relationship Id="rId3" Target="../media/image177.png" Type="http://schemas.openxmlformats.org/officeDocument/2006/relationships/image"/><Relationship Id="rId4" Target="../media/image178.png" Type="http://schemas.openxmlformats.org/officeDocument/2006/relationships/image"/><Relationship Id="rId5" Target="../media/image179.png" Type="http://schemas.openxmlformats.org/officeDocument/2006/relationships/image"/><Relationship Id="rId6" Target="../media/image180.png" Type="http://schemas.openxmlformats.org/officeDocument/2006/relationships/image"/><Relationship Id="rId7" Target="../media/image181.png" Type="http://schemas.openxmlformats.org/officeDocument/2006/relationships/image"/><Relationship Id="rId8" Target="../media/image182.sv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3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41659" y="2085578"/>
            <a:ext cx="10804683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9B61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WEBINAIRE TERRES EN VILLES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892488" y="3805238"/>
            <a:ext cx="14503023" cy="2828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7499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L'urbanisme, premier levier de</a:t>
            </a:r>
            <a:r>
              <a:rPr lang="en-US" sz="7499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 politiques agricoles et  alimentaires ?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510277" y="7460740"/>
            <a:ext cx="7267445" cy="804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Mardi 24 juin, 9h30 - 11h30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854989" y="573741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3512" y="-1942014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8"/>
                </a:lnTo>
                <a:lnTo>
                  <a:pt x="0" y="3612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15911771" y="4048252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7" y="0"/>
                </a:lnTo>
                <a:lnTo>
                  <a:pt x="4862407" y="3571659"/>
                </a:lnTo>
                <a:lnTo>
                  <a:pt x="0" y="3571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902221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4" y="145475"/>
            <a:ext cx="16991896" cy="1035846"/>
            <a:chOff x="0" y="0"/>
            <a:chExt cx="22655862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655862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655862">
                  <a:moveTo>
                    <a:pt x="0" y="0"/>
                  </a:moveTo>
                  <a:lnTo>
                    <a:pt x="22655862" y="0"/>
                  </a:lnTo>
                  <a:lnTo>
                    <a:pt x="22655862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2655862" cy="149542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sz="3779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Retour sur la recherche Micaal qui a inspiré la Boîte juridique France PAT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37799" y="3776922"/>
            <a:ext cx="5914527" cy="326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378FA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6 Politiques publiques </a:t>
            </a: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mobilisées: </a:t>
            </a:r>
          </a:p>
          <a:p>
            <a:pPr algn="l">
              <a:lnSpc>
                <a:spcPts val="2879"/>
              </a:lnSpc>
            </a:pP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-Aménagement du territoire et urbanisme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-Environnement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-Economie alimentaire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-Culture et gastronomie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-Nutrition et santé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-Accessibilité sociale</a:t>
            </a:r>
          </a:p>
          <a:p>
            <a:pPr algn="l">
              <a:lnSpc>
                <a:spcPts val="2879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6301970" y="2091470"/>
            <a:ext cx="11986030" cy="7748964"/>
            <a:chOff x="0" y="0"/>
            <a:chExt cx="15981374" cy="103319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981426" cy="10331958"/>
            </a:xfrm>
            <a:custGeom>
              <a:avLst/>
              <a:gdLst/>
              <a:ahLst/>
              <a:cxnLst/>
              <a:rect r="r" b="b" t="t" l="l"/>
              <a:pathLst>
                <a:path h="10331958" w="15981426">
                  <a:moveTo>
                    <a:pt x="0" y="0"/>
                  </a:moveTo>
                  <a:lnTo>
                    <a:pt x="15981426" y="0"/>
                  </a:lnTo>
                  <a:lnTo>
                    <a:pt x="15981426" y="10331958"/>
                  </a:lnTo>
                  <a:lnTo>
                    <a:pt x="0" y="10331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26865" y="2059404"/>
            <a:ext cx="3129915" cy="1319212"/>
            <a:chOff x="0" y="0"/>
            <a:chExt cx="4173220" cy="17589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173220" cy="1758950"/>
            </a:xfrm>
            <a:custGeom>
              <a:avLst/>
              <a:gdLst/>
              <a:ahLst/>
              <a:cxnLst/>
              <a:rect r="r" b="b" t="t" l="l"/>
              <a:pathLst>
                <a:path h="1758950" w="4173220">
                  <a:moveTo>
                    <a:pt x="0" y="0"/>
                  </a:moveTo>
                  <a:lnTo>
                    <a:pt x="4173220" y="0"/>
                  </a:lnTo>
                  <a:lnTo>
                    <a:pt x="4173220" y="1758950"/>
                  </a:lnTo>
                  <a:lnTo>
                    <a:pt x="0" y="175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45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5" y="145475"/>
            <a:ext cx="16959678" cy="1035846"/>
            <a:chOff x="0" y="0"/>
            <a:chExt cx="22612904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612903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612903">
                  <a:moveTo>
                    <a:pt x="0" y="0"/>
                  </a:moveTo>
                  <a:lnTo>
                    <a:pt x="22612903" y="0"/>
                  </a:lnTo>
                  <a:lnTo>
                    <a:pt x="22612903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2612904" cy="149542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sz="3779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Retour sur la recherche Micaal qui a inspiré la Boîte juridique France PAT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777273" y="1704024"/>
            <a:ext cx="14510727" cy="6878950"/>
            <a:chOff x="0" y="0"/>
            <a:chExt cx="19347636" cy="91719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347687" cy="9171940"/>
            </a:xfrm>
            <a:custGeom>
              <a:avLst/>
              <a:gdLst/>
              <a:ahLst/>
              <a:cxnLst/>
              <a:rect r="r" b="b" t="t" l="l"/>
              <a:pathLst>
                <a:path h="9171940" w="19347687">
                  <a:moveTo>
                    <a:pt x="0" y="0"/>
                  </a:moveTo>
                  <a:lnTo>
                    <a:pt x="19347687" y="0"/>
                  </a:lnTo>
                  <a:lnTo>
                    <a:pt x="19347687" y="9171940"/>
                  </a:lnTo>
                  <a:lnTo>
                    <a:pt x="0" y="9171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22963" y="2844504"/>
            <a:ext cx="3462870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b="true" sz="27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4" tooltip="https://france-pat.fr/la-boite-juridique/"/>
              </a:rPr>
              <a:t>Site : La Boîte juridique France PAT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27657" y="4250988"/>
            <a:ext cx="12868780" cy="8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4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2. Aménagement du territoire et urbanisme : Agir sur le foncier pour soutenir le potentiel nourricier local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5" y="145475"/>
            <a:ext cx="15142308" cy="1035846"/>
            <a:chOff x="0" y="0"/>
            <a:chExt cx="20189744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189744" cy="1381128"/>
            </a:xfrm>
            <a:custGeom>
              <a:avLst/>
              <a:gdLst/>
              <a:ahLst/>
              <a:cxnLst/>
              <a:rect r="r" b="b" t="t" l="l"/>
              <a:pathLst>
                <a:path h="1381128" w="20189744">
                  <a:moveTo>
                    <a:pt x="0" y="0"/>
                  </a:moveTo>
                  <a:lnTo>
                    <a:pt x="20189744" y="0"/>
                  </a:lnTo>
                  <a:lnTo>
                    <a:pt x="20189744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33350"/>
              <a:ext cx="20189744" cy="151447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544"/>
                </a:lnSpc>
              </a:pPr>
              <a:r>
                <a:rPr lang="en-US" b="true" sz="42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Aménagement du territoire et urbanisme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23112" y="2008142"/>
            <a:ext cx="12523368" cy="518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Préserver et renforcer la capacité de production agricole d’un territoire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934109" y="2932266"/>
            <a:ext cx="2519223" cy="2729996"/>
            <a:chOff x="0" y="0"/>
            <a:chExt cx="3358964" cy="363999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59023" cy="3639947"/>
            </a:xfrm>
            <a:custGeom>
              <a:avLst/>
              <a:gdLst/>
              <a:ahLst/>
              <a:cxnLst/>
              <a:rect r="r" b="b" t="t" l="l"/>
              <a:pathLst>
                <a:path h="3639947" w="3359023">
                  <a:moveTo>
                    <a:pt x="0" y="0"/>
                  </a:moveTo>
                  <a:lnTo>
                    <a:pt x="3359023" y="0"/>
                  </a:lnTo>
                  <a:lnTo>
                    <a:pt x="3359023" y="3639947"/>
                  </a:lnTo>
                  <a:lnTo>
                    <a:pt x="0" y="363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1" b="-1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436007" y="2968725"/>
            <a:ext cx="2519223" cy="2805018"/>
            <a:chOff x="0" y="0"/>
            <a:chExt cx="3358964" cy="374002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359023" cy="3740023"/>
            </a:xfrm>
            <a:custGeom>
              <a:avLst/>
              <a:gdLst/>
              <a:ahLst/>
              <a:cxnLst/>
              <a:rect r="r" b="b" t="t" l="l"/>
              <a:pathLst>
                <a:path h="3740023" w="3359023">
                  <a:moveTo>
                    <a:pt x="0" y="0"/>
                  </a:moveTo>
                  <a:lnTo>
                    <a:pt x="3359023" y="0"/>
                  </a:lnTo>
                  <a:lnTo>
                    <a:pt x="3359023" y="3740023"/>
                  </a:lnTo>
                  <a:lnTo>
                    <a:pt x="0" y="3740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1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937905" y="2872194"/>
            <a:ext cx="2519223" cy="2850137"/>
            <a:chOff x="0" y="0"/>
            <a:chExt cx="3358964" cy="38001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359023" cy="3800221"/>
            </a:xfrm>
            <a:custGeom>
              <a:avLst/>
              <a:gdLst/>
              <a:ahLst/>
              <a:cxnLst/>
              <a:rect r="r" b="b" t="t" l="l"/>
              <a:pathLst>
                <a:path h="3800221" w="3359023">
                  <a:moveTo>
                    <a:pt x="0" y="0"/>
                  </a:moveTo>
                  <a:lnTo>
                    <a:pt x="3359023" y="0"/>
                  </a:lnTo>
                  <a:lnTo>
                    <a:pt x="3359023" y="3800221"/>
                  </a:lnTo>
                  <a:lnTo>
                    <a:pt x="0" y="380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1" b="1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6904" y="5754693"/>
            <a:ext cx="3514410" cy="2015746"/>
            <a:chOff x="0" y="0"/>
            <a:chExt cx="4685880" cy="2687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5400" y="25400"/>
              <a:ext cx="4635119" cy="2636774"/>
            </a:xfrm>
            <a:custGeom>
              <a:avLst/>
              <a:gdLst/>
              <a:ahLst/>
              <a:cxnLst/>
              <a:rect r="r" b="b" t="t" l="l"/>
              <a:pathLst>
                <a:path h="2636774" w="4635119">
                  <a:moveTo>
                    <a:pt x="0" y="1318387"/>
                  </a:moveTo>
                  <a:cubicBezTo>
                    <a:pt x="0" y="590296"/>
                    <a:pt x="1037590" y="0"/>
                    <a:pt x="2317496" y="0"/>
                  </a:cubicBezTo>
                  <a:cubicBezTo>
                    <a:pt x="3597402" y="0"/>
                    <a:pt x="4635119" y="590296"/>
                    <a:pt x="4635119" y="1318387"/>
                  </a:cubicBezTo>
                  <a:cubicBezTo>
                    <a:pt x="4635119" y="2046478"/>
                    <a:pt x="3597529" y="2636774"/>
                    <a:pt x="2317623" y="2636774"/>
                  </a:cubicBezTo>
                  <a:cubicBezTo>
                    <a:pt x="1037717" y="2636774"/>
                    <a:pt x="0" y="2046605"/>
                    <a:pt x="0" y="1318387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85919" cy="2687701"/>
            </a:xfrm>
            <a:custGeom>
              <a:avLst/>
              <a:gdLst/>
              <a:ahLst/>
              <a:cxnLst/>
              <a:rect r="r" b="b" t="t" l="l"/>
              <a:pathLst>
                <a:path h="2687701" w="4685919">
                  <a:moveTo>
                    <a:pt x="0" y="1343787"/>
                  </a:moveTo>
                  <a:cubicBezTo>
                    <a:pt x="0" y="590677"/>
                    <a:pt x="1063371" y="0"/>
                    <a:pt x="2342896" y="0"/>
                  </a:cubicBezTo>
                  <a:cubicBezTo>
                    <a:pt x="3622421" y="0"/>
                    <a:pt x="4685919" y="590677"/>
                    <a:pt x="4685919" y="1343787"/>
                  </a:cubicBezTo>
                  <a:lnTo>
                    <a:pt x="4660519" y="1343787"/>
                  </a:lnTo>
                  <a:lnTo>
                    <a:pt x="4685919" y="1343787"/>
                  </a:lnTo>
                  <a:cubicBezTo>
                    <a:pt x="4685919" y="2096897"/>
                    <a:pt x="3622548" y="2687574"/>
                    <a:pt x="2343023" y="2687574"/>
                  </a:cubicBezTo>
                  <a:lnTo>
                    <a:pt x="2343023" y="2662174"/>
                  </a:lnTo>
                  <a:lnTo>
                    <a:pt x="2343023" y="2687574"/>
                  </a:lnTo>
                  <a:cubicBezTo>
                    <a:pt x="1063371" y="2687701"/>
                    <a:pt x="0" y="2097024"/>
                    <a:pt x="0" y="1343787"/>
                  </a:cubicBezTo>
                  <a:lnTo>
                    <a:pt x="25400" y="1343787"/>
                  </a:lnTo>
                  <a:lnTo>
                    <a:pt x="50800" y="1343787"/>
                  </a:lnTo>
                  <a:lnTo>
                    <a:pt x="25400" y="1343787"/>
                  </a:lnTo>
                  <a:lnTo>
                    <a:pt x="0" y="1343787"/>
                  </a:lnTo>
                  <a:moveTo>
                    <a:pt x="50800" y="1343787"/>
                  </a:moveTo>
                  <a:cubicBezTo>
                    <a:pt x="50800" y="1357757"/>
                    <a:pt x="39370" y="1369187"/>
                    <a:pt x="25400" y="1369187"/>
                  </a:cubicBezTo>
                  <a:cubicBezTo>
                    <a:pt x="11430" y="1369187"/>
                    <a:pt x="0" y="1357757"/>
                    <a:pt x="0" y="1343787"/>
                  </a:cubicBezTo>
                  <a:cubicBezTo>
                    <a:pt x="0" y="1329817"/>
                    <a:pt x="11430" y="1318387"/>
                    <a:pt x="25400" y="1318387"/>
                  </a:cubicBezTo>
                  <a:cubicBezTo>
                    <a:pt x="39370" y="1318387"/>
                    <a:pt x="50800" y="1329817"/>
                    <a:pt x="50800" y="1343787"/>
                  </a:cubicBezTo>
                  <a:cubicBezTo>
                    <a:pt x="50800" y="2046986"/>
                    <a:pt x="1062609" y="2636774"/>
                    <a:pt x="2342896" y="2636774"/>
                  </a:cubicBezTo>
                  <a:cubicBezTo>
                    <a:pt x="3623183" y="2636774"/>
                    <a:pt x="4634992" y="2046859"/>
                    <a:pt x="4634992" y="1343787"/>
                  </a:cubicBezTo>
                  <a:cubicBezTo>
                    <a:pt x="4634992" y="640715"/>
                    <a:pt x="3623310" y="50800"/>
                    <a:pt x="2342896" y="50800"/>
                  </a:cubicBezTo>
                  <a:lnTo>
                    <a:pt x="2342896" y="25400"/>
                  </a:lnTo>
                  <a:lnTo>
                    <a:pt x="2342896" y="50800"/>
                  </a:lnTo>
                  <a:cubicBezTo>
                    <a:pt x="1062609" y="50800"/>
                    <a:pt x="50800" y="640715"/>
                    <a:pt x="50800" y="1343787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4685880" cy="2735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Réintroduire de l’agriculture en ville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3193720" y="5861151"/>
            <a:ext cx="3514410" cy="2015747"/>
            <a:chOff x="0" y="0"/>
            <a:chExt cx="4685880" cy="26876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25400" y="25400"/>
              <a:ext cx="4635119" cy="2636774"/>
            </a:xfrm>
            <a:custGeom>
              <a:avLst/>
              <a:gdLst/>
              <a:ahLst/>
              <a:cxnLst/>
              <a:rect r="r" b="b" t="t" l="l"/>
              <a:pathLst>
                <a:path h="2636774" w="4635119">
                  <a:moveTo>
                    <a:pt x="0" y="1318387"/>
                  </a:moveTo>
                  <a:cubicBezTo>
                    <a:pt x="0" y="590296"/>
                    <a:pt x="1037590" y="0"/>
                    <a:pt x="2317496" y="0"/>
                  </a:cubicBezTo>
                  <a:cubicBezTo>
                    <a:pt x="3597402" y="0"/>
                    <a:pt x="4635119" y="590296"/>
                    <a:pt x="4635119" y="1318387"/>
                  </a:cubicBezTo>
                  <a:cubicBezTo>
                    <a:pt x="4635119" y="2046478"/>
                    <a:pt x="3597529" y="2636774"/>
                    <a:pt x="2317623" y="2636774"/>
                  </a:cubicBezTo>
                  <a:cubicBezTo>
                    <a:pt x="1037717" y="2636774"/>
                    <a:pt x="0" y="2046605"/>
                    <a:pt x="0" y="1318387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685919" cy="2687701"/>
            </a:xfrm>
            <a:custGeom>
              <a:avLst/>
              <a:gdLst/>
              <a:ahLst/>
              <a:cxnLst/>
              <a:rect r="r" b="b" t="t" l="l"/>
              <a:pathLst>
                <a:path h="2687701" w="4685919">
                  <a:moveTo>
                    <a:pt x="0" y="1343787"/>
                  </a:moveTo>
                  <a:cubicBezTo>
                    <a:pt x="0" y="590677"/>
                    <a:pt x="1063371" y="0"/>
                    <a:pt x="2342896" y="0"/>
                  </a:cubicBezTo>
                  <a:cubicBezTo>
                    <a:pt x="3622421" y="0"/>
                    <a:pt x="4685919" y="590677"/>
                    <a:pt x="4685919" y="1343787"/>
                  </a:cubicBezTo>
                  <a:lnTo>
                    <a:pt x="4660519" y="1343787"/>
                  </a:lnTo>
                  <a:lnTo>
                    <a:pt x="4685919" y="1343787"/>
                  </a:lnTo>
                  <a:cubicBezTo>
                    <a:pt x="4685919" y="2096897"/>
                    <a:pt x="3622548" y="2687574"/>
                    <a:pt x="2343023" y="2687574"/>
                  </a:cubicBezTo>
                  <a:lnTo>
                    <a:pt x="2343023" y="2662174"/>
                  </a:lnTo>
                  <a:lnTo>
                    <a:pt x="2343023" y="2687574"/>
                  </a:lnTo>
                  <a:cubicBezTo>
                    <a:pt x="1063371" y="2687701"/>
                    <a:pt x="0" y="2097024"/>
                    <a:pt x="0" y="1343787"/>
                  </a:cubicBezTo>
                  <a:lnTo>
                    <a:pt x="25400" y="1343787"/>
                  </a:lnTo>
                  <a:lnTo>
                    <a:pt x="50800" y="1343787"/>
                  </a:lnTo>
                  <a:lnTo>
                    <a:pt x="25400" y="1343787"/>
                  </a:lnTo>
                  <a:lnTo>
                    <a:pt x="0" y="1343787"/>
                  </a:lnTo>
                  <a:moveTo>
                    <a:pt x="50800" y="1343787"/>
                  </a:moveTo>
                  <a:cubicBezTo>
                    <a:pt x="50800" y="1357757"/>
                    <a:pt x="39370" y="1369187"/>
                    <a:pt x="25400" y="1369187"/>
                  </a:cubicBezTo>
                  <a:cubicBezTo>
                    <a:pt x="11430" y="1369187"/>
                    <a:pt x="0" y="1357757"/>
                    <a:pt x="0" y="1343787"/>
                  </a:cubicBezTo>
                  <a:cubicBezTo>
                    <a:pt x="0" y="1329817"/>
                    <a:pt x="11430" y="1318387"/>
                    <a:pt x="25400" y="1318387"/>
                  </a:cubicBezTo>
                  <a:cubicBezTo>
                    <a:pt x="39370" y="1318387"/>
                    <a:pt x="50800" y="1329817"/>
                    <a:pt x="50800" y="1343787"/>
                  </a:cubicBezTo>
                  <a:cubicBezTo>
                    <a:pt x="50800" y="2046986"/>
                    <a:pt x="1062609" y="2636774"/>
                    <a:pt x="2342896" y="2636774"/>
                  </a:cubicBezTo>
                  <a:cubicBezTo>
                    <a:pt x="3623183" y="2636774"/>
                    <a:pt x="4634992" y="2046859"/>
                    <a:pt x="4634992" y="1343787"/>
                  </a:cubicBezTo>
                  <a:cubicBezTo>
                    <a:pt x="4634992" y="640715"/>
                    <a:pt x="3623310" y="50800"/>
                    <a:pt x="2342896" y="50800"/>
                  </a:cubicBezTo>
                  <a:lnTo>
                    <a:pt x="2342896" y="25400"/>
                  </a:lnTo>
                  <a:lnTo>
                    <a:pt x="2342896" y="50800"/>
                  </a:lnTo>
                  <a:cubicBezTo>
                    <a:pt x="1062609" y="50800"/>
                    <a:pt x="50800" y="640715"/>
                    <a:pt x="50800" y="1343787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4685880" cy="2735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Transformation et distribution de produits alimentaire locaux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119068" y="5775872"/>
            <a:ext cx="3327825" cy="1819713"/>
            <a:chOff x="0" y="0"/>
            <a:chExt cx="4437100" cy="242628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25400" y="25400"/>
              <a:ext cx="4386326" cy="2375408"/>
            </a:xfrm>
            <a:custGeom>
              <a:avLst/>
              <a:gdLst/>
              <a:ahLst/>
              <a:cxnLst/>
              <a:rect r="r" b="b" t="t" l="l"/>
              <a:pathLst>
                <a:path h="2375408" w="4386326">
                  <a:moveTo>
                    <a:pt x="0" y="1187704"/>
                  </a:moveTo>
                  <a:cubicBezTo>
                    <a:pt x="0" y="531749"/>
                    <a:pt x="981964" y="0"/>
                    <a:pt x="2193163" y="0"/>
                  </a:cubicBezTo>
                  <a:cubicBezTo>
                    <a:pt x="3404362" y="0"/>
                    <a:pt x="4386326" y="531749"/>
                    <a:pt x="4386326" y="1187704"/>
                  </a:cubicBezTo>
                  <a:cubicBezTo>
                    <a:pt x="4386326" y="1843659"/>
                    <a:pt x="3404362" y="2375408"/>
                    <a:pt x="2193163" y="2375408"/>
                  </a:cubicBezTo>
                  <a:cubicBezTo>
                    <a:pt x="981964" y="2375408"/>
                    <a:pt x="0" y="1843659"/>
                    <a:pt x="0" y="1187704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437126" cy="2426335"/>
            </a:xfrm>
            <a:custGeom>
              <a:avLst/>
              <a:gdLst/>
              <a:ahLst/>
              <a:cxnLst/>
              <a:rect r="r" b="b" t="t" l="l"/>
              <a:pathLst>
                <a:path h="2426335" w="4437126">
                  <a:moveTo>
                    <a:pt x="0" y="1213104"/>
                  </a:moveTo>
                  <a:cubicBezTo>
                    <a:pt x="0" y="531495"/>
                    <a:pt x="1008888" y="0"/>
                    <a:pt x="2218563" y="0"/>
                  </a:cubicBezTo>
                  <a:cubicBezTo>
                    <a:pt x="3428238" y="0"/>
                    <a:pt x="4437126" y="531495"/>
                    <a:pt x="4437126" y="1213104"/>
                  </a:cubicBezTo>
                  <a:lnTo>
                    <a:pt x="4411726" y="1213104"/>
                  </a:lnTo>
                  <a:lnTo>
                    <a:pt x="4437126" y="1213104"/>
                  </a:lnTo>
                  <a:cubicBezTo>
                    <a:pt x="4437126" y="1894713"/>
                    <a:pt x="3428238" y="2426208"/>
                    <a:pt x="2218563" y="2426208"/>
                  </a:cubicBezTo>
                  <a:lnTo>
                    <a:pt x="2218563" y="2400808"/>
                  </a:lnTo>
                  <a:lnTo>
                    <a:pt x="2218563" y="2426208"/>
                  </a:lnTo>
                  <a:cubicBezTo>
                    <a:pt x="1008888" y="2426335"/>
                    <a:pt x="0" y="1894840"/>
                    <a:pt x="0" y="1213104"/>
                  </a:cubicBezTo>
                  <a:lnTo>
                    <a:pt x="25400" y="1213104"/>
                  </a:lnTo>
                  <a:lnTo>
                    <a:pt x="50800" y="1213104"/>
                  </a:lnTo>
                  <a:lnTo>
                    <a:pt x="25400" y="1213104"/>
                  </a:lnTo>
                  <a:lnTo>
                    <a:pt x="0" y="1213104"/>
                  </a:lnTo>
                  <a:moveTo>
                    <a:pt x="50800" y="1213104"/>
                  </a:moveTo>
                  <a:cubicBezTo>
                    <a:pt x="50800" y="1227074"/>
                    <a:pt x="39370" y="1238504"/>
                    <a:pt x="25400" y="1238504"/>
                  </a:cubicBezTo>
                  <a:cubicBezTo>
                    <a:pt x="11430" y="1238504"/>
                    <a:pt x="0" y="1227074"/>
                    <a:pt x="0" y="1213104"/>
                  </a:cubicBezTo>
                  <a:cubicBezTo>
                    <a:pt x="0" y="1199134"/>
                    <a:pt x="11430" y="1187704"/>
                    <a:pt x="25400" y="1187704"/>
                  </a:cubicBezTo>
                  <a:cubicBezTo>
                    <a:pt x="39370" y="1187704"/>
                    <a:pt x="50800" y="1199134"/>
                    <a:pt x="50800" y="1213104"/>
                  </a:cubicBezTo>
                  <a:cubicBezTo>
                    <a:pt x="50800" y="1843405"/>
                    <a:pt x="1005713" y="2375408"/>
                    <a:pt x="2218563" y="2375408"/>
                  </a:cubicBezTo>
                  <a:cubicBezTo>
                    <a:pt x="3431413" y="2375408"/>
                    <a:pt x="4386326" y="1843405"/>
                    <a:pt x="4386326" y="1213104"/>
                  </a:cubicBezTo>
                  <a:cubicBezTo>
                    <a:pt x="4386326" y="582803"/>
                    <a:pt x="3431413" y="50800"/>
                    <a:pt x="2218563" y="50800"/>
                  </a:cubicBezTo>
                  <a:lnTo>
                    <a:pt x="2218563" y="25400"/>
                  </a:lnTo>
                  <a:lnTo>
                    <a:pt x="2218563" y="50800"/>
                  </a:lnTo>
                  <a:cubicBezTo>
                    <a:pt x="1005713" y="50800"/>
                    <a:pt x="50800" y="582803"/>
                    <a:pt x="50800" y="1213104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4437100" cy="2473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Fixer l’usage agricole des terres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048468" y="7226400"/>
            <a:ext cx="3514410" cy="2015746"/>
            <a:chOff x="0" y="0"/>
            <a:chExt cx="4685880" cy="268766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25400" y="25400"/>
              <a:ext cx="4635119" cy="2636774"/>
            </a:xfrm>
            <a:custGeom>
              <a:avLst/>
              <a:gdLst/>
              <a:ahLst/>
              <a:cxnLst/>
              <a:rect r="r" b="b" t="t" l="l"/>
              <a:pathLst>
                <a:path h="2636774" w="4635119">
                  <a:moveTo>
                    <a:pt x="0" y="1318387"/>
                  </a:moveTo>
                  <a:cubicBezTo>
                    <a:pt x="0" y="590296"/>
                    <a:pt x="1037590" y="0"/>
                    <a:pt x="2317496" y="0"/>
                  </a:cubicBezTo>
                  <a:cubicBezTo>
                    <a:pt x="3597402" y="0"/>
                    <a:pt x="4635119" y="590296"/>
                    <a:pt x="4635119" y="1318387"/>
                  </a:cubicBezTo>
                  <a:cubicBezTo>
                    <a:pt x="4635119" y="2046478"/>
                    <a:pt x="3597529" y="2636774"/>
                    <a:pt x="2317623" y="2636774"/>
                  </a:cubicBezTo>
                  <a:cubicBezTo>
                    <a:pt x="1037717" y="2636774"/>
                    <a:pt x="0" y="2046605"/>
                    <a:pt x="0" y="1318387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685919" cy="2687701"/>
            </a:xfrm>
            <a:custGeom>
              <a:avLst/>
              <a:gdLst/>
              <a:ahLst/>
              <a:cxnLst/>
              <a:rect r="r" b="b" t="t" l="l"/>
              <a:pathLst>
                <a:path h="2687701" w="4685919">
                  <a:moveTo>
                    <a:pt x="0" y="1343787"/>
                  </a:moveTo>
                  <a:cubicBezTo>
                    <a:pt x="0" y="590677"/>
                    <a:pt x="1063371" y="0"/>
                    <a:pt x="2342896" y="0"/>
                  </a:cubicBezTo>
                  <a:cubicBezTo>
                    <a:pt x="3622421" y="0"/>
                    <a:pt x="4685919" y="590677"/>
                    <a:pt x="4685919" y="1343787"/>
                  </a:cubicBezTo>
                  <a:lnTo>
                    <a:pt x="4660519" y="1343787"/>
                  </a:lnTo>
                  <a:lnTo>
                    <a:pt x="4685919" y="1343787"/>
                  </a:lnTo>
                  <a:cubicBezTo>
                    <a:pt x="4685919" y="2096897"/>
                    <a:pt x="3622548" y="2687574"/>
                    <a:pt x="2343023" y="2687574"/>
                  </a:cubicBezTo>
                  <a:lnTo>
                    <a:pt x="2343023" y="2662174"/>
                  </a:lnTo>
                  <a:lnTo>
                    <a:pt x="2343023" y="2687574"/>
                  </a:lnTo>
                  <a:cubicBezTo>
                    <a:pt x="1063371" y="2687701"/>
                    <a:pt x="0" y="2097024"/>
                    <a:pt x="0" y="1343787"/>
                  </a:cubicBezTo>
                  <a:lnTo>
                    <a:pt x="25400" y="1343787"/>
                  </a:lnTo>
                  <a:lnTo>
                    <a:pt x="50800" y="1343787"/>
                  </a:lnTo>
                  <a:lnTo>
                    <a:pt x="25400" y="1343787"/>
                  </a:lnTo>
                  <a:lnTo>
                    <a:pt x="0" y="1343787"/>
                  </a:lnTo>
                  <a:moveTo>
                    <a:pt x="50800" y="1343787"/>
                  </a:moveTo>
                  <a:cubicBezTo>
                    <a:pt x="50800" y="1357757"/>
                    <a:pt x="39370" y="1369187"/>
                    <a:pt x="25400" y="1369187"/>
                  </a:cubicBezTo>
                  <a:cubicBezTo>
                    <a:pt x="11430" y="1369187"/>
                    <a:pt x="0" y="1357757"/>
                    <a:pt x="0" y="1343787"/>
                  </a:cubicBezTo>
                  <a:cubicBezTo>
                    <a:pt x="0" y="1329817"/>
                    <a:pt x="11430" y="1318387"/>
                    <a:pt x="25400" y="1318387"/>
                  </a:cubicBezTo>
                  <a:cubicBezTo>
                    <a:pt x="39370" y="1318387"/>
                    <a:pt x="50800" y="1329817"/>
                    <a:pt x="50800" y="1343787"/>
                  </a:cubicBezTo>
                  <a:cubicBezTo>
                    <a:pt x="50800" y="2046986"/>
                    <a:pt x="1062609" y="2636774"/>
                    <a:pt x="2342896" y="2636774"/>
                  </a:cubicBezTo>
                  <a:cubicBezTo>
                    <a:pt x="3623183" y="2636774"/>
                    <a:pt x="4634992" y="2046859"/>
                    <a:pt x="4634992" y="1343787"/>
                  </a:cubicBezTo>
                  <a:cubicBezTo>
                    <a:pt x="4634992" y="640715"/>
                    <a:pt x="3623310" y="50800"/>
                    <a:pt x="2342896" y="50800"/>
                  </a:cubicBezTo>
                  <a:lnTo>
                    <a:pt x="2342896" y="25400"/>
                  </a:lnTo>
                  <a:lnTo>
                    <a:pt x="2342896" y="50800"/>
                  </a:lnTo>
                  <a:cubicBezTo>
                    <a:pt x="1062609" y="50800"/>
                    <a:pt x="50800" y="640715"/>
                    <a:pt x="50800" y="1343787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4685880" cy="2735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Organiser l’espace et acquérir des terres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1229380" y="5861151"/>
            <a:ext cx="2738641" cy="2015747"/>
            <a:chOff x="0" y="0"/>
            <a:chExt cx="3651521" cy="268766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9793" y="25400"/>
              <a:ext cx="3611965" cy="2636774"/>
            </a:xfrm>
            <a:custGeom>
              <a:avLst/>
              <a:gdLst/>
              <a:ahLst/>
              <a:cxnLst/>
              <a:rect r="r" b="b" t="t" l="l"/>
              <a:pathLst>
                <a:path h="2636774" w="3611965">
                  <a:moveTo>
                    <a:pt x="0" y="1318387"/>
                  </a:moveTo>
                  <a:cubicBezTo>
                    <a:pt x="0" y="590296"/>
                    <a:pt x="808553" y="0"/>
                    <a:pt x="1805933" y="0"/>
                  </a:cubicBezTo>
                  <a:cubicBezTo>
                    <a:pt x="2803313" y="0"/>
                    <a:pt x="3611965" y="590296"/>
                    <a:pt x="3611965" y="1318387"/>
                  </a:cubicBezTo>
                  <a:cubicBezTo>
                    <a:pt x="3611965" y="2046478"/>
                    <a:pt x="2803412" y="2636774"/>
                    <a:pt x="1806032" y="2636774"/>
                  </a:cubicBezTo>
                  <a:cubicBezTo>
                    <a:pt x="808652" y="2636774"/>
                    <a:pt x="0" y="2046605"/>
                    <a:pt x="0" y="1318387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651560" cy="2687701"/>
            </a:xfrm>
            <a:custGeom>
              <a:avLst/>
              <a:gdLst/>
              <a:ahLst/>
              <a:cxnLst/>
              <a:rect r="r" b="b" t="t" l="l"/>
              <a:pathLst>
                <a:path h="2687701" w="3651560">
                  <a:moveTo>
                    <a:pt x="0" y="1343787"/>
                  </a:moveTo>
                  <a:cubicBezTo>
                    <a:pt x="0" y="590677"/>
                    <a:pt x="828643" y="0"/>
                    <a:pt x="1825726" y="0"/>
                  </a:cubicBezTo>
                  <a:cubicBezTo>
                    <a:pt x="2822809" y="0"/>
                    <a:pt x="3651560" y="590677"/>
                    <a:pt x="3651560" y="1343787"/>
                  </a:cubicBezTo>
                  <a:lnTo>
                    <a:pt x="3631758" y="1343787"/>
                  </a:lnTo>
                  <a:lnTo>
                    <a:pt x="3651560" y="1343787"/>
                  </a:lnTo>
                  <a:cubicBezTo>
                    <a:pt x="3651560" y="2096897"/>
                    <a:pt x="2822908" y="2687574"/>
                    <a:pt x="1825825" y="2687574"/>
                  </a:cubicBezTo>
                  <a:lnTo>
                    <a:pt x="1825825" y="2662174"/>
                  </a:lnTo>
                  <a:lnTo>
                    <a:pt x="1825825" y="2687574"/>
                  </a:lnTo>
                  <a:cubicBezTo>
                    <a:pt x="828643" y="2687701"/>
                    <a:pt x="0" y="2097024"/>
                    <a:pt x="0" y="1343787"/>
                  </a:cubicBezTo>
                  <a:lnTo>
                    <a:pt x="19793" y="1343787"/>
                  </a:lnTo>
                  <a:lnTo>
                    <a:pt x="39586" y="1343787"/>
                  </a:lnTo>
                  <a:lnTo>
                    <a:pt x="19793" y="1343787"/>
                  </a:lnTo>
                  <a:lnTo>
                    <a:pt x="0" y="1343787"/>
                  </a:lnTo>
                  <a:moveTo>
                    <a:pt x="39586" y="1343787"/>
                  </a:moveTo>
                  <a:cubicBezTo>
                    <a:pt x="39586" y="1357757"/>
                    <a:pt x="30679" y="1369187"/>
                    <a:pt x="19793" y="1369187"/>
                  </a:cubicBezTo>
                  <a:cubicBezTo>
                    <a:pt x="8907" y="1369187"/>
                    <a:pt x="0" y="1357757"/>
                    <a:pt x="0" y="1343787"/>
                  </a:cubicBezTo>
                  <a:cubicBezTo>
                    <a:pt x="0" y="1329817"/>
                    <a:pt x="8907" y="1318387"/>
                    <a:pt x="19793" y="1318387"/>
                  </a:cubicBezTo>
                  <a:cubicBezTo>
                    <a:pt x="30679" y="1318387"/>
                    <a:pt x="39586" y="1329817"/>
                    <a:pt x="39586" y="1343787"/>
                  </a:cubicBezTo>
                  <a:cubicBezTo>
                    <a:pt x="39586" y="2046986"/>
                    <a:pt x="828049" y="2636774"/>
                    <a:pt x="1825726" y="2636774"/>
                  </a:cubicBezTo>
                  <a:cubicBezTo>
                    <a:pt x="2823403" y="2636774"/>
                    <a:pt x="3611866" y="2046859"/>
                    <a:pt x="3611866" y="1343787"/>
                  </a:cubicBezTo>
                  <a:cubicBezTo>
                    <a:pt x="3611866" y="640715"/>
                    <a:pt x="2823502" y="50800"/>
                    <a:pt x="1825726" y="50800"/>
                  </a:cubicBezTo>
                  <a:lnTo>
                    <a:pt x="1825726" y="25400"/>
                  </a:lnTo>
                  <a:lnTo>
                    <a:pt x="1825726" y="50800"/>
                  </a:lnTo>
                  <a:cubicBezTo>
                    <a:pt x="828049" y="50800"/>
                    <a:pt x="39586" y="640715"/>
                    <a:pt x="39586" y="1343787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47625"/>
              <a:ext cx="3651521" cy="2735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Agir sur la circulation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3815172" y="5861151"/>
            <a:ext cx="3035993" cy="2015747"/>
            <a:chOff x="0" y="0"/>
            <a:chExt cx="4047990" cy="2687662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21942" y="25400"/>
              <a:ext cx="4004139" cy="2636774"/>
            </a:xfrm>
            <a:custGeom>
              <a:avLst/>
              <a:gdLst/>
              <a:ahLst/>
              <a:cxnLst/>
              <a:rect r="r" b="b" t="t" l="l"/>
              <a:pathLst>
                <a:path h="2636774" w="4004139">
                  <a:moveTo>
                    <a:pt x="0" y="1318387"/>
                  </a:moveTo>
                  <a:cubicBezTo>
                    <a:pt x="0" y="590296"/>
                    <a:pt x="896343" y="0"/>
                    <a:pt x="2002015" y="0"/>
                  </a:cubicBezTo>
                  <a:cubicBezTo>
                    <a:pt x="3107687" y="0"/>
                    <a:pt x="4004139" y="590296"/>
                    <a:pt x="4004139" y="1318387"/>
                  </a:cubicBezTo>
                  <a:cubicBezTo>
                    <a:pt x="4004139" y="2046478"/>
                    <a:pt x="3107797" y="2636774"/>
                    <a:pt x="2002125" y="2636774"/>
                  </a:cubicBezTo>
                  <a:cubicBezTo>
                    <a:pt x="896453" y="2636774"/>
                    <a:pt x="0" y="2046605"/>
                    <a:pt x="0" y="1318387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4048029" cy="2687701"/>
            </a:xfrm>
            <a:custGeom>
              <a:avLst/>
              <a:gdLst/>
              <a:ahLst/>
              <a:cxnLst/>
              <a:rect r="r" b="b" t="t" l="l"/>
              <a:pathLst>
                <a:path h="2687701" w="4048029">
                  <a:moveTo>
                    <a:pt x="0" y="1343787"/>
                  </a:moveTo>
                  <a:cubicBezTo>
                    <a:pt x="0" y="590677"/>
                    <a:pt x="918614" y="0"/>
                    <a:pt x="2023957" y="0"/>
                  </a:cubicBezTo>
                  <a:cubicBezTo>
                    <a:pt x="3129300" y="0"/>
                    <a:pt x="4048029" y="590677"/>
                    <a:pt x="4048029" y="1343787"/>
                  </a:cubicBezTo>
                  <a:lnTo>
                    <a:pt x="4026081" y="1343787"/>
                  </a:lnTo>
                  <a:lnTo>
                    <a:pt x="4048029" y="1343787"/>
                  </a:lnTo>
                  <a:cubicBezTo>
                    <a:pt x="4048029" y="2096897"/>
                    <a:pt x="3129410" y="2687574"/>
                    <a:pt x="2024067" y="2687574"/>
                  </a:cubicBezTo>
                  <a:lnTo>
                    <a:pt x="2024067" y="2662174"/>
                  </a:lnTo>
                  <a:lnTo>
                    <a:pt x="2024067" y="2687574"/>
                  </a:lnTo>
                  <a:cubicBezTo>
                    <a:pt x="918614" y="2687701"/>
                    <a:pt x="0" y="2097024"/>
                    <a:pt x="0" y="1343787"/>
                  </a:cubicBezTo>
                  <a:lnTo>
                    <a:pt x="21942" y="1343787"/>
                  </a:lnTo>
                  <a:lnTo>
                    <a:pt x="43885" y="1343787"/>
                  </a:lnTo>
                  <a:lnTo>
                    <a:pt x="21942" y="1343787"/>
                  </a:lnTo>
                  <a:lnTo>
                    <a:pt x="0" y="1343787"/>
                  </a:lnTo>
                  <a:moveTo>
                    <a:pt x="43885" y="1343787"/>
                  </a:moveTo>
                  <a:cubicBezTo>
                    <a:pt x="43885" y="1357757"/>
                    <a:pt x="34011" y="1369187"/>
                    <a:pt x="21942" y="1369187"/>
                  </a:cubicBezTo>
                  <a:cubicBezTo>
                    <a:pt x="9874" y="1369187"/>
                    <a:pt x="0" y="1357757"/>
                    <a:pt x="0" y="1343787"/>
                  </a:cubicBezTo>
                  <a:cubicBezTo>
                    <a:pt x="0" y="1329817"/>
                    <a:pt x="9874" y="1318387"/>
                    <a:pt x="21942" y="1318387"/>
                  </a:cubicBezTo>
                  <a:cubicBezTo>
                    <a:pt x="34011" y="1318387"/>
                    <a:pt x="43885" y="1329817"/>
                    <a:pt x="43885" y="1343787"/>
                  </a:cubicBezTo>
                  <a:cubicBezTo>
                    <a:pt x="43885" y="2046986"/>
                    <a:pt x="917956" y="2636774"/>
                    <a:pt x="2023957" y="2636774"/>
                  </a:cubicBezTo>
                  <a:cubicBezTo>
                    <a:pt x="3129958" y="2636774"/>
                    <a:pt x="4004029" y="2046859"/>
                    <a:pt x="4004029" y="1343787"/>
                  </a:cubicBezTo>
                  <a:cubicBezTo>
                    <a:pt x="4004029" y="640715"/>
                    <a:pt x="3130068" y="50800"/>
                    <a:pt x="2023957" y="50800"/>
                  </a:cubicBezTo>
                  <a:lnTo>
                    <a:pt x="2023957" y="25400"/>
                  </a:lnTo>
                  <a:lnTo>
                    <a:pt x="2023957" y="50800"/>
                  </a:lnTo>
                  <a:cubicBezTo>
                    <a:pt x="917956" y="50800"/>
                    <a:pt x="43885" y="640715"/>
                    <a:pt x="43885" y="1343787"/>
                  </a:cubicBez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4047990" cy="2735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Agir par l’information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5400000">
            <a:off x="13696949" y="8098720"/>
            <a:ext cx="1001137" cy="458992"/>
            <a:chOff x="0" y="0"/>
            <a:chExt cx="1334850" cy="61199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25400" y="25400"/>
              <a:ext cx="1284097" cy="561213"/>
            </a:xfrm>
            <a:custGeom>
              <a:avLst/>
              <a:gdLst/>
              <a:ahLst/>
              <a:cxnLst/>
              <a:rect r="r" b="b" t="t" l="l"/>
              <a:pathLst>
                <a:path h="561213" w="1284097">
                  <a:moveTo>
                    <a:pt x="0" y="140335"/>
                  </a:moveTo>
                  <a:lnTo>
                    <a:pt x="18415" y="140335"/>
                  </a:lnTo>
                  <a:lnTo>
                    <a:pt x="18415" y="420878"/>
                  </a:lnTo>
                  <a:lnTo>
                    <a:pt x="0" y="420878"/>
                  </a:lnTo>
                  <a:close/>
                  <a:moveTo>
                    <a:pt x="36830" y="420878"/>
                  </a:moveTo>
                  <a:lnTo>
                    <a:pt x="73660" y="420878"/>
                  </a:lnTo>
                  <a:lnTo>
                    <a:pt x="36830" y="420878"/>
                  </a:lnTo>
                  <a:close/>
                  <a:moveTo>
                    <a:pt x="92075" y="420878"/>
                  </a:moveTo>
                  <a:lnTo>
                    <a:pt x="989711" y="420878"/>
                  </a:lnTo>
                  <a:lnTo>
                    <a:pt x="989711" y="0"/>
                  </a:lnTo>
                  <a:lnTo>
                    <a:pt x="1284097" y="280543"/>
                  </a:lnTo>
                  <a:lnTo>
                    <a:pt x="989711" y="561213"/>
                  </a:lnTo>
                  <a:lnTo>
                    <a:pt x="989711" y="420878"/>
                  </a:lnTo>
                  <a:lnTo>
                    <a:pt x="91948" y="420878"/>
                  </a:ln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0" y="-2032"/>
              <a:ext cx="1334897" cy="616077"/>
            </a:xfrm>
            <a:custGeom>
              <a:avLst/>
              <a:gdLst/>
              <a:ahLst/>
              <a:cxnLst/>
              <a:rect r="r" b="b" t="t" l="l"/>
              <a:pathLst>
                <a:path h="616077" w="1334897">
                  <a:moveTo>
                    <a:pt x="25400" y="142367"/>
                  </a:moveTo>
                  <a:lnTo>
                    <a:pt x="43815" y="142367"/>
                  </a:lnTo>
                  <a:cubicBezTo>
                    <a:pt x="57785" y="142367"/>
                    <a:pt x="69215" y="153797"/>
                    <a:pt x="69215" y="167767"/>
                  </a:cubicBezTo>
                  <a:lnTo>
                    <a:pt x="69215" y="448310"/>
                  </a:lnTo>
                  <a:cubicBezTo>
                    <a:pt x="69215" y="462280"/>
                    <a:pt x="57785" y="473710"/>
                    <a:pt x="43815" y="473710"/>
                  </a:cubicBezTo>
                  <a:lnTo>
                    <a:pt x="25400" y="473710"/>
                  </a:lnTo>
                  <a:cubicBezTo>
                    <a:pt x="11430" y="473710"/>
                    <a:pt x="0" y="462280"/>
                    <a:pt x="0" y="448310"/>
                  </a:cubicBezTo>
                  <a:lnTo>
                    <a:pt x="0" y="167767"/>
                  </a:lnTo>
                  <a:cubicBezTo>
                    <a:pt x="0" y="153797"/>
                    <a:pt x="11430" y="142367"/>
                    <a:pt x="25400" y="142367"/>
                  </a:cubicBezTo>
                  <a:moveTo>
                    <a:pt x="25400" y="193167"/>
                  </a:moveTo>
                  <a:lnTo>
                    <a:pt x="25400" y="167767"/>
                  </a:lnTo>
                  <a:lnTo>
                    <a:pt x="50800" y="167767"/>
                  </a:lnTo>
                  <a:lnTo>
                    <a:pt x="50800" y="448310"/>
                  </a:lnTo>
                  <a:lnTo>
                    <a:pt x="25400" y="448310"/>
                  </a:lnTo>
                  <a:lnTo>
                    <a:pt x="25400" y="422910"/>
                  </a:lnTo>
                  <a:lnTo>
                    <a:pt x="43815" y="422910"/>
                  </a:lnTo>
                  <a:lnTo>
                    <a:pt x="43815" y="448310"/>
                  </a:lnTo>
                  <a:lnTo>
                    <a:pt x="18415" y="448310"/>
                  </a:lnTo>
                  <a:lnTo>
                    <a:pt x="18415" y="167767"/>
                  </a:lnTo>
                  <a:lnTo>
                    <a:pt x="43815" y="167767"/>
                  </a:lnTo>
                  <a:lnTo>
                    <a:pt x="43815" y="193167"/>
                  </a:lnTo>
                  <a:lnTo>
                    <a:pt x="25400" y="193167"/>
                  </a:lnTo>
                  <a:close/>
                  <a:moveTo>
                    <a:pt x="62230" y="142367"/>
                  </a:moveTo>
                  <a:lnTo>
                    <a:pt x="99060" y="142367"/>
                  </a:lnTo>
                  <a:cubicBezTo>
                    <a:pt x="113030" y="142367"/>
                    <a:pt x="124460" y="153797"/>
                    <a:pt x="124460" y="167767"/>
                  </a:cubicBezTo>
                  <a:lnTo>
                    <a:pt x="124460" y="448310"/>
                  </a:lnTo>
                  <a:cubicBezTo>
                    <a:pt x="124460" y="462280"/>
                    <a:pt x="113030" y="473710"/>
                    <a:pt x="99060" y="473710"/>
                  </a:cubicBezTo>
                  <a:lnTo>
                    <a:pt x="62230" y="473710"/>
                  </a:lnTo>
                  <a:cubicBezTo>
                    <a:pt x="48260" y="473710"/>
                    <a:pt x="36830" y="462280"/>
                    <a:pt x="36830" y="448310"/>
                  </a:cubicBezTo>
                  <a:lnTo>
                    <a:pt x="36830" y="167767"/>
                  </a:lnTo>
                  <a:cubicBezTo>
                    <a:pt x="36830" y="153797"/>
                    <a:pt x="48260" y="142367"/>
                    <a:pt x="62230" y="142367"/>
                  </a:cubicBezTo>
                  <a:moveTo>
                    <a:pt x="62230" y="193167"/>
                  </a:moveTo>
                  <a:lnTo>
                    <a:pt x="62230" y="167767"/>
                  </a:lnTo>
                  <a:lnTo>
                    <a:pt x="87630" y="167767"/>
                  </a:lnTo>
                  <a:lnTo>
                    <a:pt x="87630" y="448310"/>
                  </a:lnTo>
                  <a:lnTo>
                    <a:pt x="62230" y="448310"/>
                  </a:lnTo>
                  <a:lnTo>
                    <a:pt x="62230" y="422910"/>
                  </a:lnTo>
                  <a:lnTo>
                    <a:pt x="99060" y="422910"/>
                  </a:lnTo>
                  <a:lnTo>
                    <a:pt x="99060" y="448310"/>
                  </a:lnTo>
                  <a:lnTo>
                    <a:pt x="73660" y="448310"/>
                  </a:lnTo>
                  <a:lnTo>
                    <a:pt x="73660" y="167767"/>
                  </a:lnTo>
                  <a:lnTo>
                    <a:pt x="99060" y="167767"/>
                  </a:lnTo>
                  <a:lnTo>
                    <a:pt x="99060" y="193167"/>
                  </a:lnTo>
                  <a:lnTo>
                    <a:pt x="62230" y="193167"/>
                  </a:lnTo>
                  <a:close/>
                  <a:moveTo>
                    <a:pt x="117475" y="142367"/>
                  </a:moveTo>
                  <a:lnTo>
                    <a:pt x="1015111" y="142367"/>
                  </a:lnTo>
                  <a:lnTo>
                    <a:pt x="1015111" y="167767"/>
                  </a:lnTo>
                  <a:lnTo>
                    <a:pt x="989711" y="167767"/>
                  </a:lnTo>
                  <a:lnTo>
                    <a:pt x="989711" y="27432"/>
                  </a:lnTo>
                  <a:cubicBezTo>
                    <a:pt x="989711" y="17272"/>
                    <a:pt x="995807" y="8128"/>
                    <a:pt x="1005078" y="4064"/>
                  </a:cubicBezTo>
                  <a:cubicBezTo>
                    <a:pt x="1014349" y="0"/>
                    <a:pt x="1025271" y="2032"/>
                    <a:pt x="1032637" y="9017"/>
                  </a:cubicBezTo>
                  <a:lnTo>
                    <a:pt x="1327023" y="289560"/>
                  </a:lnTo>
                  <a:cubicBezTo>
                    <a:pt x="1332103" y="294386"/>
                    <a:pt x="1334897" y="300990"/>
                    <a:pt x="1334897" y="307975"/>
                  </a:cubicBezTo>
                  <a:cubicBezTo>
                    <a:pt x="1334897" y="314960"/>
                    <a:pt x="1332103" y="321564"/>
                    <a:pt x="1327023" y="326390"/>
                  </a:cubicBezTo>
                  <a:lnTo>
                    <a:pt x="1032637" y="607060"/>
                  </a:lnTo>
                  <a:cubicBezTo>
                    <a:pt x="1025271" y="614045"/>
                    <a:pt x="1014476" y="616077"/>
                    <a:pt x="1005078" y="612013"/>
                  </a:cubicBezTo>
                  <a:cubicBezTo>
                    <a:pt x="995680" y="607949"/>
                    <a:pt x="989711" y="598805"/>
                    <a:pt x="989711" y="588645"/>
                  </a:cubicBezTo>
                  <a:lnTo>
                    <a:pt x="989711" y="448310"/>
                  </a:lnTo>
                  <a:lnTo>
                    <a:pt x="1015111" y="448310"/>
                  </a:lnTo>
                  <a:lnTo>
                    <a:pt x="1015111" y="473710"/>
                  </a:lnTo>
                  <a:lnTo>
                    <a:pt x="117348" y="473710"/>
                  </a:lnTo>
                  <a:cubicBezTo>
                    <a:pt x="103378" y="473710"/>
                    <a:pt x="91948" y="462280"/>
                    <a:pt x="91948" y="448310"/>
                  </a:cubicBezTo>
                  <a:lnTo>
                    <a:pt x="91948" y="167767"/>
                  </a:lnTo>
                  <a:cubicBezTo>
                    <a:pt x="91948" y="153797"/>
                    <a:pt x="103378" y="142367"/>
                    <a:pt x="117348" y="142367"/>
                  </a:cubicBezTo>
                  <a:moveTo>
                    <a:pt x="117348" y="193167"/>
                  </a:moveTo>
                  <a:lnTo>
                    <a:pt x="117348" y="167767"/>
                  </a:lnTo>
                  <a:lnTo>
                    <a:pt x="142748" y="167767"/>
                  </a:lnTo>
                  <a:lnTo>
                    <a:pt x="142748" y="448310"/>
                  </a:lnTo>
                  <a:lnTo>
                    <a:pt x="117348" y="448310"/>
                  </a:lnTo>
                  <a:lnTo>
                    <a:pt x="117348" y="422910"/>
                  </a:lnTo>
                  <a:lnTo>
                    <a:pt x="1015111" y="422910"/>
                  </a:lnTo>
                  <a:cubicBezTo>
                    <a:pt x="1029081" y="422910"/>
                    <a:pt x="1040511" y="434340"/>
                    <a:pt x="1040511" y="448310"/>
                  </a:cubicBezTo>
                  <a:lnTo>
                    <a:pt x="1040511" y="588645"/>
                  </a:lnTo>
                  <a:lnTo>
                    <a:pt x="1015111" y="588645"/>
                  </a:lnTo>
                  <a:lnTo>
                    <a:pt x="997585" y="570230"/>
                  </a:lnTo>
                  <a:lnTo>
                    <a:pt x="1291971" y="289687"/>
                  </a:lnTo>
                  <a:lnTo>
                    <a:pt x="1309497" y="308102"/>
                  </a:lnTo>
                  <a:lnTo>
                    <a:pt x="1291971" y="326517"/>
                  </a:lnTo>
                  <a:lnTo>
                    <a:pt x="997585" y="45847"/>
                  </a:lnTo>
                  <a:lnTo>
                    <a:pt x="1015111" y="27432"/>
                  </a:lnTo>
                  <a:lnTo>
                    <a:pt x="1040511" y="27432"/>
                  </a:lnTo>
                  <a:lnTo>
                    <a:pt x="1040511" y="167767"/>
                  </a:lnTo>
                  <a:cubicBezTo>
                    <a:pt x="1040511" y="181737"/>
                    <a:pt x="1029081" y="193167"/>
                    <a:pt x="1015111" y="193167"/>
                  </a:cubicBezTo>
                  <a:lnTo>
                    <a:pt x="117348" y="193167"/>
                  </a:lnTo>
                  <a:close/>
                </a:path>
              </a:pathLst>
            </a:custGeom>
            <a:solidFill>
              <a:srgbClr val="A3980B"/>
            </a:solid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11543868" y="8975181"/>
            <a:ext cx="5307297" cy="417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Promouvoir les produits locaux et de qualité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711139" y="8244090"/>
            <a:ext cx="4335538" cy="74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Préserver et renforcer sa capacité de production agricole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37209" y="-590548"/>
            <a:ext cx="17481222" cy="1906942"/>
            <a:chOff x="0" y="0"/>
            <a:chExt cx="23308296" cy="25425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308297" cy="2542590"/>
            </a:xfrm>
            <a:custGeom>
              <a:avLst/>
              <a:gdLst/>
              <a:ahLst/>
              <a:cxnLst/>
              <a:rect r="r" b="b" t="t" l="l"/>
              <a:pathLst>
                <a:path h="2542590" w="23308297">
                  <a:moveTo>
                    <a:pt x="0" y="0"/>
                  </a:moveTo>
                  <a:lnTo>
                    <a:pt x="23308297" y="0"/>
                  </a:lnTo>
                  <a:lnTo>
                    <a:pt x="23308297" y="2542590"/>
                  </a:lnTo>
                  <a:lnTo>
                    <a:pt x="0" y="25425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3308296" cy="259021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b="true" sz="3779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Agir sur le foncier : la planification territoriale au service de l’agriculture 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000393" y="3329742"/>
            <a:ext cx="8196166" cy="2033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Fixer l’usage des terres pour préserver la capacité de production agricole en milieu rural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37208" y="2011719"/>
            <a:ext cx="10635980" cy="46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45A6A4"/>
                </a:solidFill>
                <a:latin typeface="Arial"/>
                <a:ea typeface="Arial"/>
                <a:cs typeface="Arial"/>
                <a:sym typeface="Arial"/>
              </a:rPr>
              <a:t>Aménagement du territoire, planification foncière, agriculture et alimentation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00392" y="6953448"/>
            <a:ext cx="8196166" cy="2033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Développer l’activité agricole en agissant sur le foncier urbain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508879" y="2559727"/>
            <a:ext cx="6383290" cy="74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Schéma d’articulation des outils de planification et d’aménagement du territoire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906057" y="3491352"/>
            <a:ext cx="2401922" cy="1161643"/>
            <a:chOff x="0" y="0"/>
            <a:chExt cx="3202562" cy="154885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5400" y="25400"/>
              <a:ext cx="3151759" cy="1498092"/>
            </a:xfrm>
            <a:custGeom>
              <a:avLst/>
              <a:gdLst/>
              <a:ahLst/>
              <a:cxnLst/>
              <a:rect r="r" b="b" t="t" l="l"/>
              <a:pathLst>
                <a:path h="1498092" w="3151759">
                  <a:moveTo>
                    <a:pt x="0" y="0"/>
                  </a:moveTo>
                  <a:lnTo>
                    <a:pt x="3151759" y="0"/>
                  </a:lnTo>
                  <a:lnTo>
                    <a:pt x="3151759" y="1498092"/>
                  </a:lnTo>
                  <a:lnTo>
                    <a:pt x="0" y="1498092"/>
                  </a:ln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202559" cy="1548892"/>
            </a:xfrm>
            <a:custGeom>
              <a:avLst/>
              <a:gdLst/>
              <a:ahLst/>
              <a:cxnLst/>
              <a:rect r="r" b="b" t="t" l="l"/>
              <a:pathLst>
                <a:path h="1548892" w="3202559">
                  <a:moveTo>
                    <a:pt x="25400" y="0"/>
                  </a:moveTo>
                  <a:lnTo>
                    <a:pt x="3177159" y="0"/>
                  </a:lnTo>
                  <a:cubicBezTo>
                    <a:pt x="3191129" y="0"/>
                    <a:pt x="3202559" y="11430"/>
                    <a:pt x="3202559" y="25400"/>
                  </a:cubicBezTo>
                  <a:lnTo>
                    <a:pt x="3202559" y="1523492"/>
                  </a:lnTo>
                  <a:cubicBezTo>
                    <a:pt x="3202559" y="1537462"/>
                    <a:pt x="3191129" y="1548892"/>
                    <a:pt x="3177159" y="1548892"/>
                  </a:cubicBezTo>
                  <a:lnTo>
                    <a:pt x="25400" y="1548892"/>
                  </a:lnTo>
                  <a:cubicBezTo>
                    <a:pt x="11430" y="1548892"/>
                    <a:pt x="0" y="1537462"/>
                    <a:pt x="0" y="15234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523492"/>
                  </a:lnTo>
                  <a:lnTo>
                    <a:pt x="25400" y="1523492"/>
                  </a:lnTo>
                  <a:lnTo>
                    <a:pt x="25400" y="1498092"/>
                  </a:lnTo>
                  <a:lnTo>
                    <a:pt x="3177159" y="1498092"/>
                  </a:lnTo>
                  <a:lnTo>
                    <a:pt x="3177159" y="1523492"/>
                  </a:lnTo>
                  <a:lnTo>
                    <a:pt x="3151759" y="1523492"/>
                  </a:lnTo>
                  <a:lnTo>
                    <a:pt x="3151759" y="25400"/>
                  </a:lnTo>
                  <a:lnTo>
                    <a:pt x="3177159" y="25400"/>
                  </a:lnTo>
                  <a:lnTo>
                    <a:pt x="317715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A3980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202562" cy="159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DTADD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972052" y="4980136"/>
            <a:ext cx="2197640" cy="1161643"/>
            <a:chOff x="0" y="0"/>
            <a:chExt cx="2930186" cy="154885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5400" y="25400"/>
              <a:ext cx="2879344" cy="1498092"/>
            </a:xfrm>
            <a:custGeom>
              <a:avLst/>
              <a:gdLst/>
              <a:ahLst/>
              <a:cxnLst/>
              <a:rect r="r" b="b" t="t" l="l"/>
              <a:pathLst>
                <a:path h="1498092" w="2879344">
                  <a:moveTo>
                    <a:pt x="0" y="249682"/>
                  </a:moveTo>
                  <a:cubicBezTo>
                    <a:pt x="0" y="111760"/>
                    <a:pt x="113538" y="0"/>
                    <a:pt x="253619" y="0"/>
                  </a:cubicBezTo>
                  <a:lnTo>
                    <a:pt x="2625725" y="0"/>
                  </a:lnTo>
                  <a:cubicBezTo>
                    <a:pt x="2765806" y="0"/>
                    <a:pt x="2879344" y="111760"/>
                    <a:pt x="2879344" y="249682"/>
                  </a:cubicBezTo>
                  <a:lnTo>
                    <a:pt x="2879344" y="1248410"/>
                  </a:lnTo>
                  <a:cubicBezTo>
                    <a:pt x="2879344" y="1386332"/>
                    <a:pt x="2765806" y="1498092"/>
                    <a:pt x="2625725" y="1498092"/>
                  </a:cubicBezTo>
                  <a:lnTo>
                    <a:pt x="253619" y="1498092"/>
                  </a:lnTo>
                  <a:cubicBezTo>
                    <a:pt x="113538" y="1498092"/>
                    <a:pt x="0" y="1386332"/>
                    <a:pt x="0" y="1248410"/>
                  </a:cubicBezTo>
                  <a:close/>
                </a:path>
              </a:pathLst>
            </a:custGeom>
            <a:solidFill>
              <a:srgbClr val="D3DCDD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930144" cy="1548892"/>
            </a:xfrm>
            <a:custGeom>
              <a:avLst/>
              <a:gdLst/>
              <a:ahLst/>
              <a:cxnLst/>
              <a:rect r="r" b="b" t="t" l="l"/>
              <a:pathLst>
                <a:path h="1548892" w="2930144">
                  <a:moveTo>
                    <a:pt x="0" y="275082"/>
                  </a:moveTo>
                  <a:cubicBezTo>
                    <a:pt x="0" y="122809"/>
                    <a:pt x="125349" y="0"/>
                    <a:pt x="279019" y="0"/>
                  </a:cubicBezTo>
                  <a:lnTo>
                    <a:pt x="2651125" y="0"/>
                  </a:lnTo>
                  <a:lnTo>
                    <a:pt x="2651125" y="25400"/>
                  </a:lnTo>
                  <a:lnTo>
                    <a:pt x="2651125" y="0"/>
                  </a:lnTo>
                  <a:cubicBezTo>
                    <a:pt x="2804922" y="0"/>
                    <a:pt x="2930144" y="122809"/>
                    <a:pt x="2930144" y="275082"/>
                  </a:cubicBezTo>
                  <a:lnTo>
                    <a:pt x="2904744" y="275082"/>
                  </a:lnTo>
                  <a:lnTo>
                    <a:pt x="2930144" y="275082"/>
                  </a:lnTo>
                  <a:lnTo>
                    <a:pt x="2930144" y="1273810"/>
                  </a:lnTo>
                  <a:lnTo>
                    <a:pt x="2904744" y="1273810"/>
                  </a:lnTo>
                  <a:lnTo>
                    <a:pt x="2930144" y="1273810"/>
                  </a:lnTo>
                  <a:cubicBezTo>
                    <a:pt x="2930144" y="1426083"/>
                    <a:pt x="2804795" y="1548892"/>
                    <a:pt x="2651125" y="1548892"/>
                  </a:cubicBezTo>
                  <a:lnTo>
                    <a:pt x="2651125" y="1523492"/>
                  </a:lnTo>
                  <a:lnTo>
                    <a:pt x="2651125" y="1548892"/>
                  </a:lnTo>
                  <a:lnTo>
                    <a:pt x="279019" y="1548892"/>
                  </a:lnTo>
                  <a:lnTo>
                    <a:pt x="279019" y="1523492"/>
                  </a:lnTo>
                  <a:lnTo>
                    <a:pt x="279019" y="1548892"/>
                  </a:lnTo>
                  <a:cubicBezTo>
                    <a:pt x="125349" y="1548892"/>
                    <a:pt x="0" y="1426083"/>
                    <a:pt x="0" y="1273810"/>
                  </a:cubicBezTo>
                  <a:lnTo>
                    <a:pt x="0" y="275082"/>
                  </a:lnTo>
                  <a:lnTo>
                    <a:pt x="25400" y="275082"/>
                  </a:lnTo>
                  <a:lnTo>
                    <a:pt x="0" y="275082"/>
                  </a:lnTo>
                  <a:moveTo>
                    <a:pt x="50800" y="275082"/>
                  </a:moveTo>
                  <a:lnTo>
                    <a:pt x="50800" y="1273810"/>
                  </a:lnTo>
                  <a:lnTo>
                    <a:pt x="25400" y="1273810"/>
                  </a:lnTo>
                  <a:lnTo>
                    <a:pt x="50800" y="1273810"/>
                  </a:lnTo>
                  <a:cubicBezTo>
                    <a:pt x="50800" y="1397254"/>
                    <a:pt x="152654" y="1498092"/>
                    <a:pt x="279019" y="1498092"/>
                  </a:cubicBezTo>
                  <a:lnTo>
                    <a:pt x="2651125" y="1498092"/>
                  </a:lnTo>
                  <a:cubicBezTo>
                    <a:pt x="2777617" y="1498092"/>
                    <a:pt x="2879344" y="1397254"/>
                    <a:pt x="2879344" y="1273810"/>
                  </a:cubicBezTo>
                  <a:lnTo>
                    <a:pt x="2879344" y="275082"/>
                  </a:lnTo>
                  <a:cubicBezTo>
                    <a:pt x="2879344" y="151638"/>
                    <a:pt x="2777490" y="50800"/>
                    <a:pt x="2651125" y="50800"/>
                  </a:cubicBezTo>
                  <a:lnTo>
                    <a:pt x="279019" y="50800"/>
                  </a:lnTo>
                  <a:lnTo>
                    <a:pt x="279019" y="25400"/>
                  </a:lnTo>
                  <a:lnTo>
                    <a:pt x="279019" y="50800"/>
                  </a:lnTo>
                  <a:cubicBezTo>
                    <a:pt x="152654" y="50800"/>
                    <a:pt x="50800" y="151638"/>
                    <a:pt x="50800" y="27508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2930186" cy="159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SRADDET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817485" y="6388338"/>
            <a:ext cx="2401922" cy="1599429"/>
            <a:chOff x="0" y="0"/>
            <a:chExt cx="3202562" cy="213257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25400" y="25400"/>
              <a:ext cx="3151759" cy="2081784"/>
            </a:xfrm>
            <a:custGeom>
              <a:avLst/>
              <a:gdLst/>
              <a:ahLst/>
              <a:cxnLst/>
              <a:rect r="r" b="b" t="t" l="l"/>
              <a:pathLst>
                <a:path h="2081784" w="3151759">
                  <a:moveTo>
                    <a:pt x="0" y="2081784"/>
                  </a:moveTo>
                  <a:lnTo>
                    <a:pt x="1575943" y="0"/>
                  </a:lnTo>
                  <a:lnTo>
                    <a:pt x="3151759" y="2081784"/>
                  </a:lnTo>
                  <a:close/>
                </a:path>
              </a:pathLst>
            </a:custGeom>
            <a:solidFill>
              <a:srgbClr val="ACDCDC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-1651" y="0"/>
              <a:ext cx="3205734" cy="2132584"/>
            </a:xfrm>
            <a:custGeom>
              <a:avLst/>
              <a:gdLst/>
              <a:ahLst/>
              <a:cxnLst/>
              <a:rect r="r" b="b" t="t" l="l"/>
              <a:pathLst>
                <a:path h="2132584" w="3205734">
                  <a:moveTo>
                    <a:pt x="6858" y="2091817"/>
                  </a:moveTo>
                  <a:lnTo>
                    <a:pt x="1582674" y="10033"/>
                  </a:lnTo>
                  <a:cubicBezTo>
                    <a:pt x="1587500" y="3683"/>
                    <a:pt x="1594993" y="0"/>
                    <a:pt x="1602867" y="0"/>
                  </a:cubicBezTo>
                  <a:cubicBezTo>
                    <a:pt x="1610741" y="0"/>
                    <a:pt x="1618361" y="3683"/>
                    <a:pt x="1623060" y="10033"/>
                  </a:cubicBezTo>
                  <a:lnTo>
                    <a:pt x="3199003" y="2091817"/>
                  </a:lnTo>
                  <a:cubicBezTo>
                    <a:pt x="3204845" y="2099564"/>
                    <a:pt x="3205734" y="2109851"/>
                    <a:pt x="3201543" y="2118487"/>
                  </a:cubicBezTo>
                  <a:cubicBezTo>
                    <a:pt x="3197352" y="2127123"/>
                    <a:pt x="3188462" y="2132584"/>
                    <a:pt x="3178810" y="2132584"/>
                  </a:cubicBezTo>
                  <a:lnTo>
                    <a:pt x="27051" y="2132584"/>
                  </a:lnTo>
                  <a:cubicBezTo>
                    <a:pt x="17399" y="2132584"/>
                    <a:pt x="8636" y="2127123"/>
                    <a:pt x="4318" y="2118487"/>
                  </a:cubicBezTo>
                  <a:cubicBezTo>
                    <a:pt x="0" y="2109851"/>
                    <a:pt x="1016" y="2099564"/>
                    <a:pt x="6858" y="2091817"/>
                  </a:cubicBezTo>
                  <a:moveTo>
                    <a:pt x="47371" y="2122424"/>
                  </a:moveTo>
                  <a:lnTo>
                    <a:pt x="27051" y="2107184"/>
                  </a:lnTo>
                  <a:lnTo>
                    <a:pt x="27051" y="2081784"/>
                  </a:lnTo>
                  <a:lnTo>
                    <a:pt x="3178810" y="2081784"/>
                  </a:lnTo>
                  <a:lnTo>
                    <a:pt x="3178810" y="2107184"/>
                  </a:lnTo>
                  <a:lnTo>
                    <a:pt x="3158617" y="2122551"/>
                  </a:lnTo>
                  <a:lnTo>
                    <a:pt x="1582674" y="40767"/>
                  </a:lnTo>
                  <a:lnTo>
                    <a:pt x="1602994" y="25400"/>
                  </a:lnTo>
                  <a:lnTo>
                    <a:pt x="1623187" y="40767"/>
                  </a:lnTo>
                  <a:lnTo>
                    <a:pt x="47244" y="2122551"/>
                  </a:lnTo>
                  <a:close/>
                </a:path>
              </a:pathLst>
            </a:custGeom>
            <a:solidFill>
              <a:srgbClr val="D3DCD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3202562" cy="21801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ScOT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906054" y="8221020"/>
            <a:ext cx="2175758" cy="1414211"/>
            <a:chOff x="0" y="0"/>
            <a:chExt cx="2901010" cy="188561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25400" y="25400"/>
              <a:ext cx="2850261" cy="1834896"/>
            </a:xfrm>
            <a:custGeom>
              <a:avLst/>
              <a:gdLst/>
              <a:ahLst/>
              <a:cxnLst/>
              <a:rect r="r" b="b" t="t" l="l"/>
              <a:pathLst>
                <a:path h="1834896" w="2850261">
                  <a:moveTo>
                    <a:pt x="0" y="917448"/>
                  </a:moveTo>
                  <a:cubicBezTo>
                    <a:pt x="0" y="410718"/>
                    <a:pt x="638048" y="0"/>
                    <a:pt x="1425067" y="0"/>
                  </a:cubicBezTo>
                  <a:cubicBezTo>
                    <a:pt x="2212086" y="0"/>
                    <a:pt x="2850261" y="410718"/>
                    <a:pt x="2850261" y="917448"/>
                  </a:cubicBezTo>
                  <a:cubicBezTo>
                    <a:pt x="2850261" y="1424178"/>
                    <a:pt x="2212213" y="1834896"/>
                    <a:pt x="1425194" y="1834896"/>
                  </a:cubicBezTo>
                  <a:cubicBezTo>
                    <a:pt x="638175" y="1834896"/>
                    <a:pt x="0" y="1424051"/>
                    <a:pt x="0" y="917448"/>
                  </a:cubicBezTo>
                  <a:close/>
                </a:path>
              </a:pathLst>
            </a:custGeom>
            <a:solidFill>
              <a:srgbClr val="45A6A4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901061" cy="1885696"/>
            </a:xfrm>
            <a:custGeom>
              <a:avLst/>
              <a:gdLst/>
              <a:ahLst/>
              <a:cxnLst/>
              <a:rect r="r" b="b" t="t" l="l"/>
              <a:pathLst>
                <a:path h="1885696" w="2901061">
                  <a:moveTo>
                    <a:pt x="0" y="942848"/>
                  </a:moveTo>
                  <a:cubicBezTo>
                    <a:pt x="0" y="413004"/>
                    <a:pt x="660654" y="0"/>
                    <a:pt x="1450467" y="0"/>
                  </a:cubicBezTo>
                  <a:cubicBezTo>
                    <a:pt x="2240280" y="0"/>
                    <a:pt x="2901061" y="413004"/>
                    <a:pt x="2901061" y="942848"/>
                  </a:cubicBezTo>
                  <a:lnTo>
                    <a:pt x="2875661" y="942848"/>
                  </a:lnTo>
                  <a:lnTo>
                    <a:pt x="2901061" y="942848"/>
                  </a:lnTo>
                  <a:cubicBezTo>
                    <a:pt x="2901061" y="1472565"/>
                    <a:pt x="2240407" y="1885696"/>
                    <a:pt x="1450594" y="1885696"/>
                  </a:cubicBezTo>
                  <a:lnTo>
                    <a:pt x="1450594" y="1860296"/>
                  </a:lnTo>
                  <a:lnTo>
                    <a:pt x="1450594" y="1885696"/>
                  </a:lnTo>
                  <a:cubicBezTo>
                    <a:pt x="660654" y="1885569"/>
                    <a:pt x="0" y="1472565"/>
                    <a:pt x="0" y="942848"/>
                  </a:cubicBezTo>
                  <a:lnTo>
                    <a:pt x="25400" y="942848"/>
                  </a:lnTo>
                  <a:lnTo>
                    <a:pt x="50800" y="942848"/>
                  </a:lnTo>
                  <a:lnTo>
                    <a:pt x="25400" y="942848"/>
                  </a:lnTo>
                  <a:lnTo>
                    <a:pt x="0" y="942848"/>
                  </a:lnTo>
                  <a:moveTo>
                    <a:pt x="50800" y="942848"/>
                  </a:moveTo>
                  <a:cubicBezTo>
                    <a:pt x="50800" y="956818"/>
                    <a:pt x="39370" y="968248"/>
                    <a:pt x="25400" y="968248"/>
                  </a:cubicBezTo>
                  <a:cubicBezTo>
                    <a:pt x="11430" y="968248"/>
                    <a:pt x="0" y="956818"/>
                    <a:pt x="0" y="942848"/>
                  </a:cubicBezTo>
                  <a:cubicBezTo>
                    <a:pt x="0" y="928878"/>
                    <a:pt x="11430" y="917448"/>
                    <a:pt x="25400" y="917448"/>
                  </a:cubicBezTo>
                  <a:cubicBezTo>
                    <a:pt x="39370" y="917448"/>
                    <a:pt x="50800" y="928878"/>
                    <a:pt x="50800" y="942848"/>
                  </a:cubicBezTo>
                  <a:cubicBezTo>
                    <a:pt x="50800" y="1426464"/>
                    <a:pt x="666242" y="1834896"/>
                    <a:pt x="1450467" y="1834896"/>
                  </a:cubicBezTo>
                  <a:cubicBezTo>
                    <a:pt x="2234692" y="1834896"/>
                    <a:pt x="2850134" y="1426464"/>
                    <a:pt x="2850134" y="942848"/>
                  </a:cubicBezTo>
                  <a:cubicBezTo>
                    <a:pt x="2850134" y="459232"/>
                    <a:pt x="2234819" y="50800"/>
                    <a:pt x="1450467" y="50800"/>
                  </a:cubicBezTo>
                  <a:lnTo>
                    <a:pt x="1450467" y="25400"/>
                  </a:lnTo>
                  <a:lnTo>
                    <a:pt x="1450467" y="50800"/>
                  </a:lnTo>
                  <a:cubicBezTo>
                    <a:pt x="666242" y="50800"/>
                    <a:pt x="50800" y="459232"/>
                    <a:pt x="50800" y="942848"/>
                  </a:cubicBezTo>
                  <a:close/>
                </a:path>
              </a:pathLst>
            </a:custGeom>
            <a:solidFill>
              <a:srgbClr val="BCCBC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2901010" cy="1933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PLU/PLUi</a:t>
              </a:r>
            </a:p>
          </p:txBody>
        </p:sp>
      </p:grpSp>
      <p:sp>
        <p:nvSpPr>
          <p:cNvPr name="AutoShape 32" id="32"/>
          <p:cNvSpPr/>
          <p:nvPr/>
        </p:nvSpPr>
        <p:spPr>
          <a:xfrm rot="5381007">
            <a:off x="250711" y="6501276"/>
            <a:ext cx="603422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33" id="33"/>
          <p:cNvSpPr txBox="true"/>
          <p:nvPr/>
        </p:nvSpPr>
        <p:spPr>
          <a:xfrm rot="0">
            <a:off x="2067580" y="3917655"/>
            <a:ext cx="882298" cy="417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Etat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961795" y="5414646"/>
            <a:ext cx="1093869" cy="417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Région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68811" y="7879056"/>
            <a:ext cx="1575722" cy="74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Communes et EPCI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2507328" y="6939003"/>
            <a:ext cx="481572" cy="2511907"/>
            <a:chOff x="0" y="0"/>
            <a:chExt cx="642096" cy="334921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42112" cy="3349244"/>
            </a:xfrm>
            <a:custGeom>
              <a:avLst/>
              <a:gdLst/>
              <a:ahLst/>
              <a:cxnLst/>
              <a:rect r="r" b="b" t="t" l="l"/>
              <a:pathLst>
                <a:path h="3349244" w="642112">
                  <a:moveTo>
                    <a:pt x="623062" y="38100"/>
                  </a:moveTo>
                  <a:cubicBezTo>
                    <a:pt x="465836" y="38100"/>
                    <a:pt x="352425" y="59690"/>
                    <a:pt x="338836" y="76454"/>
                  </a:cubicBezTo>
                  <a:cubicBezTo>
                    <a:pt x="338836" y="76454"/>
                    <a:pt x="340106" y="74803"/>
                    <a:pt x="340106" y="72009"/>
                  </a:cubicBezTo>
                  <a:lnTo>
                    <a:pt x="321056" y="72009"/>
                  </a:lnTo>
                  <a:lnTo>
                    <a:pt x="340106" y="72009"/>
                  </a:lnTo>
                  <a:lnTo>
                    <a:pt x="340106" y="1621663"/>
                  </a:lnTo>
                  <a:lnTo>
                    <a:pt x="321056" y="1621663"/>
                  </a:lnTo>
                  <a:lnTo>
                    <a:pt x="340106" y="1621663"/>
                  </a:lnTo>
                  <a:cubicBezTo>
                    <a:pt x="340106" y="1629664"/>
                    <a:pt x="336804" y="1636268"/>
                    <a:pt x="332867" y="1641094"/>
                  </a:cubicBezTo>
                  <a:cubicBezTo>
                    <a:pt x="305054" y="1675638"/>
                    <a:pt x="166370" y="1693672"/>
                    <a:pt x="19050" y="1693672"/>
                  </a:cubicBezTo>
                  <a:lnTo>
                    <a:pt x="19050" y="1674622"/>
                  </a:lnTo>
                  <a:lnTo>
                    <a:pt x="19050" y="1655572"/>
                  </a:lnTo>
                  <a:cubicBezTo>
                    <a:pt x="166497" y="1655572"/>
                    <a:pt x="305054" y="1673606"/>
                    <a:pt x="332867" y="1708150"/>
                  </a:cubicBezTo>
                  <a:cubicBezTo>
                    <a:pt x="336804" y="1712976"/>
                    <a:pt x="340106" y="1719580"/>
                    <a:pt x="340106" y="1727581"/>
                  </a:cubicBezTo>
                  <a:lnTo>
                    <a:pt x="321056" y="1727581"/>
                  </a:lnTo>
                  <a:lnTo>
                    <a:pt x="340106" y="1727581"/>
                  </a:lnTo>
                  <a:lnTo>
                    <a:pt x="340106" y="3277235"/>
                  </a:lnTo>
                  <a:lnTo>
                    <a:pt x="321056" y="3277235"/>
                  </a:lnTo>
                  <a:lnTo>
                    <a:pt x="321056" y="3258185"/>
                  </a:lnTo>
                  <a:cubicBezTo>
                    <a:pt x="331597" y="3258185"/>
                    <a:pt x="340106" y="3266694"/>
                    <a:pt x="340106" y="3277235"/>
                  </a:cubicBezTo>
                  <a:cubicBezTo>
                    <a:pt x="340106" y="3274314"/>
                    <a:pt x="338836" y="3272790"/>
                    <a:pt x="338836" y="3272790"/>
                  </a:cubicBezTo>
                  <a:cubicBezTo>
                    <a:pt x="352425" y="3289554"/>
                    <a:pt x="465836" y="3311144"/>
                    <a:pt x="623062" y="3311144"/>
                  </a:cubicBezTo>
                  <a:lnTo>
                    <a:pt x="623062" y="3330194"/>
                  </a:lnTo>
                  <a:lnTo>
                    <a:pt x="604012" y="3330194"/>
                  </a:lnTo>
                  <a:lnTo>
                    <a:pt x="604012" y="19050"/>
                  </a:lnTo>
                  <a:lnTo>
                    <a:pt x="623062" y="19050"/>
                  </a:lnTo>
                  <a:lnTo>
                    <a:pt x="623062" y="38100"/>
                  </a:lnTo>
                  <a:moveTo>
                    <a:pt x="623062" y="0"/>
                  </a:moveTo>
                  <a:cubicBezTo>
                    <a:pt x="628142" y="0"/>
                    <a:pt x="632968" y="2032"/>
                    <a:pt x="636524" y="5588"/>
                  </a:cubicBezTo>
                  <a:cubicBezTo>
                    <a:pt x="640080" y="9144"/>
                    <a:pt x="642112" y="13970"/>
                    <a:pt x="642112" y="19050"/>
                  </a:cubicBezTo>
                  <a:lnTo>
                    <a:pt x="642112" y="3330194"/>
                  </a:lnTo>
                  <a:cubicBezTo>
                    <a:pt x="642112" y="3340735"/>
                    <a:pt x="633603" y="3349244"/>
                    <a:pt x="623062" y="3349244"/>
                  </a:cubicBezTo>
                  <a:cubicBezTo>
                    <a:pt x="475615" y="3349244"/>
                    <a:pt x="337058" y="3331210"/>
                    <a:pt x="309245" y="3296666"/>
                  </a:cubicBezTo>
                  <a:cubicBezTo>
                    <a:pt x="305308" y="3291840"/>
                    <a:pt x="302006" y="3285236"/>
                    <a:pt x="302006" y="3277235"/>
                  </a:cubicBezTo>
                  <a:lnTo>
                    <a:pt x="321056" y="3277235"/>
                  </a:lnTo>
                  <a:lnTo>
                    <a:pt x="321056" y="3296285"/>
                  </a:lnTo>
                  <a:cubicBezTo>
                    <a:pt x="310515" y="3296285"/>
                    <a:pt x="302006" y="3287776"/>
                    <a:pt x="302006" y="3277235"/>
                  </a:cubicBezTo>
                  <a:lnTo>
                    <a:pt x="302006" y="1727454"/>
                  </a:lnTo>
                  <a:cubicBezTo>
                    <a:pt x="302006" y="1730375"/>
                    <a:pt x="303276" y="1731899"/>
                    <a:pt x="303276" y="1731899"/>
                  </a:cubicBezTo>
                  <a:cubicBezTo>
                    <a:pt x="289687" y="1715135"/>
                    <a:pt x="176276" y="1693545"/>
                    <a:pt x="19050" y="1693545"/>
                  </a:cubicBezTo>
                  <a:cubicBezTo>
                    <a:pt x="8509" y="1693545"/>
                    <a:pt x="0" y="1685036"/>
                    <a:pt x="0" y="1674495"/>
                  </a:cubicBezTo>
                  <a:cubicBezTo>
                    <a:pt x="0" y="1663954"/>
                    <a:pt x="8509" y="1655445"/>
                    <a:pt x="19050" y="1655445"/>
                  </a:cubicBezTo>
                  <a:cubicBezTo>
                    <a:pt x="176276" y="1655445"/>
                    <a:pt x="289687" y="1633855"/>
                    <a:pt x="303276" y="1617091"/>
                  </a:cubicBezTo>
                  <a:cubicBezTo>
                    <a:pt x="303276" y="1617091"/>
                    <a:pt x="302006" y="1618742"/>
                    <a:pt x="302006" y="1621536"/>
                  </a:cubicBezTo>
                  <a:lnTo>
                    <a:pt x="302006" y="72009"/>
                  </a:lnTo>
                  <a:cubicBezTo>
                    <a:pt x="302006" y="64008"/>
                    <a:pt x="305308" y="57404"/>
                    <a:pt x="309245" y="52578"/>
                  </a:cubicBezTo>
                  <a:cubicBezTo>
                    <a:pt x="337058" y="18034"/>
                    <a:pt x="475615" y="0"/>
                    <a:pt x="62306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23062" cy="3349244"/>
            </a:xfrm>
            <a:custGeom>
              <a:avLst/>
              <a:gdLst/>
              <a:ahLst/>
              <a:cxnLst/>
              <a:rect r="r" b="b" t="t" l="l"/>
              <a:pathLst>
                <a:path h="3349244" w="623062">
                  <a:moveTo>
                    <a:pt x="623062" y="38100"/>
                  </a:moveTo>
                  <a:cubicBezTo>
                    <a:pt x="465836" y="38100"/>
                    <a:pt x="352425" y="59690"/>
                    <a:pt x="338836" y="76454"/>
                  </a:cubicBezTo>
                  <a:cubicBezTo>
                    <a:pt x="338836" y="76454"/>
                    <a:pt x="340106" y="74803"/>
                    <a:pt x="340106" y="72009"/>
                  </a:cubicBezTo>
                  <a:lnTo>
                    <a:pt x="321056" y="72009"/>
                  </a:lnTo>
                  <a:lnTo>
                    <a:pt x="340106" y="72009"/>
                  </a:lnTo>
                  <a:lnTo>
                    <a:pt x="340106" y="1621663"/>
                  </a:lnTo>
                  <a:lnTo>
                    <a:pt x="321056" y="1621663"/>
                  </a:lnTo>
                  <a:lnTo>
                    <a:pt x="340106" y="1621663"/>
                  </a:lnTo>
                  <a:cubicBezTo>
                    <a:pt x="340106" y="1629664"/>
                    <a:pt x="336804" y="1636268"/>
                    <a:pt x="332867" y="1641094"/>
                  </a:cubicBezTo>
                  <a:cubicBezTo>
                    <a:pt x="305054" y="1675638"/>
                    <a:pt x="166370" y="1693672"/>
                    <a:pt x="19050" y="1693672"/>
                  </a:cubicBezTo>
                  <a:lnTo>
                    <a:pt x="19050" y="1674622"/>
                  </a:lnTo>
                  <a:lnTo>
                    <a:pt x="19050" y="1655572"/>
                  </a:lnTo>
                  <a:cubicBezTo>
                    <a:pt x="166497" y="1655572"/>
                    <a:pt x="305054" y="1673606"/>
                    <a:pt x="332867" y="1708150"/>
                  </a:cubicBezTo>
                  <a:cubicBezTo>
                    <a:pt x="336804" y="1712976"/>
                    <a:pt x="340106" y="1719580"/>
                    <a:pt x="340106" y="1727581"/>
                  </a:cubicBezTo>
                  <a:lnTo>
                    <a:pt x="321056" y="1727581"/>
                  </a:lnTo>
                  <a:lnTo>
                    <a:pt x="340106" y="1727581"/>
                  </a:lnTo>
                  <a:lnTo>
                    <a:pt x="340106" y="3277235"/>
                  </a:lnTo>
                  <a:lnTo>
                    <a:pt x="321056" y="3277235"/>
                  </a:lnTo>
                  <a:lnTo>
                    <a:pt x="321056" y="3258185"/>
                  </a:lnTo>
                  <a:cubicBezTo>
                    <a:pt x="331597" y="3258185"/>
                    <a:pt x="340106" y="3266694"/>
                    <a:pt x="340106" y="3277235"/>
                  </a:cubicBezTo>
                  <a:cubicBezTo>
                    <a:pt x="340106" y="3274314"/>
                    <a:pt x="338836" y="3272790"/>
                    <a:pt x="338836" y="3272790"/>
                  </a:cubicBezTo>
                  <a:cubicBezTo>
                    <a:pt x="352425" y="3289554"/>
                    <a:pt x="465836" y="3311144"/>
                    <a:pt x="623062" y="3311144"/>
                  </a:cubicBezTo>
                  <a:lnTo>
                    <a:pt x="623062" y="3349244"/>
                  </a:lnTo>
                  <a:cubicBezTo>
                    <a:pt x="475615" y="3349244"/>
                    <a:pt x="337058" y="3331210"/>
                    <a:pt x="309245" y="3296666"/>
                  </a:cubicBezTo>
                  <a:cubicBezTo>
                    <a:pt x="305308" y="3291840"/>
                    <a:pt x="302006" y="3285236"/>
                    <a:pt x="302006" y="3277235"/>
                  </a:cubicBezTo>
                  <a:lnTo>
                    <a:pt x="321056" y="3277235"/>
                  </a:lnTo>
                  <a:lnTo>
                    <a:pt x="321056" y="3296285"/>
                  </a:lnTo>
                  <a:cubicBezTo>
                    <a:pt x="310515" y="3296285"/>
                    <a:pt x="302006" y="3287776"/>
                    <a:pt x="302006" y="3277235"/>
                  </a:cubicBezTo>
                  <a:lnTo>
                    <a:pt x="302006" y="1727454"/>
                  </a:lnTo>
                  <a:cubicBezTo>
                    <a:pt x="302006" y="1730375"/>
                    <a:pt x="303276" y="1731899"/>
                    <a:pt x="303276" y="1731899"/>
                  </a:cubicBezTo>
                  <a:cubicBezTo>
                    <a:pt x="289687" y="1715135"/>
                    <a:pt x="176276" y="1693545"/>
                    <a:pt x="19050" y="1693545"/>
                  </a:cubicBezTo>
                  <a:cubicBezTo>
                    <a:pt x="8509" y="1693545"/>
                    <a:pt x="0" y="1685036"/>
                    <a:pt x="0" y="1674495"/>
                  </a:cubicBezTo>
                  <a:cubicBezTo>
                    <a:pt x="0" y="1663954"/>
                    <a:pt x="8509" y="1655445"/>
                    <a:pt x="19050" y="1655445"/>
                  </a:cubicBezTo>
                  <a:cubicBezTo>
                    <a:pt x="176276" y="1655445"/>
                    <a:pt x="289687" y="1633855"/>
                    <a:pt x="303276" y="1617091"/>
                  </a:cubicBezTo>
                  <a:cubicBezTo>
                    <a:pt x="303276" y="1617091"/>
                    <a:pt x="302006" y="1618742"/>
                    <a:pt x="302006" y="1621536"/>
                  </a:cubicBezTo>
                  <a:lnTo>
                    <a:pt x="302006" y="72009"/>
                  </a:lnTo>
                  <a:cubicBezTo>
                    <a:pt x="302006" y="64008"/>
                    <a:pt x="305308" y="57404"/>
                    <a:pt x="309245" y="52578"/>
                  </a:cubicBezTo>
                  <a:cubicBezTo>
                    <a:pt x="337058" y="18034"/>
                    <a:pt x="475615" y="0"/>
                    <a:pt x="62306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11108016" y="2618022"/>
            <a:ext cx="5055465" cy="417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PLU-PLUi peut être utile pour :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791965" y="9326410"/>
            <a:ext cx="4449918" cy="916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ZAP, PPEANP</a:t>
            </a:r>
          </a:p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Espaces verts, jardins familiaux, réserves foncières…</a:t>
            </a:r>
          </a:p>
        </p:txBody>
      </p:sp>
      <p:grpSp>
        <p:nvGrpSpPr>
          <p:cNvPr name="Group 41" id="41"/>
          <p:cNvGrpSpPr/>
          <p:nvPr/>
        </p:nvGrpSpPr>
        <p:grpSpPr>
          <a:xfrm rot="1535705">
            <a:off x="5804116" y="8357790"/>
            <a:ext cx="1218387" cy="995109"/>
            <a:chOff x="0" y="0"/>
            <a:chExt cx="1624516" cy="132681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82931" y="42164"/>
              <a:ext cx="1485011" cy="621284"/>
            </a:xfrm>
            <a:custGeom>
              <a:avLst/>
              <a:gdLst/>
              <a:ahLst/>
              <a:cxnLst/>
              <a:rect r="r" b="b" t="t" l="l"/>
              <a:pathLst>
                <a:path h="621284" w="1485011">
                  <a:moveTo>
                    <a:pt x="0" y="621284"/>
                  </a:moveTo>
                  <a:cubicBezTo>
                    <a:pt x="0" y="340614"/>
                    <a:pt x="252349" y="100076"/>
                    <a:pt x="599440" y="50038"/>
                  </a:cubicBezTo>
                  <a:cubicBezTo>
                    <a:pt x="946531" y="0"/>
                    <a:pt x="1288669" y="154813"/>
                    <a:pt x="1412367" y="417703"/>
                  </a:cubicBezTo>
                  <a:lnTo>
                    <a:pt x="1485011" y="417703"/>
                  </a:lnTo>
                  <a:lnTo>
                    <a:pt x="1375664" y="621284"/>
                  </a:lnTo>
                  <a:lnTo>
                    <a:pt x="1153287" y="417703"/>
                  </a:lnTo>
                  <a:lnTo>
                    <a:pt x="1220216" y="417703"/>
                  </a:lnTo>
                  <a:cubicBezTo>
                    <a:pt x="1094486" y="253492"/>
                    <a:pt x="834136" y="172339"/>
                    <a:pt x="586359" y="220218"/>
                  </a:cubicBezTo>
                  <a:cubicBezTo>
                    <a:pt x="338582" y="268097"/>
                    <a:pt x="165862" y="432816"/>
                    <a:pt x="165862" y="621284"/>
                  </a:cubicBez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1140001" y="4277302"/>
            <a:ext cx="4286250" cy="2400300"/>
            <a:chOff x="0" y="0"/>
            <a:chExt cx="5715000" cy="3200400"/>
          </a:xfrm>
        </p:grpSpPr>
        <p:sp>
          <p:nvSpPr>
            <p:cNvPr name="Freeform 44" id="44" descr="Une image contenant carte  Description générée automatiquement"/>
            <p:cNvSpPr/>
            <p:nvPr/>
          </p:nvSpPr>
          <p:spPr>
            <a:xfrm flipH="false" flipV="false" rot="0">
              <a:off x="0" y="0"/>
              <a:ext cx="57150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5715000">
                  <a:moveTo>
                    <a:pt x="0" y="0"/>
                  </a:moveTo>
                  <a:lnTo>
                    <a:pt x="5715000" y="0"/>
                  </a:lnTo>
                  <a:lnTo>
                    <a:pt x="5715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5" id="45"/>
          <p:cNvSpPr txBox="true"/>
          <p:nvPr/>
        </p:nvSpPr>
        <p:spPr>
          <a:xfrm rot="0">
            <a:off x="15632324" y="8325981"/>
            <a:ext cx="2021919" cy="777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Ferme urbaine Seine Saint Denis – Le ferme des possibles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11462122" y="7454127"/>
            <a:ext cx="3964128" cy="2802435"/>
            <a:chOff x="0" y="0"/>
            <a:chExt cx="5285504" cy="3736580"/>
          </a:xfrm>
        </p:grpSpPr>
        <p:sp>
          <p:nvSpPr>
            <p:cNvPr name="Freeform 47" id="47" descr="Résultat d’images pour la ferme des possibles stains"/>
            <p:cNvSpPr/>
            <p:nvPr/>
          </p:nvSpPr>
          <p:spPr>
            <a:xfrm flipH="false" flipV="false" rot="0">
              <a:off x="0" y="0"/>
              <a:ext cx="5285486" cy="3736594"/>
            </a:xfrm>
            <a:custGeom>
              <a:avLst/>
              <a:gdLst/>
              <a:ahLst/>
              <a:cxnLst/>
              <a:rect r="r" b="b" t="t" l="l"/>
              <a:pathLst>
                <a:path h="3736594" w="5285486">
                  <a:moveTo>
                    <a:pt x="0" y="0"/>
                  </a:moveTo>
                  <a:lnTo>
                    <a:pt x="5285486" y="0"/>
                  </a:lnTo>
                  <a:lnTo>
                    <a:pt x="5285486" y="3736594"/>
                  </a:lnTo>
                  <a:lnTo>
                    <a:pt x="0" y="3736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5770" y="371475"/>
            <a:ext cx="17172992" cy="1035846"/>
            <a:chOff x="0" y="0"/>
            <a:chExt cx="22897323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897323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897323">
                  <a:moveTo>
                    <a:pt x="0" y="0"/>
                  </a:moveTo>
                  <a:lnTo>
                    <a:pt x="22897323" y="0"/>
                  </a:lnTo>
                  <a:lnTo>
                    <a:pt x="22897323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2897323" cy="1428753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b="true" sz="3779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Agir sur le foncier : l’organisation et l’acquisition d’espaces agricoles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92797" y="2224935"/>
            <a:ext cx="7329834" cy="3909244"/>
            <a:chOff x="0" y="0"/>
            <a:chExt cx="9773112" cy="5212326"/>
          </a:xfrm>
        </p:grpSpPr>
        <p:sp>
          <p:nvSpPr>
            <p:cNvPr name="Freeform 13" id="13" descr="Foncier agricole : que dit la proposition de loi visant à renforcer le ..."/>
            <p:cNvSpPr/>
            <p:nvPr/>
          </p:nvSpPr>
          <p:spPr>
            <a:xfrm flipH="false" flipV="false" rot="0">
              <a:off x="0" y="0"/>
              <a:ext cx="9773158" cy="5212334"/>
            </a:xfrm>
            <a:custGeom>
              <a:avLst/>
              <a:gdLst/>
              <a:ahLst/>
              <a:cxnLst/>
              <a:rect r="r" b="b" t="t" l="l"/>
              <a:pathLst>
                <a:path h="5212334" w="9773158">
                  <a:moveTo>
                    <a:pt x="0" y="0"/>
                  </a:moveTo>
                  <a:lnTo>
                    <a:pt x="9773158" y="0"/>
                  </a:lnTo>
                  <a:lnTo>
                    <a:pt x="9773158" y="5212334"/>
                  </a:lnTo>
                  <a:lnTo>
                    <a:pt x="0" y="521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361008" y="5899124"/>
            <a:ext cx="6260074" cy="3909244"/>
            <a:chOff x="0" y="0"/>
            <a:chExt cx="8346766" cy="5212326"/>
          </a:xfrm>
        </p:grpSpPr>
        <p:sp>
          <p:nvSpPr>
            <p:cNvPr name="Freeform 15" id="15" descr="Préservation des ressources en eau par l’extension du droit de ..."/>
            <p:cNvSpPr/>
            <p:nvPr/>
          </p:nvSpPr>
          <p:spPr>
            <a:xfrm flipH="false" flipV="false" rot="0">
              <a:off x="0" y="0"/>
              <a:ext cx="8346821" cy="5212334"/>
            </a:xfrm>
            <a:custGeom>
              <a:avLst/>
              <a:gdLst/>
              <a:ahLst/>
              <a:cxnLst/>
              <a:rect r="r" b="b" t="t" l="l"/>
              <a:pathLst>
                <a:path h="5212334" w="8346821">
                  <a:moveTo>
                    <a:pt x="0" y="0"/>
                  </a:moveTo>
                  <a:lnTo>
                    <a:pt x="8346821" y="0"/>
                  </a:lnTo>
                  <a:lnTo>
                    <a:pt x="8346821" y="5212334"/>
                  </a:lnTo>
                  <a:lnTo>
                    <a:pt x="0" y="521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911172" y="1677247"/>
            <a:ext cx="6015820" cy="4506190"/>
            <a:chOff x="0" y="0"/>
            <a:chExt cx="8021094" cy="6008254"/>
          </a:xfrm>
        </p:grpSpPr>
        <p:sp>
          <p:nvSpPr>
            <p:cNvPr name="Freeform 17" id="17" descr="bien sans maitre prunay | Prunay-en-Champagne"/>
            <p:cNvSpPr/>
            <p:nvPr/>
          </p:nvSpPr>
          <p:spPr>
            <a:xfrm flipH="false" flipV="false" rot="0">
              <a:off x="0" y="0"/>
              <a:ext cx="8021066" cy="6008243"/>
            </a:xfrm>
            <a:custGeom>
              <a:avLst/>
              <a:gdLst/>
              <a:ahLst/>
              <a:cxnLst/>
              <a:rect r="r" b="b" t="t" l="l"/>
              <a:pathLst>
                <a:path h="6008243" w="8021066">
                  <a:moveTo>
                    <a:pt x="0" y="0"/>
                  </a:moveTo>
                  <a:lnTo>
                    <a:pt x="8021066" y="0"/>
                  </a:lnTo>
                  <a:lnTo>
                    <a:pt x="8021066" y="6008243"/>
                  </a:lnTo>
                  <a:lnTo>
                    <a:pt x="0" y="600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731620" y="5409334"/>
            <a:ext cx="5195372" cy="4506190"/>
            <a:chOff x="0" y="0"/>
            <a:chExt cx="6927162" cy="60082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927215" cy="6008243"/>
            </a:xfrm>
            <a:custGeom>
              <a:avLst/>
              <a:gdLst/>
              <a:ahLst/>
              <a:cxnLst/>
              <a:rect r="r" b="b" t="t" l="l"/>
              <a:pathLst>
                <a:path h="6008243" w="6927215">
                  <a:moveTo>
                    <a:pt x="0" y="0"/>
                  </a:moveTo>
                  <a:lnTo>
                    <a:pt x="6927215" y="0"/>
                  </a:lnTo>
                  <a:lnTo>
                    <a:pt x="6927215" y="6008243"/>
                  </a:lnTo>
                  <a:lnTo>
                    <a:pt x="0" y="600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7005807" y="6930839"/>
            <a:ext cx="5397465" cy="1960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Acquérir des terres agricoles: </a:t>
            </a:r>
          </a:p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Des droits de préemption… et d’autres leviers…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5770" y="200025"/>
            <a:ext cx="16500891" cy="1035846"/>
            <a:chOff x="0" y="0"/>
            <a:chExt cx="22001188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001187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001187">
                  <a:moveTo>
                    <a:pt x="0" y="0"/>
                  </a:moveTo>
                  <a:lnTo>
                    <a:pt x="22001187" y="0"/>
                  </a:lnTo>
                  <a:lnTo>
                    <a:pt x="22001187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33350"/>
              <a:ext cx="22001188" cy="151447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544"/>
                </a:lnSpc>
              </a:pPr>
              <a:r>
                <a:rPr lang="en-US" b="true" sz="42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Agir sur le foncier : Biens vacants et sans maîtres (BVSM)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62875" y="2284582"/>
            <a:ext cx="3017550" cy="1210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Les procédures à suivre</a:t>
            </a:r>
          </a:p>
          <a:p>
            <a:pPr algn="just">
              <a:lnSpc>
                <a:spcPts val="3240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529119" y="1771651"/>
            <a:ext cx="14059640" cy="8553450"/>
            <a:chOff x="0" y="0"/>
            <a:chExt cx="18746186" cy="11404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746215" cy="11404600"/>
            </a:xfrm>
            <a:custGeom>
              <a:avLst/>
              <a:gdLst/>
              <a:ahLst/>
              <a:cxnLst/>
              <a:rect r="r" b="b" t="t" l="l"/>
              <a:pathLst>
                <a:path h="11404600" w="18746215">
                  <a:moveTo>
                    <a:pt x="0" y="0"/>
                  </a:moveTo>
                  <a:lnTo>
                    <a:pt x="18746215" y="0"/>
                  </a:lnTo>
                  <a:lnTo>
                    <a:pt x="18746215" y="11404600"/>
                  </a:lnTo>
                  <a:lnTo>
                    <a:pt x="0" y="11404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20090" y="6608445"/>
            <a:ext cx="2717589" cy="106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DDT Préfecture des Voges, AMPC 88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27657" y="4250988"/>
            <a:ext cx="12868780" cy="8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4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3. Aménagement – Environnement et Alimentation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14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5" y="145475"/>
            <a:ext cx="15142308" cy="1035846"/>
            <a:chOff x="0" y="0"/>
            <a:chExt cx="20189744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189744" cy="1381128"/>
            </a:xfrm>
            <a:custGeom>
              <a:avLst/>
              <a:gdLst/>
              <a:ahLst/>
              <a:cxnLst/>
              <a:rect r="r" b="b" t="t" l="l"/>
              <a:pathLst>
                <a:path h="1381128" w="20189744">
                  <a:moveTo>
                    <a:pt x="0" y="0"/>
                  </a:moveTo>
                  <a:lnTo>
                    <a:pt x="20189744" y="0"/>
                  </a:lnTo>
                  <a:lnTo>
                    <a:pt x="20189744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33350"/>
              <a:ext cx="20189744" cy="151447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544"/>
                </a:lnSpc>
              </a:pPr>
              <a:r>
                <a:rPr lang="en-US" b="true" sz="42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Aménagement - Environnement et alimentation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18290" y="1930613"/>
            <a:ext cx="16743846" cy="979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Comment les Collectivités locales peuvent soutenir une activité agricole et alimentaire respectueuse de l’environnement?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60896" y="3411340"/>
            <a:ext cx="4654684" cy="2509737"/>
            <a:chOff x="0" y="0"/>
            <a:chExt cx="6206246" cy="334631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06236" cy="3346323"/>
            </a:xfrm>
            <a:custGeom>
              <a:avLst/>
              <a:gdLst/>
              <a:ahLst/>
              <a:cxnLst/>
              <a:rect r="r" b="b" t="t" l="l"/>
              <a:pathLst>
                <a:path h="3346323" w="6206236">
                  <a:moveTo>
                    <a:pt x="0" y="1673098"/>
                  </a:moveTo>
                  <a:cubicBezTo>
                    <a:pt x="0" y="749046"/>
                    <a:pt x="1389253" y="0"/>
                    <a:pt x="3103118" y="0"/>
                  </a:cubicBezTo>
                  <a:cubicBezTo>
                    <a:pt x="4816983" y="0"/>
                    <a:pt x="6206236" y="749046"/>
                    <a:pt x="6206236" y="1673098"/>
                  </a:cubicBezTo>
                  <a:cubicBezTo>
                    <a:pt x="6206236" y="2597150"/>
                    <a:pt x="4816983" y="3346323"/>
                    <a:pt x="3103118" y="3346323"/>
                  </a:cubicBezTo>
                  <a:cubicBezTo>
                    <a:pt x="1389253" y="3346323"/>
                    <a:pt x="0" y="2597277"/>
                    <a:pt x="0" y="1673098"/>
                  </a:cubicBezTo>
                  <a:close/>
                </a:path>
              </a:pathLst>
            </a:custGeom>
            <a:solidFill>
              <a:srgbClr val="E0F0D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6206246" cy="3393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 pouvoir d’orientation à l’échelle régionale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816657" y="4472290"/>
            <a:ext cx="4654684" cy="2509737"/>
            <a:chOff x="0" y="0"/>
            <a:chExt cx="6206246" cy="334631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206236" cy="3346323"/>
            </a:xfrm>
            <a:custGeom>
              <a:avLst/>
              <a:gdLst/>
              <a:ahLst/>
              <a:cxnLst/>
              <a:rect r="r" b="b" t="t" l="l"/>
              <a:pathLst>
                <a:path h="3346323" w="6206236">
                  <a:moveTo>
                    <a:pt x="0" y="1673098"/>
                  </a:moveTo>
                  <a:cubicBezTo>
                    <a:pt x="0" y="749046"/>
                    <a:pt x="1389253" y="0"/>
                    <a:pt x="3103118" y="0"/>
                  </a:cubicBezTo>
                  <a:cubicBezTo>
                    <a:pt x="4816983" y="0"/>
                    <a:pt x="6206236" y="749046"/>
                    <a:pt x="6206236" y="1673098"/>
                  </a:cubicBezTo>
                  <a:cubicBezTo>
                    <a:pt x="6206236" y="2597150"/>
                    <a:pt x="4816983" y="3346323"/>
                    <a:pt x="3103118" y="3346323"/>
                  </a:cubicBezTo>
                  <a:cubicBezTo>
                    <a:pt x="1389253" y="3346323"/>
                    <a:pt x="0" y="2597277"/>
                    <a:pt x="0" y="1673098"/>
                  </a:cubicBezTo>
                  <a:close/>
                </a:path>
              </a:pathLst>
            </a:custGeom>
            <a:solidFill>
              <a:srgbClr val="E0F0D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6206246" cy="3393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Des actions menées avec l’Etat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898876" y="3411340"/>
            <a:ext cx="4654684" cy="2509737"/>
            <a:chOff x="0" y="0"/>
            <a:chExt cx="6206246" cy="334631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206236" cy="3346323"/>
            </a:xfrm>
            <a:custGeom>
              <a:avLst/>
              <a:gdLst/>
              <a:ahLst/>
              <a:cxnLst/>
              <a:rect r="r" b="b" t="t" l="l"/>
              <a:pathLst>
                <a:path h="3346323" w="6206236">
                  <a:moveTo>
                    <a:pt x="0" y="1673098"/>
                  </a:moveTo>
                  <a:cubicBezTo>
                    <a:pt x="0" y="749046"/>
                    <a:pt x="1389253" y="0"/>
                    <a:pt x="3103118" y="0"/>
                  </a:cubicBezTo>
                  <a:cubicBezTo>
                    <a:pt x="4816983" y="0"/>
                    <a:pt x="6206236" y="749046"/>
                    <a:pt x="6206236" y="1673098"/>
                  </a:cubicBezTo>
                  <a:cubicBezTo>
                    <a:pt x="6206236" y="2597150"/>
                    <a:pt x="4816983" y="3346323"/>
                    <a:pt x="3103118" y="3346323"/>
                  </a:cubicBezTo>
                  <a:cubicBezTo>
                    <a:pt x="1389253" y="3346323"/>
                    <a:pt x="0" y="2597277"/>
                    <a:pt x="0" y="1673098"/>
                  </a:cubicBezTo>
                  <a:close/>
                </a:path>
              </a:pathLst>
            </a:custGeom>
            <a:solidFill>
              <a:srgbClr val="E0F0D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6206246" cy="3393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Les actions indépendantes des collectivités locales</a:t>
              </a:r>
            </a:p>
          </p:txBody>
        </p:sp>
      </p:grpSp>
      <p:graphicFrame>
        <p:nvGraphicFramePr>
          <p:cNvPr name="Table 22" id="22"/>
          <p:cNvGraphicFramePr>
            <a:graphicFrameLocks noGrp="true"/>
          </p:cNvGraphicFramePr>
          <p:nvPr/>
        </p:nvGraphicFramePr>
        <p:xfrm>
          <a:off x="860898" y="6129559"/>
          <a:ext cx="4648200" cy="3162464"/>
        </p:xfrm>
        <a:graphic>
          <a:graphicData uri="http://schemas.openxmlformats.org/drawingml/2006/table">
            <a:tbl>
              <a:tblPr/>
              <a:tblGrid>
                <a:gridCol w="4648200"/>
              </a:tblGrid>
              <a:tr h="129274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Planification de la politique agro-environnementale à l’échelle régionale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013"/>
                    </a:solidFill>
                  </a:tcPr>
                </a:tc>
              </a:tr>
              <a:tr h="934858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Plan Régional de l’Agriculture Durable - PRAD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ECC"/>
                    </a:solidFill>
                  </a:tcPr>
                </a:tc>
              </a:tr>
              <a:tr h="934858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Schéma Directeur Régional des Exploitations Agricoles - SDREA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23" id="23"/>
          <p:cNvGraphicFramePr>
            <a:graphicFrameLocks noGrp="true"/>
          </p:cNvGraphicFramePr>
          <p:nvPr/>
        </p:nvGraphicFramePr>
        <p:xfrm>
          <a:off x="6762870" y="7033098"/>
          <a:ext cx="4648200" cy="2861714"/>
        </p:xfrm>
        <a:graphic>
          <a:graphicData uri="http://schemas.openxmlformats.org/drawingml/2006/table">
            <a:tbl>
              <a:tblPr/>
              <a:tblGrid>
                <a:gridCol w="4648200"/>
              </a:tblGrid>
              <a:tr h="991702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Dispositifs programmatoires: contrat de transition écologique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E2"/>
                    </a:solidFill>
                  </a:tcPr>
                </a:tc>
              </a:tr>
              <a:tr h="935006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Protection zones de captage = servitudes d’utilité publique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BF0"/>
                    </a:solidFill>
                  </a:tcPr>
                </a:tc>
              </a:tr>
              <a:tr h="935006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Charte d’engagement départementale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BF0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24" id="24"/>
          <p:cNvGraphicFramePr>
            <a:graphicFrameLocks noGrp="true"/>
          </p:cNvGraphicFramePr>
          <p:nvPr/>
        </p:nvGraphicFramePr>
        <p:xfrm>
          <a:off x="12964077" y="6129559"/>
          <a:ext cx="4648200" cy="3748087"/>
        </p:xfrm>
        <a:graphic>
          <a:graphicData uri="http://schemas.openxmlformats.org/drawingml/2006/table">
            <a:tbl>
              <a:tblPr/>
              <a:tblGrid>
                <a:gridCol w="4648200"/>
              </a:tblGrid>
              <a:tr h="1564087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Collectivités propriétaires de foncier: clauses environnementales dans baux ruraux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E64"/>
                    </a:solidFill>
                  </a:tcPr>
                </a:tc>
              </a:tr>
              <a:tr h="1249362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Co-financer des engagements agro-environnementaux et climatiques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397"/>
                    </a:solidFill>
                  </a:tcPr>
                </a:tc>
              </a:tr>
              <a:tr h="934638">
                <a:tc>
                  <a:txBody>
                    <a:bodyPr anchor="t" rtlCol="false"/>
                    <a:lstStyle/>
                    <a:p>
                      <a:pPr algn="l" marL="453390" indent="-226695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Mettre en place des Obligations Réelles Environnementales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39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5820" y="8545065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5770" y="200025"/>
            <a:ext cx="16500891" cy="1035846"/>
            <a:chOff x="0" y="0"/>
            <a:chExt cx="22001188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001187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001187">
                  <a:moveTo>
                    <a:pt x="0" y="0"/>
                  </a:moveTo>
                  <a:lnTo>
                    <a:pt x="22001187" y="0"/>
                  </a:lnTo>
                  <a:lnTo>
                    <a:pt x="22001187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2001188" cy="149542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b="true" sz="3779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Agir sur l’impact environnemental de la production agricole : les ORE 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10296" y="2070775"/>
            <a:ext cx="12927445" cy="415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b="true" sz="21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Création du dispositif </a:t>
            </a: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: Loi reconquête de la biodiversité (2016) – art. L 132-3 c. envir.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b="true" sz="21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Principe-objectif</a:t>
            </a:r>
            <a:r>
              <a:rPr lang="en-US" sz="2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 Le maintien, la gestion, la restauration d’éléments de la biodiversité ou de services écosystémiques. Il peut porter sur un bien immobilier (foncier et/ou immeuble porté par le foncier comme les arbres ou les plans d’eau). Il peut ainsi viser </a:t>
            </a:r>
            <a:r>
              <a:rPr lang="en-US" b="true" sz="2100">
                <a:solidFill>
                  <a:srgbClr val="45A6A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la préservation d’espaces naturels, forestiers et agricoles. </a:t>
            </a:r>
          </a:p>
          <a:p>
            <a:pPr algn="just">
              <a:lnSpc>
                <a:spcPts val="2520"/>
              </a:lnSpc>
            </a:pPr>
          </a:p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Qui? 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Propriétaire public comme privé d’un bien immobilier (foncier et bâtît)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Cocontractant : collectivité locale, établissement public, personne morale de droit privé agissant pour la protection de l’environnement type association de protection de l’environnement ou Conservatoire des espaces naturels 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Les propriétaires ultérieurs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329168" y="2568820"/>
            <a:ext cx="4597824" cy="2829430"/>
            <a:chOff x="0" y="0"/>
            <a:chExt cx="6130432" cy="3772574"/>
          </a:xfrm>
        </p:grpSpPr>
        <p:sp>
          <p:nvSpPr>
            <p:cNvPr name="Freeform 14" id="14" descr="Une image contenant carte  Description générée automatiquement">
              <a:hlinkClick r:id="rId3" tooltip="https://www.youtube.com/watch?v=8qSVBKb0BGg&amp;t=3s"/>
            </p:cNvPr>
            <p:cNvSpPr/>
            <p:nvPr/>
          </p:nvSpPr>
          <p:spPr>
            <a:xfrm flipH="false" flipV="false" rot="0">
              <a:off x="0" y="0"/>
              <a:ext cx="6130417" cy="3772535"/>
            </a:xfrm>
            <a:custGeom>
              <a:avLst/>
              <a:gdLst/>
              <a:ahLst/>
              <a:cxnLst/>
              <a:rect r="r" b="b" t="t" l="l"/>
              <a:pathLst>
                <a:path h="3772535" w="6130417">
                  <a:moveTo>
                    <a:pt x="0" y="0"/>
                  </a:moveTo>
                  <a:lnTo>
                    <a:pt x="6130417" y="0"/>
                  </a:lnTo>
                  <a:lnTo>
                    <a:pt x="6130417" y="3772535"/>
                  </a:lnTo>
                  <a:lnTo>
                    <a:pt x="0" y="377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10296" y="6750962"/>
            <a:ext cx="17593334" cy="3057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Comment ça marche? 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L’ORE - un acte juridique volontaire qui engage dans la durée (jusqu’à 99 ans renouvelable) le propriétaire public ou privé d’un bien immobilier, son cocontractant et les propriétaires ultérieurs: </a:t>
            </a:r>
          </a:p>
          <a:p>
            <a:pPr algn="l" marL="380048" indent="-47506" lvl="7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Le propriétaire s’engage à respecter des mesures de protection de l’environnement sur son bien immobilier: obligations de faire comme de ne pas faire. </a:t>
            </a:r>
          </a:p>
          <a:p>
            <a:pPr algn="l" marL="380048" indent="-95012" lvl="3">
              <a:lnSpc>
                <a:spcPts val="2520"/>
              </a:lnSpc>
              <a:buFont typeface="Arial"/>
              <a:buChar char="￭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Ces mesures sont attachées directement au bien, et perdurent par-delà les changements de propriétaires. 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Le cocontractant apporte conseil et assistance, peut verser un soutien financier pour la réalisation du plan d’action, aider à la     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45A6A4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réalisation de travaux d’aménagement, etc. </a:t>
            </a:r>
          </a:p>
          <a:p>
            <a:pPr algn="l" marL="380048" indent="-190024" lvl="1">
              <a:lnSpc>
                <a:spcPts val="252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85096" y="3731873"/>
            <a:ext cx="15384487" cy="3509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8"/>
              </a:lnSpc>
            </a:pPr>
            <a:r>
              <a:rPr lang="en-US" sz="5600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Comment les documents d'urbanisme ou autres outils de planification peuvent-ils devenir de</a:t>
            </a:r>
            <a:r>
              <a:rPr lang="en-US" sz="5600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 leviers centraux pour soutenir l’agriculture et relocaliser nos systèmes alimentaires 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854989" y="573741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3512" y="-1942014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8"/>
                </a:lnTo>
                <a:lnTo>
                  <a:pt x="0" y="3612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5911771" y="6069967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7" y="0"/>
                </a:lnTo>
                <a:lnTo>
                  <a:pt x="4862407" y="3571659"/>
                </a:lnTo>
                <a:lnTo>
                  <a:pt x="0" y="3571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02221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32113" y="7755487"/>
            <a:ext cx="1023774" cy="1678317"/>
          </a:xfrm>
          <a:custGeom>
            <a:avLst/>
            <a:gdLst/>
            <a:ahLst/>
            <a:cxnLst/>
            <a:rect r="r" b="b" t="t" l="l"/>
            <a:pathLst>
              <a:path h="1678317" w="1023774">
                <a:moveTo>
                  <a:pt x="0" y="0"/>
                </a:moveTo>
                <a:lnTo>
                  <a:pt x="1023774" y="0"/>
                </a:lnTo>
                <a:lnTo>
                  <a:pt x="1023774" y="1678317"/>
                </a:lnTo>
                <a:lnTo>
                  <a:pt x="0" y="16783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32113" y="1670844"/>
            <a:ext cx="1023774" cy="1678317"/>
          </a:xfrm>
          <a:custGeom>
            <a:avLst/>
            <a:gdLst/>
            <a:ahLst/>
            <a:cxnLst/>
            <a:rect r="r" b="b" t="t" l="l"/>
            <a:pathLst>
              <a:path h="1678317" w="1023774">
                <a:moveTo>
                  <a:pt x="0" y="0"/>
                </a:moveTo>
                <a:lnTo>
                  <a:pt x="1023774" y="0"/>
                </a:lnTo>
                <a:lnTo>
                  <a:pt x="1023774" y="1678317"/>
                </a:lnTo>
                <a:lnTo>
                  <a:pt x="0" y="16783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27657" y="4250988"/>
            <a:ext cx="12868780" cy="8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4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4. Planification et résilience des systèmes alimentaires locaux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5" y="145473"/>
            <a:ext cx="16281720" cy="1312348"/>
            <a:chOff x="0" y="0"/>
            <a:chExt cx="21708960" cy="17497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708960" cy="1749798"/>
            </a:xfrm>
            <a:custGeom>
              <a:avLst/>
              <a:gdLst/>
              <a:ahLst/>
              <a:cxnLst/>
              <a:rect r="r" b="b" t="t" l="l"/>
              <a:pathLst>
                <a:path h="1749798" w="21708960">
                  <a:moveTo>
                    <a:pt x="0" y="0"/>
                  </a:moveTo>
                  <a:lnTo>
                    <a:pt x="21708960" y="0"/>
                  </a:lnTo>
                  <a:lnTo>
                    <a:pt x="21708960" y="1749798"/>
                  </a:lnTo>
                  <a:lnTo>
                    <a:pt x="0" y="17497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1708960" cy="186409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b="true" sz="3779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Planification et anticipation des crises impactant le système alimentaire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2203" y="1902461"/>
            <a:ext cx="4384642" cy="5800036"/>
            <a:chOff x="0" y="0"/>
            <a:chExt cx="5846190" cy="77333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46191" cy="7733411"/>
            </a:xfrm>
            <a:custGeom>
              <a:avLst/>
              <a:gdLst/>
              <a:ahLst/>
              <a:cxnLst/>
              <a:rect r="r" b="b" t="t" l="l"/>
              <a:pathLst>
                <a:path h="7733411" w="5846191">
                  <a:moveTo>
                    <a:pt x="0" y="0"/>
                  </a:moveTo>
                  <a:lnTo>
                    <a:pt x="5846191" y="0"/>
                  </a:lnTo>
                  <a:lnTo>
                    <a:pt x="5846191" y="7733411"/>
                  </a:lnTo>
                  <a:lnTo>
                    <a:pt x="0" y="7733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282038" y="1930311"/>
            <a:ext cx="3645597" cy="2029738"/>
            <a:chOff x="0" y="0"/>
            <a:chExt cx="4860796" cy="27063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5400" y="25400"/>
              <a:ext cx="4809998" cy="2655570"/>
            </a:xfrm>
            <a:custGeom>
              <a:avLst/>
              <a:gdLst/>
              <a:ahLst/>
              <a:cxnLst/>
              <a:rect r="r" b="b" t="t" l="l"/>
              <a:pathLst>
                <a:path h="2655570" w="4809998">
                  <a:moveTo>
                    <a:pt x="0" y="442595"/>
                  </a:moveTo>
                  <a:cubicBezTo>
                    <a:pt x="0" y="198120"/>
                    <a:pt x="199898" y="0"/>
                    <a:pt x="446405" y="0"/>
                  </a:cubicBezTo>
                  <a:lnTo>
                    <a:pt x="4363593" y="0"/>
                  </a:lnTo>
                  <a:cubicBezTo>
                    <a:pt x="4610100" y="0"/>
                    <a:pt x="4809998" y="198120"/>
                    <a:pt x="4809998" y="442595"/>
                  </a:cubicBezTo>
                  <a:lnTo>
                    <a:pt x="4809998" y="2212975"/>
                  </a:lnTo>
                  <a:cubicBezTo>
                    <a:pt x="4809998" y="2457450"/>
                    <a:pt x="4610100" y="2655570"/>
                    <a:pt x="4363593" y="2655570"/>
                  </a:cubicBezTo>
                  <a:lnTo>
                    <a:pt x="446405" y="2655570"/>
                  </a:lnTo>
                  <a:cubicBezTo>
                    <a:pt x="199898" y="2655570"/>
                    <a:pt x="0" y="2457323"/>
                    <a:pt x="0" y="2212975"/>
                  </a:cubicBez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860798" cy="2706370"/>
            </a:xfrm>
            <a:custGeom>
              <a:avLst/>
              <a:gdLst/>
              <a:ahLst/>
              <a:cxnLst/>
              <a:rect r="r" b="b" t="t" l="l"/>
              <a:pathLst>
                <a:path h="2706370" w="4860798">
                  <a:moveTo>
                    <a:pt x="0" y="467995"/>
                  </a:moveTo>
                  <a:cubicBezTo>
                    <a:pt x="0" y="209296"/>
                    <a:pt x="211455" y="0"/>
                    <a:pt x="471805" y="0"/>
                  </a:cubicBezTo>
                  <a:lnTo>
                    <a:pt x="4388993" y="0"/>
                  </a:lnTo>
                  <a:lnTo>
                    <a:pt x="4388993" y="25400"/>
                  </a:lnTo>
                  <a:lnTo>
                    <a:pt x="4388993" y="0"/>
                  </a:lnTo>
                  <a:cubicBezTo>
                    <a:pt x="4649343" y="0"/>
                    <a:pt x="4860798" y="209296"/>
                    <a:pt x="4860798" y="467995"/>
                  </a:cubicBezTo>
                  <a:lnTo>
                    <a:pt x="4835398" y="467995"/>
                  </a:lnTo>
                  <a:lnTo>
                    <a:pt x="4860798" y="467995"/>
                  </a:lnTo>
                  <a:lnTo>
                    <a:pt x="4860798" y="2238375"/>
                  </a:lnTo>
                  <a:lnTo>
                    <a:pt x="4835398" y="2238375"/>
                  </a:lnTo>
                  <a:lnTo>
                    <a:pt x="4860798" y="2238375"/>
                  </a:lnTo>
                  <a:cubicBezTo>
                    <a:pt x="4860798" y="2497074"/>
                    <a:pt x="4649343" y="2706370"/>
                    <a:pt x="4388993" y="2706370"/>
                  </a:cubicBezTo>
                  <a:lnTo>
                    <a:pt x="4388993" y="2680970"/>
                  </a:lnTo>
                  <a:lnTo>
                    <a:pt x="4388993" y="2706370"/>
                  </a:lnTo>
                  <a:lnTo>
                    <a:pt x="471805" y="2706370"/>
                  </a:lnTo>
                  <a:lnTo>
                    <a:pt x="471805" y="2680970"/>
                  </a:lnTo>
                  <a:lnTo>
                    <a:pt x="471805" y="2706370"/>
                  </a:lnTo>
                  <a:cubicBezTo>
                    <a:pt x="211455" y="2706370"/>
                    <a:pt x="0" y="2496947"/>
                    <a:pt x="0" y="2238375"/>
                  </a:cubicBezTo>
                  <a:lnTo>
                    <a:pt x="0" y="467995"/>
                  </a:lnTo>
                  <a:lnTo>
                    <a:pt x="25400" y="467995"/>
                  </a:lnTo>
                  <a:lnTo>
                    <a:pt x="0" y="467995"/>
                  </a:lnTo>
                  <a:moveTo>
                    <a:pt x="50800" y="467995"/>
                  </a:moveTo>
                  <a:lnTo>
                    <a:pt x="50800" y="2238375"/>
                  </a:lnTo>
                  <a:lnTo>
                    <a:pt x="25400" y="2238375"/>
                  </a:lnTo>
                  <a:lnTo>
                    <a:pt x="50800" y="2238375"/>
                  </a:lnTo>
                  <a:cubicBezTo>
                    <a:pt x="50800" y="2468626"/>
                    <a:pt x="239014" y="2655570"/>
                    <a:pt x="471805" y="2655570"/>
                  </a:cubicBezTo>
                  <a:lnTo>
                    <a:pt x="4388993" y="2655570"/>
                  </a:lnTo>
                  <a:cubicBezTo>
                    <a:pt x="4621657" y="2655570"/>
                    <a:pt x="4809998" y="2468626"/>
                    <a:pt x="4809998" y="2238375"/>
                  </a:cubicBezTo>
                  <a:lnTo>
                    <a:pt x="4809998" y="467995"/>
                  </a:lnTo>
                  <a:cubicBezTo>
                    <a:pt x="4809998" y="237744"/>
                    <a:pt x="4621784" y="50800"/>
                    <a:pt x="4388993" y="50800"/>
                  </a:cubicBezTo>
                  <a:lnTo>
                    <a:pt x="471805" y="50800"/>
                  </a:lnTo>
                  <a:lnTo>
                    <a:pt x="471805" y="25400"/>
                  </a:lnTo>
                  <a:lnTo>
                    <a:pt x="471805" y="50800"/>
                  </a:lnTo>
                  <a:cubicBezTo>
                    <a:pt x="239014" y="50800"/>
                    <a:pt x="50800" y="237744"/>
                    <a:pt x="50800" y="467995"/>
                  </a:cubicBezTo>
                  <a:close/>
                </a:path>
              </a:pathLst>
            </a:custGeom>
            <a:solidFill>
              <a:srgbClr val="5D570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0"/>
              <a:ext cx="4860796" cy="27063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Verdana Pro Bold"/>
                  <a:ea typeface="Verdana Pro Bold"/>
                  <a:cs typeface="Verdana Pro Bold"/>
                  <a:sym typeface="Verdana Pro Bold"/>
                </a:rPr>
                <a:t>Résilience des systèmes alimentaires territoriaux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072252" y="1930311"/>
            <a:ext cx="2626824" cy="2214168"/>
            <a:chOff x="0" y="0"/>
            <a:chExt cx="3502432" cy="295222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25400" y="25400"/>
              <a:ext cx="3451606" cy="2901442"/>
            </a:xfrm>
            <a:custGeom>
              <a:avLst/>
              <a:gdLst/>
              <a:ahLst/>
              <a:cxnLst/>
              <a:rect r="r" b="b" t="t" l="l"/>
              <a:pathLst>
                <a:path h="2901442" w="3451606">
                  <a:moveTo>
                    <a:pt x="0" y="1450721"/>
                  </a:moveTo>
                  <a:cubicBezTo>
                    <a:pt x="0" y="649478"/>
                    <a:pt x="772668" y="0"/>
                    <a:pt x="1725803" y="0"/>
                  </a:cubicBezTo>
                  <a:cubicBezTo>
                    <a:pt x="2678938" y="0"/>
                    <a:pt x="3451606" y="649478"/>
                    <a:pt x="3451606" y="1450721"/>
                  </a:cubicBezTo>
                  <a:cubicBezTo>
                    <a:pt x="3451606" y="2251964"/>
                    <a:pt x="2678938" y="2901442"/>
                    <a:pt x="1725803" y="2901442"/>
                  </a:cubicBezTo>
                  <a:cubicBezTo>
                    <a:pt x="772668" y="2901442"/>
                    <a:pt x="0" y="2251964"/>
                    <a:pt x="0" y="1450721"/>
                  </a:cubicBezTo>
                  <a:close/>
                </a:path>
              </a:pathLst>
            </a:custGeom>
            <a:solidFill>
              <a:srgbClr val="ACDCDC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502406" cy="2952242"/>
            </a:xfrm>
            <a:custGeom>
              <a:avLst/>
              <a:gdLst/>
              <a:ahLst/>
              <a:cxnLst/>
              <a:rect r="r" b="b" t="t" l="l"/>
              <a:pathLst>
                <a:path h="2952242" w="3502406">
                  <a:moveTo>
                    <a:pt x="0" y="1476121"/>
                  </a:moveTo>
                  <a:cubicBezTo>
                    <a:pt x="0" y="656971"/>
                    <a:pt x="788416" y="0"/>
                    <a:pt x="1751203" y="0"/>
                  </a:cubicBezTo>
                  <a:cubicBezTo>
                    <a:pt x="2713990" y="0"/>
                    <a:pt x="3502406" y="656971"/>
                    <a:pt x="3502406" y="1476121"/>
                  </a:cubicBezTo>
                  <a:lnTo>
                    <a:pt x="3477006" y="1476121"/>
                  </a:lnTo>
                  <a:lnTo>
                    <a:pt x="3502406" y="1476121"/>
                  </a:lnTo>
                  <a:cubicBezTo>
                    <a:pt x="3502406" y="2295271"/>
                    <a:pt x="2713990" y="2952242"/>
                    <a:pt x="1751203" y="2952242"/>
                  </a:cubicBezTo>
                  <a:lnTo>
                    <a:pt x="1751203" y="2926842"/>
                  </a:lnTo>
                  <a:lnTo>
                    <a:pt x="1751203" y="2952242"/>
                  </a:lnTo>
                  <a:cubicBezTo>
                    <a:pt x="788416" y="2952242"/>
                    <a:pt x="0" y="2295271"/>
                    <a:pt x="0" y="1476121"/>
                  </a:cubicBezTo>
                  <a:lnTo>
                    <a:pt x="25400" y="1476121"/>
                  </a:lnTo>
                  <a:lnTo>
                    <a:pt x="50800" y="1476121"/>
                  </a:lnTo>
                  <a:lnTo>
                    <a:pt x="25400" y="1476121"/>
                  </a:lnTo>
                  <a:lnTo>
                    <a:pt x="0" y="1476121"/>
                  </a:lnTo>
                  <a:moveTo>
                    <a:pt x="50800" y="1476121"/>
                  </a:moveTo>
                  <a:cubicBezTo>
                    <a:pt x="50800" y="1490091"/>
                    <a:pt x="39370" y="1501521"/>
                    <a:pt x="25400" y="1501521"/>
                  </a:cubicBezTo>
                  <a:cubicBezTo>
                    <a:pt x="11430" y="1501521"/>
                    <a:pt x="0" y="1490091"/>
                    <a:pt x="0" y="1476121"/>
                  </a:cubicBezTo>
                  <a:cubicBezTo>
                    <a:pt x="0" y="1462151"/>
                    <a:pt x="11430" y="1450721"/>
                    <a:pt x="25400" y="1450721"/>
                  </a:cubicBezTo>
                  <a:cubicBezTo>
                    <a:pt x="39370" y="1450721"/>
                    <a:pt x="50800" y="1462151"/>
                    <a:pt x="50800" y="1476121"/>
                  </a:cubicBezTo>
                  <a:cubicBezTo>
                    <a:pt x="50800" y="2259330"/>
                    <a:pt x="807847" y="2901442"/>
                    <a:pt x="1751203" y="2901442"/>
                  </a:cubicBezTo>
                  <a:cubicBezTo>
                    <a:pt x="2694559" y="2901442"/>
                    <a:pt x="3451606" y="2259330"/>
                    <a:pt x="3451606" y="1476121"/>
                  </a:cubicBezTo>
                  <a:cubicBezTo>
                    <a:pt x="3451606" y="692912"/>
                    <a:pt x="2694686" y="50800"/>
                    <a:pt x="1751203" y="50800"/>
                  </a:cubicBezTo>
                  <a:lnTo>
                    <a:pt x="1751203" y="25400"/>
                  </a:lnTo>
                  <a:lnTo>
                    <a:pt x="1751203" y="50800"/>
                  </a:lnTo>
                  <a:cubicBezTo>
                    <a:pt x="807847" y="50800"/>
                    <a:pt x="50800" y="692912"/>
                    <a:pt x="50800" y="14761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3502432" cy="29998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Loi Climat et Résilience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862940" y="1883410"/>
            <a:ext cx="3420128" cy="2370759"/>
            <a:chOff x="0" y="0"/>
            <a:chExt cx="4560170" cy="316101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25400" y="25400"/>
              <a:ext cx="4509516" cy="3110103"/>
            </a:xfrm>
            <a:custGeom>
              <a:avLst/>
              <a:gdLst/>
              <a:ahLst/>
              <a:cxnLst/>
              <a:rect r="r" b="b" t="t" l="l"/>
              <a:pathLst>
                <a:path h="3110103" w="4509516">
                  <a:moveTo>
                    <a:pt x="2254631" y="835152"/>
                  </a:moveTo>
                  <a:lnTo>
                    <a:pt x="3031744" y="0"/>
                  </a:lnTo>
                  <a:lnTo>
                    <a:pt x="2955163" y="766699"/>
                  </a:lnTo>
                  <a:lnTo>
                    <a:pt x="3837178" y="641731"/>
                  </a:lnTo>
                  <a:lnTo>
                    <a:pt x="3486912" y="1053211"/>
                  </a:lnTo>
                  <a:lnTo>
                    <a:pt x="4404487" y="1171575"/>
                  </a:lnTo>
                  <a:lnTo>
                    <a:pt x="3675888" y="1508252"/>
                  </a:lnTo>
                  <a:lnTo>
                    <a:pt x="4509516" y="1913636"/>
                  </a:lnTo>
                  <a:lnTo>
                    <a:pt x="3515106" y="1863471"/>
                  </a:lnTo>
                  <a:lnTo>
                    <a:pt x="3788156" y="2605405"/>
                  </a:lnTo>
                  <a:lnTo>
                    <a:pt x="2926969" y="2081530"/>
                  </a:lnTo>
                  <a:lnTo>
                    <a:pt x="2765552" y="2841752"/>
                  </a:lnTo>
                  <a:lnTo>
                    <a:pt x="2198751" y="2150364"/>
                  </a:lnTo>
                  <a:lnTo>
                    <a:pt x="1771396" y="3110103"/>
                  </a:lnTo>
                  <a:lnTo>
                    <a:pt x="1610614" y="2250059"/>
                  </a:lnTo>
                  <a:lnTo>
                    <a:pt x="994156" y="2536571"/>
                  </a:lnTo>
                  <a:lnTo>
                    <a:pt x="1183132" y="2006727"/>
                  </a:lnTo>
                  <a:lnTo>
                    <a:pt x="28194" y="2100326"/>
                  </a:lnTo>
                  <a:lnTo>
                    <a:pt x="776986" y="1695450"/>
                  </a:lnTo>
                  <a:lnTo>
                    <a:pt x="0" y="1240536"/>
                  </a:lnTo>
                  <a:lnTo>
                    <a:pt x="965962" y="1096772"/>
                  </a:lnTo>
                  <a:lnTo>
                    <a:pt x="77216" y="330454"/>
                  </a:lnTo>
                  <a:lnTo>
                    <a:pt x="1526540" y="910082"/>
                  </a:lnTo>
                  <a:lnTo>
                    <a:pt x="1743710" y="330454"/>
                  </a:lnTo>
                  <a:close/>
                </a:path>
              </a:pathLst>
            </a:custGeom>
            <a:solidFill>
              <a:srgbClr val="81CCF2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-1524" y="-2159"/>
              <a:ext cx="4563999" cy="3164332"/>
            </a:xfrm>
            <a:custGeom>
              <a:avLst/>
              <a:gdLst/>
              <a:ahLst/>
              <a:cxnLst/>
              <a:rect r="r" b="b" t="t" l="l"/>
              <a:pathLst>
                <a:path h="3164332" w="4563999">
                  <a:moveTo>
                    <a:pt x="2263013" y="845439"/>
                  </a:moveTo>
                  <a:lnTo>
                    <a:pt x="3039999" y="10287"/>
                  </a:lnTo>
                  <a:cubicBezTo>
                    <a:pt x="3047365" y="2286"/>
                    <a:pt x="3059176" y="0"/>
                    <a:pt x="3069082" y="4445"/>
                  </a:cubicBezTo>
                  <a:cubicBezTo>
                    <a:pt x="3078988" y="8890"/>
                    <a:pt x="3084957" y="19304"/>
                    <a:pt x="3083941" y="30099"/>
                  </a:cubicBezTo>
                  <a:lnTo>
                    <a:pt x="3007360" y="796798"/>
                  </a:lnTo>
                  <a:lnTo>
                    <a:pt x="2982087" y="794258"/>
                  </a:lnTo>
                  <a:lnTo>
                    <a:pt x="2978531" y="769112"/>
                  </a:lnTo>
                  <a:lnTo>
                    <a:pt x="3860546" y="644144"/>
                  </a:lnTo>
                  <a:cubicBezTo>
                    <a:pt x="3870960" y="642620"/>
                    <a:pt x="3881247" y="647827"/>
                    <a:pt x="3886327" y="657098"/>
                  </a:cubicBezTo>
                  <a:cubicBezTo>
                    <a:pt x="3891407" y="666369"/>
                    <a:pt x="3890264" y="677799"/>
                    <a:pt x="3883406" y="685800"/>
                  </a:cubicBezTo>
                  <a:lnTo>
                    <a:pt x="3533140" y="1097280"/>
                  </a:lnTo>
                  <a:lnTo>
                    <a:pt x="3513836" y="1080770"/>
                  </a:lnTo>
                  <a:lnTo>
                    <a:pt x="3517138" y="1055624"/>
                  </a:lnTo>
                  <a:lnTo>
                    <a:pt x="4434713" y="1173988"/>
                  </a:lnTo>
                  <a:cubicBezTo>
                    <a:pt x="4445889" y="1175385"/>
                    <a:pt x="4454906" y="1184148"/>
                    <a:pt x="4456557" y="1195324"/>
                  </a:cubicBezTo>
                  <a:cubicBezTo>
                    <a:pt x="4458208" y="1206500"/>
                    <a:pt x="4452366" y="1217549"/>
                    <a:pt x="4442079" y="1222248"/>
                  </a:cubicBezTo>
                  <a:lnTo>
                    <a:pt x="3713480" y="1558925"/>
                  </a:lnTo>
                  <a:lnTo>
                    <a:pt x="3702812" y="1535811"/>
                  </a:lnTo>
                  <a:lnTo>
                    <a:pt x="3713861" y="1512951"/>
                  </a:lnTo>
                  <a:lnTo>
                    <a:pt x="4547489" y="1918335"/>
                  </a:lnTo>
                  <a:cubicBezTo>
                    <a:pt x="4558284" y="1923669"/>
                    <a:pt x="4563999" y="1935861"/>
                    <a:pt x="4560951" y="1947545"/>
                  </a:cubicBezTo>
                  <a:cubicBezTo>
                    <a:pt x="4557903" y="1959229"/>
                    <a:pt x="4547108" y="1967230"/>
                    <a:pt x="4535043" y="1966595"/>
                  </a:cubicBezTo>
                  <a:lnTo>
                    <a:pt x="3540633" y="1916430"/>
                  </a:lnTo>
                  <a:lnTo>
                    <a:pt x="3541903" y="1891030"/>
                  </a:lnTo>
                  <a:lnTo>
                    <a:pt x="3565779" y="1882267"/>
                  </a:lnTo>
                  <a:lnTo>
                    <a:pt x="3838829" y="2624201"/>
                  </a:lnTo>
                  <a:cubicBezTo>
                    <a:pt x="3842512" y="2634361"/>
                    <a:pt x="3839464" y="2645664"/>
                    <a:pt x="3831082" y="2652649"/>
                  </a:cubicBezTo>
                  <a:cubicBezTo>
                    <a:pt x="3822700" y="2659634"/>
                    <a:pt x="3811016" y="2660396"/>
                    <a:pt x="3801745" y="2654681"/>
                  </a:cubicBezTo>
                  <a:lnTo>
                    <a:pt x="2940558" y="2130806"/>
                  </a:lnTo>
                  <a:lnTo>
                    <a:pt x="2953766" y="2109089"/>
                  </a:lnTo>
                  <a:lnTo>
                    <a:pt x="2978658" y="2114423"/>
                  </a:lnTo>
                  <a:lnTo>
                    <a:pt x="2817241" y="2874645"/>
                  </a:lnTo>
                  <a:cubicBezTo>
                    <a:pt x="2815209" y="2884170"/>
                    <a:pt x="2807843" y="2891790"/>
                    <a:pt x="2798445" y="2894076"/>
                  </a:cubicBezTo>
                  <a:cubicBezTo>
                    <a:pt x="2789047" y="2896362"/>
                    <a:pt x="2779014" y="2893060"/>
                    <a:pt x="2772791" y="2885440"/>
                  </a:cubicBezTo>
                  <a:lnTo>
                    <a:pt x="2205990" y="2194179"/>
                  </a:lnTo>
                  <a:lnTo>
                    <a:pt x="2225675" y="2178050"/>
                  </a:lnTo>
                  <a:lnTo>
                    <a:pt x="2248916" y="2188337"/>
                  </a:lnTo>
                  <a:lnTo>
                    <a:pt x="1821561" y="3148076"/>
                  </a:lnTo>
                  <a:cubicBezTo>
                    <a:pt x="1816989" y="3158236"/>
                    <a:pt x="1806448" y="3164332"/>
                    <a:pt x="1795399" y="3162935"/>
                  </a:cubicBezTo>
                  <a:cubicBezTo>
                    <a:pt x="1784350" y="3161538"/>
                    <a:pt x="1775460" y="3153283"/>
                    <a:pt x="1773428" y="3142361"/>
                  </a:cubicBezTo>
                  <a:lnTo>
                    <a:pt x="1612646" y="2282317"/>
                  </a:lnTo>
                  <a:lnTo>
                    <a:pt x="1637665" y="2277618"/>
                  </a:lnTo>
                  <a:lnTo>
                    <a:pt x="1648333" y="2300605"/>
                  </a:lnTo>
                  <a:lnTo>
                    <a:pt x="1031875" y="2587117"/>
                  </a:lnTo>
                  <a:cubicBezTo>
                    <a:pt x="1022604" y="2591435"/>
                    <a:pt x="1011682" y="2589784"/>
                    <a:pt x="1004062" y="2582799"/>
                  </a:cubicBezTo>
                  <a:cubicBezTo>
                    <a:pt x="996442" y="2575814"/>
                    <a:pt x="993775" y="2565146"/>
                    <a:pt x="997204" y="2555494"/>
                  </a:cubicBezTo>
                  <a:lnTo>
                    <a:pt x="1186180" y="2025650"/>
                  </a:lnTo>
                  <a:lnTo>
                    <a:pt x="1210056" y="2034159"/>
                  </a:lnTo>
                  <a:lnTo>
                    <a:pt x="1212088" y="2059432"/>
                  </a:lnTo>
                  <a:lnTo>
                    <a:pt x="57150" y="2153031"/>
                  </a:lnTo>
                  <a:cubicBezTo>
                    <a:pt x="45212" y="2154047"/>
                    <a:pt x="34163" y="2146427"/>
                    <a:pt x="30734" y="2134997"/>
                  </a:cubicBezTo>
                  <a:cubicBezTo>
                    <a:pt x="27305" y="2123567"/>
                    <a:pt x="32385" y="2111121"/>
                    <a:pt x="43053" y="2105406"/>
                  </a:cubicBezTo>
                  <a:lnTo>
                    <a:pt x="791845" y="1700530"/>
                  </a:lnTo>
                  <a:lnTo>
                    <a:pt x="803910" y="1722882"/>
                  </a:lnTo>
                  <a:lnTo>
                    <a:pt x="791083" y="1744853"/>
                  </a:lnTo>
                  <a:lnTo>
                    <a:pt x="14097" y="1289939"/>
                  </a:lnTo>
                  <a:cubicBezTo>
                    <a:pt x="4826" y="1284478"/>
                    <a:pt x="0" y="1273810"/>
                    <a:pt x="2032" y="1263142"/>
                  </a:cubicBezTo>
                  <a:cubicBezTo>
                    <a:pt x="4064" y="1252474"/>
                    <a:pt x="12573" y="1244473"/>
                    <a:pt x="23241" y="1242822"/>
                  </a:cubicBezTo>
                  <a:lnTo>
                    <a:pt x="989203" y="1099185"/>
                  </a:lnTo>
                  <a:lnTo>
                    <a:pt x="992886" y="1124331"/>
                  </a:lnTo>
                  <a:lnTo>
                    <a:pt x="976249" y="1143508"/>
                  </a:lnTo>
                  <a:lnTo>
                    <a:pt x="87630" y="377317"/>
                  </a:lnTo>
                  <a:cubicBezTo>
                    <a:pt x="78232" y="369189"/>
                    <a:pt x="76073" y="355473"/>
                    <a:pt x="82550" y="344932"/>
                  </a:cubicBezTo>
                  <a:cubicBezTo>
                    <a:pt x="89027" y="334391"/>
                    <a:pt x="102108" y="329946"/>
                    <a:pt x="113665" y="334518"/>
                  </a:cubicBezTo>
                  <a:lnTo>
                    <a:pt x="1562862" y="914019"/>
                  </a:lnTo>
                  <a:lnTo>
                    <a:pt x="1553464" y="937641"/>
                  </a:lnTo>
                  <a:lnTo>
                    <a:pt x="1529715" y="928751"/>
                  </a:lnTo>
                  <a:lnTo>
                    <a:pt x="1746885" y="349123"/>
                  </a:lnTo>
                  <a:cubicBezTo>
                    <a:pt x="1749933" y="341122"/>
                    <a:pt x="1756791" y="335026"/>
                    <a:pt x="1765173" y="333248"/>
                  </a:cubicBezTo>
                  <a:cubicBezTo>
                    <a:pt x="1773555" y="331470"/>
                    <a:pt x="1782318" y="333883"/>
                    <a:pt x="1788541" y="339979"/>
                  </a:cubicBezTo>
                  <a:lnTo>
                    <a:pt x="2299589" y="844677"/>
                  </a:lnTo>
                  <a:lnTo>
                    <a:pt x="2281682" y="862711"/>
                  </a:lnTo>
                  <a:lnTo>
                    <a:pt x="2263140" y="845439"/>
                  </a:lnTo>
                  <a:moveTo>
                    <a:pt x="2300224" y="879983"/>
                  </a:moveTo>
                  <a:cubicBezTo>
                    <a:pt x="2295525" y="885063"/>
                    <a:pt x="2289048" y="887984"/>
                    <a:pt x="2282190" y="888111"/>
                  </a:cubicBezTo>
                  <a:cubicBezTo>
                    <a:pt x="2275332" y="888238"/>
                    <a:pt x="2268728" y="885571"/>
                    <a:pt x="2263775" y="880745"/>
                  </a:cubicBezTo>
                  <a:lnTo>
                    <a:pt x="1752727" y="376047"/>
                  </a:lnTo>
                  <a:lnTo>
                    <a:pt x="1770634" y="358013"/>
                  </a:lnTo>
                  <a:lnTo>
                    <a:pt x="1794383" y="366903"/>
                  </a:lnTo>
                  <a:lnTo>
                    <a:pt x="1577213" y="946531"/>
                  </a:lnTo>
                  <a:cubicBezTo>
                    <a:pt x="1574800" y="952881"/>
                    <a:pt x="1569974" y="958088"/>
                    <a:pt x="1563751" y="960882"/>
                  </a:cubicBezTo>
                  <a:cubicBezTo>
                    <a:pt x="1557528" y="963676"/>
                    <a:pt x="1550416" y="963803"/>
                    <a:pt x="1544066" y="961263"/>
                  </a:cubicBezTo>
                  <a:lnTo>
                    <a:pt x="94742" y="381635"/>
                  </a:lnTo>
                  <a:lnTo>
                    <a:pt x="104140" y="358013"/>
                  </a:lnTo>
                  <a:lnTo>
                    <a:pt x="120777" y="338836"/>
                  </a:lnTo>
                  <a:lnTo>
                    <a:pt x="1009523" y="1105154"/>
                  </a:lnTo>
                  <a:cubicBezTo>
                    <a:pt x="1017016" y="1111631"/>
                    <a:pt x="1020064" y="1121918"/>
                    <a:pt x="1017270" y="1131443"/>
                  </a:cubicBezTo>
                  <a:cubicBezTo>
                    <a:pt x="1014476" y="1140968"/>
                    <a:pt x="1006475" y="1148080"/>
                    <a:pt x="996569" y="1149477"/>
                  </a:cubicBezTo>
                  <a:lnTo>
                    <a:pt x="30607" y="1293114"/>
                  </a:lnTo>
                  <a:lnTo>
                    <a:pt x="26924" y="1268095"/>
                  </a:lnTo>
                  <a:lnTo>
                    <a:pt x="39751" y="1246124"/>
                  </a:lnTo>
                  <a:lnTo>
                    <a:pt x="816737" y="1701165"/>
                  </a:lnTo>
                  <a:cubicBezTo>
                    <a:pt x="824611" y="1705737"/>
                    <a:pt x="829437" y="1714373"/>
                    <a:pt x="829310" y="1723517"/>
                  </a:cubicBezTo>
                  <a:cubicBezTo>
                    <a:pt x="829183" y="1732661"/>
                    <a:pt x="824103" y="1741043"/>
                    <a:pt x="815975" y="1745488"/>
                  </a:cubicBezTo>
                  <a:lnTo>
                    <a:pt x="67183" y="2150364"/>
                  </a:lnTo>
                  <a:lnTo>
                    <a:pt x="55118" y="2128012"/>
                  </a:lnTo>
                  <a:lnTo>
                    <a:pt x="53086" y="2102739"/>
                  </a:lnTo>
                  <a:lnTo>
                    <a:pt x="1208024" y="2009140"/>
                  </a:lnTo>
                  <a:cubicBezTo>
                    <a:pt x="1216660" y="2008505"/>
                    <a:pt x="1224915" y="2012188"/>
                    <a:pt x="1230249" y="2019046"/>
                  </a:cubicBezTo>
                  <a:cubicBezTo>
                    <a:pt x="1235583" y="2025904"/>
                    <a:pt x="1236980" y="2034921"/>
                    <a:pt x="1234059" y="2043049"/>
                  </a:cubicBezTo>
                  <a:lnTo>
                    <a:pt x="1044956" y="2572766"/>
                  </a:lnTo>
                  <a:lnTo>
                    <a:pt x="1021080" y="2564257"/>
                  </a:lnTo>
                  <a:lnTo>
                    <a:pt x="1010412" y="2541270"/>
                  </a:lnTo>
                  <a:lnTo>
                    <a:pt x="1626870" y="2254758"/>
                  </a:lnTo>
                  <a:cubicBezTo>
                    <a:pt x="1633982" y="2251456"/>
                    <a:pt x="1642237" y="2251583"/>
                    <a:pt x="1649222" y="2255266"/>
                  </a:cubicBezTo>
                  <a:cubicBezTo>
                    <a:pt x="1656207" y="2258949"/>
                    <a:pt x="1661160" y="2265426"/>
                    <a:pt x="1662557" y="2273173"/>
                  </a:cubicBezTo>
                  <a:lnTo>
                    <a:pt x="1823339" y="3133217"/>
                  </a:lnTo>
                  <a:lnTo>
                    <a:pt x="1798320" y="3137916"/>
                  </a:lnTo>
                  <a:lnTo>
                    <a:pt x="1775079" y="3127629"/>
                  </a:lnTo>
                  <a:lnTo>
                    <a:pt x="2202434" y="2167890"/>
                  </a:lnTo>
                  <a:cubicBezTo>
                    <a:pt x="2205990" y="2159889"/>
                    <a:pt x="2213483" y="2154174"/>
                    <a:pt x="2222246" y="2153031"/>
                  </a:cubicBezTo>
                  <a:cubicBezTo>
                    <a:pt x="2231009" y="2151888"/>
                    <a:pt x="2239645" y="2155317"/>
                    <a:pt x="2245233" y="2162048"/>
                  </a:cubicBezTo>
                  <a:lnTo>
                    <a:pt x="2812034" y="2853436"/>
                  </a:lnTo>
                  <a:lnTo>
                    <a:pt x="2792349" y="2869565"/>
                  </a:lnTo>
                  <a:lnTo>
                    <a:pt x="2767457" y="2864231"/>
                  </a:lnTo>
                  <a:lnTo>
                    <a:pt x="2928874" y="2104009"/>
                  </a:lnTo>
                  <a:cubicBezTo>
                    <a:pt x="2930525" y="2096008"/>
                    <a:pt x="2936113" y="2089277"/>
                    <a:pt x="2943606" y="2085975"/>
                  </a:cubicBezTo>
                  <a:cubicBezTo>
                    <a:pt x="2951099" y="2082673"/>
                    <a:pt x="2959862" y="2083308"/>
                    <a:pt x="2966847" y="2087626"/>
                  </a:cubicBezTo>
                  <a:lnTo>
                    <a:pt x="3828034" y="2611501"/>
                  </a:lnTo>
                  <a:lnTo>
                    <a:pt x="3814826" y="2633218"/>
                  </a:lnTo>
                  <a:lnTo>
                    <a:pt x="3790950" y="2641981"/>
                  </a:lnTo>
                  <a:lnTo>
                    <a:pt x="3517900" y="1900047"/>
                  </a:lnTo>
                  <a:cubicBezTo>
                    <a:pt x="3514979" y="1892046"/>
                    <a:pt x="3516249" y="1883156"/>
                    <a:pt x="3521329" y="1876171"/>
                  </a:cubicBezTo>
                  <a:cubicBezTo>
                    <a:pt x="3526409" y="1869186"/>
                    <a:pt x="3534537" y="1865376"/>
                    <a:pt x="3543046" y="1865884"/>
                  </a:cubicBezTo>
                  <a:lnTo>
                    <a:pt x="4537456" y="1916049"/>
                  </a:lnTo>
                  <a:lnTo>
                    <a:pt x="4536186" y="1941449"/>
                  </a:lnTo>
                  <a:lnTo>
                    <a:pt x="4525137" y="1964309"/>
                  </a:lnTo>
                  <a:lnTo>
                    <a:pt x="3691509" y="1558925"/>
                  </a:lnTo>
                  <a:cubicBezTo>
                    <a:pt x="3682746" y="1554607"/>
                    <a:pt x="3677158" y="1545590"/>
                    <a:pt x="3677158" y="1535811"/>
                  </a:cubicBezTo>
                  <a:cubicBezTo>
                    <a:pt x="3677158" y="1526032"/>
                    <a:pt x="3683000" y="1517142"/>
                    <a:pt x="3691890" y="1512951"/>
                  </a:cubicBezTo>
                  <a:lnTo>
                    <a:pt x="4420489" y="1176274"/>
                  </a:lnTo>
                  <a:lnTo>
                    <a:pt x="4431157" y="1199388"/>
                  </a:lnTo>
                  <a:lnTo>
                    <a:pt x="4427855" y="1224534"/>
                  </a:lnTo>
                  <a:lnTo>
                    <a:pt x="3510280" y="1106170"/>
                  </a:lnTo>
                  <a:cubicBezTo>
                    <a:pt x="3501009" y="1105027"/>
                    <a:pt x="3493135" y="1098804"/>
                    <a:pt x="3489833" y="1090168"/>
                  </a:cubicBezTo>
                  <a:cubicBezTo>
                    <a:pt x="3486531" y="1081532"/>
                    <a:pt x="3488182" y="1071626"/>
                    <a:pt x="3494151" y="1064514"/>
                  </a:cubicBezTo>
                  <a:lnTo>
                    <a:pt x="3844417" y="653034"/>
                  </a:lnTo>
                  <a:lnTo>
                    <a:pt x="3863721" y="669544"/>
                  </a:lnTo>
                  <a:lnTo>
                    <a:pt x="3867277" y="694690"/>
                  </a:lnTo>
                  <a:lnTo>
                    <a:pt x="2985262" y="819658"/>
                  </a:lnTo>
                  <a:cubicBezTo>
                    <a:pt x="2977515" y="820801"/>
                    <a:pt x="2969768" y="818261"/>
                    <a:pt x="2964053" y="812800"/>
                  </a:cubicBezTo>
                  <a:cubicBezTo>
                    <a:pt x="2958338" y="807339"/>
                    <a:pt x="2955544" y="799719"/>
                    <a:pt x="2956306" y="791972"/>
                  </a:cubicBezTo>
                  <a:lnTo>
                    <a:pt x="3033395" y="25019"/>
                  </a:lnTo>
                  <a:lnTo>
                    <a:pt x="3058668" y="27559"/>
                  </a:lnTo>
                  <a:lnTo>
                    <a:pt x="3077210" y="44831"/>
                  </a:lnTo>
                  <a:lnTo>
                    <a:pt x="2300224" y="879983"/>
                  </a:lnTo>
                  <a:close/>
                </a:path>
              </a:pathLst>
            </a:custGeom>
            <a:solidFill>
              <a:srgbClr val="5D570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4560170" cy="3208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Les collectivités locales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022660" y="2793075"/>
            <a:ext cx="713486" cy="664369"/>
            <a:chOff x="0" y="0"/>
            <a:chExt cx="951314" cy="88582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25400" y="25400"/>
              <a:ext cx="900557" cy="835025"/>
            </a:xfrm>
            <a:custGeom>
              <a:avLst/>
              <a:gdLst/>
              <a:ahLst/>
              <a:cxnLst/>
              <a:rect r="r" b="b" t="t" l="l"/>
              <a:pathLst>
                <a:path h="835025" w="900557">
                  <a:moveTo>
                    <a:pt x="0" y="208788"/>
                  </a:moveTo>
                  <a:lnTo>
                    <a:pt x="481203" y="208788"/>
                  </a:lnTo>
                  <a:lnTo>
                    <a:pt x="481203" y="0"/>
                  </a:lnTo>
                  <a:lnTo>
                    <a:pt x="900557" y="417576"/>
                  </a:lnTo>
                  <a:lnTo>
                    <a:pt x="481203" y="835025"/>
                  </a:lnTo>
                  <a:lnTo>
                    <a:pt x="481203" y="626237"/>
                  </a:lnTo>
                  <a:lnTo>
                    <a:pt x="0" y="626237"/>
                  </a:ln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-2032"/>
              <a:ext cx="951357" cy="889889"/>
            </a:xfrm>
            <a:custGeom>
              <a:avLst/>
              <a:gdLst/>
              <a:ahLst/>
              <a:cxnLst/>
              <a:rect r="r" b="b" t="t" l="l"/>
              <a:pathLst>
                <a:path h="889889" w="951357">
                  <a:moveTo>
                    <a:pt x="25400" y="210820"/>
                  </a:moveTo>
                  <a:lnTo>
                    <a:pt x="506603" y="210820"/>
                  </a:lnTo>
                  <a:lnTo>
                    <a:pt x="506603" y="236220"/>
                  </a:lnTo>
                  <a:lnTo>
                    <a:pt x="481203" y="236220"/>
                  </a:lnTo>
                  <a:lnTo>
                    <a:pt x="481203" y="27432"/>
                  </a:lnTo>
                  <a:cubicBezTo>
                    <a:pt x="481203" y="17145"/>
                    <a:pt x="487426" y="7874"/>
                    <a:pt x="496824" y="3937"/>
                  </a:cubicBezTo>
                  <a:cubicBezTo>
                    <a:pt x="506222" y="0"/>
                    <a:pt x="517271" y="2159"/>
                    <a:pt x="524510" y="9398"/>
                  </a:cubicBezTo>
                  <a:lnTo>
                    <a:pt x="943864" y="426974"/>
                  </a:lnTo>
                  <a:cubicBezTo>
                    <a:pt x="948690" y="431800"/>
                    <a:pt x="951357" y="438277"/>
                    <a:pt x="951357" y="445008"/>
                  </a:cubicBezTo>
                  <a:cubicBezTo>
                    <a:pt x="951357" y="451739"/>
                    <a:pt x="948690" y="458216"/>
                    <a:pt x="943864" y="463042"/>
                  </a:cubicBezTo>
                  <a:lnTo>
                    <a:pt x="524637" y="880491"/>
                  </a:lnTo>
                  <a:cubicBezTo>
                    <a:pt x="517398" y="887730"/>
                    <a:pt x="506476" y="889889"/>
                    <a:pt x="496951" y="885952"/>
                  </a:cubicBezTo>
                  <a:cubicBezTo>
                    <a:pt x="487426" y="882015"/>
                    <a:pt x="481330" y="872744"/>
                    <a:pt x="481330" y="862457"/>
                  </a:cubicBezTo>
                  <a:lnTo>
                    <a:pt x="481330" y="653669"/>
                  </a:lnTo>
                  <a:lnTo>
                    <a:pt x="506730" y="653669"/>
                  </a:lnTo>
                  <a:lnTo>
                    <a:pt x="506730" y="679069"/>
                  </a:lnTo>
                  <a:lnTo>
                    <a:pt x="25400" y="679069"/>
                  </a:lnTo>
                  <a:cubicBezTo>
                    <a:pt x="11430" y="679069"/>
                    <a:pt x="0" y="667639"/>
                    <a:pt x="0" y="653669"/>
                  </a:cubicBezTo>
                  <a:lnTo>
                    <a:pt x="0" y="236220"/>
                  </a:lnTo>
                  <a:cubicBezTo>
                    <a:pt x="0" y="222250"/>
                    <a:pt x="11430" y="210820"/>
                    <a:pt x="25400" y="210820"/>
                  </a:cubicBezTo>
                  <a:moveTo>
                    <a:pt x="25400" y="261620"/>
                  </a:moveTo>
                  <a:lnTo>
                    <a:pt x="25400" y="236220"/>
                  </a:lnTo>
                  <a:lnTo>
                    <a:pt x="50800" y="236220"/>
                  </a:lnTo>
                  <a:lnTo>
                    <a:pt x="50800" y="653669"/>
                  </a:lnTo>
                  <a:lnTo>
                    <a:pt x="25400" y="653669"/>
                  </a:lnTo>
                  <a:lnTo>
                    <a:pt x="25400" y="628269"/>
                  </a:lnTo>
                  <a:lnTo>
                    <a:pt x="506603" y="628269"/>
                  </a:lnTo>
                  <a:cubicBezTo>
                    <a:pt x="520573" y="628269"/>
                    <a:pt x="532003" y="639699"/>
                    <a:pt x="532003" y="653669"/>
                  </a:cubicBezTo>
                  <a:lnTo>
                    <a:pt x="532003" y="862457"/>
                  </a:lnTo>
                  <a:lnTo>
                    <a:pt x="506603" y="862457"/>
                  </a:lnTo>
                  <a:lnTo>
                    <a:pt x="488696" y="844423"/>
                  </a:lnTo>
                  <a:lnTo>
                    <a:pt x="908050" y="426974"/>
                  </a:lnTo>
                  <a:lnTo>
                    <a:pt x="925957" y="445008"/>
                  </a:lnTo>
                  <a:lnTo>
                    <a:pt x="908050" y="463042"/>
                  </a:lnTo>
                  <a:lnTo>
                    <a:pt x="488696" y="45466"/>
                  </a:lnTo>
                  <a:lnTo>
                    <a:pt x="506603" y="27432"/>
                  </a:lnTo>
                  <a:lnTo>
                    <a:pt x="532003" y="27432"/>
                  </a:lnTo>
                  <a:lnTo>
                    <a:pt x="532003" y="236220"/>
                  </a:lnTo>
                  <a:cubicBezTo>
                    <a:pt x="532003" y="250190"/>
                    <a:pt x="520573" y="261620"/>
                    <a:pt x="506603" y="261620"/>
                  </a:cubicBezTo>
                  <a:lnTo>
                    <a:pt x="25400" y="261620"/>
                  </a:lnTo>
                  <a:close/>
                </a:path>
              </a:pathLst>
            </a:custGeom>
            <a:solidFill>
              <a:srgbClr val="5D5703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409863" y="2705210"/>
            <a:ext cx="713485" cy="664370"/>
            <a:chOff x="0" y="0"/>
            <a:chExt cx="951314" cy="88582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25400" y="25400"/>
              <a:ext cx="900557" cy="835025"/>
            </a:xfrm>
            <a:custGeom>
              <a:avLst/>
              <a:gdLst/>
              <a:ahLst/>
              <a:cxnLst/>
              <a:rect r="r" b="b" t="t" l="l"/>
              <a:pathLst>
                <a:path h="835025" w="900557">
                  <a:moveTo>
                    <a:pt x="0" y="208788"/>
                  </a:moveTo>
                  <a:lnTo>
                    <a:pt x="481203" y="208788"/>
                  </a:lnTo>
                  <a:lnTo>
                    <a:pt x="481203" y="0"/>
                  </a:lnTo>
                  <a:lnTo>
                    <a:pt x="900557" y="417576"/>
                  </a:lnTo>
                  <a:lnTo>
                    <a:pt x="481203" y="835025"/>
                  </a:lnTo>
                  <a:lnTo>
                    <a:pt x="481203" y="626237"/>
                  </a:lnTo>
                  <a:lnTo>
                    <a:pt x="0" y="626237"/>
                  </a:lnTo>
                  <a:close/>
                </a:path>
              </a:pathLst>
            </a:custGeom>
            <a:solidFill>
              <a:srgbClr val="DED013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-2032"/>
              <a:ext cx="951357" cy="889889"/>
            </a:xfrm>
            <a:custGeom>
              <a:avLst/>
              <a:gdLst/>
              <a:ahLst/>
              <a:cxnLst/>
              <a:rect r="r" b="b" t="t" l="l"/>
              <a:pathLst>
                <a:path h="889889" w="951357">
                  <a:moveTo>
                    <a:pt x="25400" y="210820"/>
                  </a:moveTo>
                  <a:lnTo>
                    <a:pt x="506603" y="210820"/>
                  </a:lnTo>
                  <a:lnTo>
                    <a:pt x="506603" y="236220"/>
                  </a:lnTo>
                  <a:lnTo>
                    <a:pt x="481203" y="236220"/>
                  </a:lnTo>
                  <a:lnTo>
                    <a:pt x="481203" y="27432"/>
                  </a:lnTo>
                  <a:cubicBezTo>
                    <a:pt x="481203" y="17145"/>
                    <a:pt x="487426" y="7874"/>
                    <a:pt x="496824" y="3937"/>
                  </a:cubicBezTo>
                  <a:cubicBezTo>
                    <a:pt x="506222" y="0"/>
                    <a:pt x="517271" y="2159"/>
                    <a:pt x="524510" y="9398"/>
                  </a:cubicBezTo>
                  <a:lnTo>
                    <a:pt x="943864" y="426974"/>
                  </a:lnTo>
                  <a:cubicBezTo>
                    <a:pt x="948690" y="431800"/>
                    <a:pt x="951357" y="438277"/>
                    <a:pt x="951357" y="445008"/>
                  </a:cubicBezTo>
                  <a:cubicBezTo>
                    <a:pt x="951357" y="451739"/>
                    <a:pt x="948690" y="458216"/>
                    <a:pt x="943864" y="463042"/>
                  </a:cubicBezTo>
                  <a:lnTo>
                    <a:pt x="524637" y="880491"/>
                  </a:lnTo>
                  <a:cubicBezTo>
                    <a:pt x="517398" y="887730"/>
                    <a:pt x="506476" y="889889"/>
                    <a:pt x="496951" y="885952"/>
                  </a:cubicBezTo>
                  <a:cubicBezTo>
                    <a:pt x="487426" y="882015"/>
                    <a:pt x="481330" y="872744"/>
                    <a:pt x="481330" y="862457"/>
                  </a:cubicBezTo>
                  <a:lnTo>
                    <a:pt x="481330" y="653669"/>
                  </a:lnTo>
                  <a:lnTo>
                    <a:pt x="506730" y="653669"/>
                  </a:lnTo>
                  <a:lnTo>
                    <a:pt x="506730" y="679069"/>
                  </a:lnTo>
                  <a:lnTo>
                    <a:pt x="25400" y="679069"/>
                  </a:lnTo>
                  <a:cubicBezTo>
                    <a:pt x="11430" y="679069"/>
                    <a:pt x="0" y="667639"/>
                    <a:pt x="0" y="653669"/>
                  </a:cubicBezTo>
                  <a:lnTo>
                    <a:pt x="0" y="236220"/>
                  </a:lnTo>
                  <a:cubicBezTo>
                    <a:pt x="0" y="222250"/>
                    <a:pt x="11430" y="210820"/>
                    <a:pt x="25400" y="210820"/>
                  </a:cubicBezTo>
                  <a:moveTo>
                    <a:pt x="25400" y="261620"/>
                  </a:moveTo>
                  <a:lnTo>
                    <a:pt x="25400" y="236220"/>
                  </a:lnTo>
                  <a:lnTo>
                    <a:pt x="50800" y="236220"/>
                  </a:lnTo>
                  <a:lnTo>
                    <a:pt x="50800" y="653669"/>
                  </a:lnTo>
                  <a:lnTo>
                    <a:pt x="25400" y="653669"/>
                  </a:lnTo>
                  <a:lnTo>
                    <a:pt x="25400" y="628269"/>
                  </a:lnTo>
                  <a:lnTo>
                    <a:pt x="506603" y="628269"/>
                  </a:lnTo>
                  <a:cubicBezTo>
                    <a:pt x="520573" y="628269"/>
                    <a:pt x="532003" y="639699"/>
                    <a:pt x="532003" y="653669"/>
                  </a:cubicBezTo>
                  <a:lnTo>
                    <a:pt x="532003" y="862457"/>
                  </a:lnTo>
                  <a:lnTo>
                    <a:pt x="506603" y="862457"/>
                  </a:lnTo>
                  <a:lnTo>
                    <a:pt x="488696" y="844423"/>
                  </a:lnTo>
                  <a:lnTo>
                    <a:pt x="908050" y="426974"/>
                  </a:lnTo>
                  <a:lnTo>
                    <a:pt x="925957" y="445008"/>
                  </a:lnTo>
                  <a:lnTo>
                    <a:pt x="908050" y="463042"/>
                  </a:lnTo>
                  <a:lnTo>
                    <a:pt x="488696" y="45466"/>
                  </a:lnTo>
                  <a:lnTo>
                    <a:pt x="506603" y="27432"/>
                  </a:lnTo>
                  <a:lnTo>
                    <a:pt x="532003" y="27432"/>
                  </a:lnTo>
                  <a:lnTo>
                    <a:pt x="532003" y="236220"/>
                  </a:lnTo>
                  <a:cubicBezTo>
                    <a:pt x="532003" y="250190"/>
                    <a:pt x="520573" y="261620"/>
                    <a:pt x="506603" y="261620"/>
                  </a:cubicBezTo>
                  <a:lnTo>
                    <a:pt x="25400" y="261620"/>
                  </a:lnTo>
                  <a:close/>
                </a:path>
              </a:pathLst>
            </a:custGeom>
            <a:solidFill>
              <a:srgbClr val="5D5703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9501872" y="4392330"/>
            <a:ext cx="2142264" cy="749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282239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Quels outils ? </a:t>
            </a:r>
          </a:p>
          <a:p>
            <a:pPr algn="l">
              <a:lnSpc>
                <a:spcPts val="2879"/>
              </a:lnSpc>
            </a:pPr>
          </a:p>
        </p:txBody>
      </p:sp>
      <p:grpSp>
        <p:nvGrpSpPr>
          <p:cNvPr name="Group 33" id="33"/>
          <p:cNvGrpSpPr/>
          <p:nvPr/>
        </p:nvGrpSpPr>
        <p:grpSpPr>
          <a:xfrm rot="0">
            <a:off x="4750108" y="6645222"/>
            <a:ext cx="5114925" cy="2114550"/>
            <a:chOff x="0" y="0"/>
            <a:chExt cx="6819900" cy="28194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819900" cy="2819400"/>
            </a:xfrm>
            <a:custGeom>
              <a:avLst/>
              <a:gdLst/>
              <a:ahLst/>
              <a:cxnLst/>
              <a:rect r="r" b="b" t="t" l="l"/>
              <a:pathLst>
                <a:path h="2819400" w="6819900">
                  <a:moveTo>
                    <a:pt x="0" y="0"/>
                  </a:moveTo>
                  <a:lnTo>
                    <a:pt x="6819900" y="0"/>
                  </a:lnTo>
                  <a:lnTo>
                    <a:pt x="6819900" y="2819400"/>
                  </a:lnTo>
                  <a:lnTo>
                    <a:pt x="0" y="2819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8195994" y="5589423"/>
            <a:ext cx="2428875" cy="1571625"/>
            <a:chOff x="0" y="0"/>
            <a:chExt cx="3238500" cy="20955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238500" cy="2095500"/>
            </a:xfrm>
            <a:custGeom>
              <a:avLst/>
              <a:gdLst/>
              <a:ahLst/>
              <a:cxnLst/>
              <a:rect r="r" b="b" t="t" l="l"/>
              <a:pathLst>
                <a:path h="2095500" w="3238500">
                  <a:moveTo>
                    <a:pt x="0" y="0"/>
                  </a:moveTo>
                  <a:lnTo>
                    <a:pt x="3238500" y="0"/>
                  </a:lnTo>
                  <a:lnTo>
                    <a:pt x="3238500" y="2095500"/>
                  </a:lnTo>
                  <a:lnTo>
                    <a:pt x="0" y="2095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1282205" y="5589423"/>
            <a:ext cx="6143625" cy="3586162"/>
            <a:chOff x="0" y="0"/>
            <a:chExt cx="8191500" cy="478155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91500" cy="4781550"/>
            </a:xfrm>
            <a:custGeom>
              <a:avLst/>
              <a:gdLst/>
              <a:ahLst/>
              <a:cxnLst/>
              <a:rect r="r" b="b" t="t" l="l"/>
              <a:pathLst>
                <a:path h="4781550" w="8191500">
                  <a:moveTo>
                    <a:pt x="0" y="0"/>
                  </a:moveTo>
                  <a:lnTo>
                    <a:pt x="8191500" y="0"/>
                  </a:lnTo>
                  <a:lnTo>
                    <a:pt x="8191500" y="4781550"/>
                  </a:lnTo>
                  <a:lnTo>
                    <a:pt x="0" y="4781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5483895" y="9173681"/>
            <a:ext cx="3835096" cy="74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Compétence communale et intercommunale (PICS)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27657" y="4250988"/>
            <a:ext cx="12868780" cy="8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4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Merci!</a:t>
            </a:r>
          </a:p>
          <a:p>
            <a:pPr algn="ctr">
              <a:lnSpc>
                <a:spcPts val="6912"/>
              </a:lnSpc>
            </a:pPr>
          </a:p>
          <a:p>
            <a:pPr algn="ctr">
              <a:lnSpc>
                <a:spcPts val="6912"/>
              </a:lnSpc>
            </a:pPr>
          </a:p>
          <a:p>
            <a:pPr algn="ctr">
              <a:lnSpc>
                <a:spcPts val="6912"/>
              </a:lnSpc>
            </a:pPr>
            <a:r>
              <a:rPr lang="en-US" b="true" sz="4800" u="sng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  <a:hlinkClick r:id="rId3" tooltip="mailto:thomas.breger@terralim.fr"/>
              </a:rPr>
              <a:t>thomas.breger@terralim.fr</a:t>
            </a:r>
          </a:p>
          <a:p>
            <a:pPr algn="ctr">
              <a:lnSpc>
                <a:spcPts val="3887"/>
              </a:lnSpc>
            </a:pPr>
            <a:r>
              <a:rPr lang="en-US" b="true" sz="2700" u="sng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  <a:hlinkClick r:id="rId4" tooltip="https://terralim.fr/"/>
              </a:rPr>
              <a:t>https://terralim.fr/</a:t>
            </a:r>
          </a:p>
          <a:p>
            <a:pPr algn="ctr">
              <a:lnSpc>
                <a:spcPts val="6912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1268" y="0"/>
            <a:ext cx="15041729" cy="10558068"/>
          </a:xfrm>
          <a:custGeom>
            <a:avLst/>
            <a:gdLst/>
            <a:ahLst/>
            <a:cxnLst/>
            <a:rect r="r" b="b" t="t" l="l"/>
            <a:pathLst>
              <a:path h="10558068" w="15041729">
                <a:moveTo>
                  <a:pt x="0" y="0"/>
                </a:moveTo>
                <a:lnTo>
                  <a:pt x="15041729" y="0"/>
                </a:lnTo>
                <a:lnTo>
                  <a:pt x="15041729" y="10558068"/>
                </a:lnTo>
                <a:lnTo>
                  <a:pt x="0" y="1055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98710" y="3062739"/>
            <a:ext cx="11240396" cy="2080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5"/>
              </a:lnSpc>
            </a:pPr>
            <a:r>
              <a:rPr lang="en-US" b="true" sz="420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AGRICULTURE ET ALIMENTATION DANS LES DOCUMENTS DE PLANIFICATION</a:t>
            </a:r>
          </a:p>
          <a:p>
            <a:pPr algn="l">
              <a:lnSpc>
                <a:spcPts val="4555"/>
              </a:lnSpc>
            </a:pPr>
            <a:r>
              <a:rPr lang="en-US" sz="3303" spc="-42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WEBINAIRE TERRES EN VILLE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18908" y="8733825"/>
            <a:ext cx="3079366" cy="552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3003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Le 24 juin 2025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61168" y="0"/>
            <a:ext cx="14565664" cy="10287000"/>
          </a:xfrm>
          <a:custGeom>
            <a:avLst/>
            <a:gdLst/>
            <a:ahLst/>
            <a:cxnLst/>
            <a:rect r="r" b="b" t="t" l="l"/>
            <a:pathLst>
              <a:path h="10287000" w="14565664">
                <a:moveTo>
                  <a:pt x="0" y="0"/>
                </a:moveTo>
                <a:lnTo>
                  <a:pt x="14565664" y="0"/>
                </a:lnTo>
                <a:lnTo>
                  <a:pt x="145656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5400000">
            <a:off x="15564807" y="9470908"/>
            <a:ext cx="536824" cy="285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spc="25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128" i="true" spc="25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128" spc="25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1923" y="-279005"/>
            <a:ext cx="14111526" cy="10566005"/>
          </a:xfrm>
          <a:custGeom>
            <a:avLst/>
            <a:gdLst/>
            <a:ahLst/>
            <a:cxnLst/>
            <a:rect r="r" b="b" t="t" l="l"/>
            <a:pathLst>
              <a:path h="10566005" w="14111526">
                <a:moveTo>
                  <a:pt x="0" y="0"/>
                </a:moveTo>
                <a:lnTo>
                  <a:pt x="14111526" y="0"/>
                </a:lnTo>
                <a:lnTo>
                  <a:pt x="14111526" y="10566005"/>
                </a:lnTo>
                <a:lnTo>
                  <a:pt x="0" y="1056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42954" y="-140268"/>
            <a:ext cx="14210927" cy="10427268"/>
          </a:xfrm>
          <a:custGeom>
            <a:avLst/>
            <a:gdLst/>
            <a:ahLst/>
            <a:cxnLst/>
            <a:rect r="r" b="b" t="t" l="l"/>
            <a:pathLst>
              <a:path h="10427268" w="14210927">
                <a:moveTo>
                  <a:pt x="0" y="0"/>
                </a:moveTo>
                <a:lnTo>
                  <a:pt x="14210927" y="0"/>
                </a:lnTo>
                <a:lnTo>
                  <a:pt x="14210927" y="10427268"/>
                </a:lnTo>
                <a:lnTo>
                  <a:pt x="0" y="1042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6401"/>
            <a:ext cx="3291677" cy="1178074"/>
          </a:xfrm>
          <a:custGeom>
            <a:avLst/>
            <a:gdLst/>
            <a:ahLst/>
            <a:cxnLst/>
            <a:rect r="r" b="b" t="t" l="l"/>
            <a:pathLst>
              <a:path h="1178074" w="3291677">
                <a:moveTo>
                  <a:pt x="0" y="0"/>
                </a:moveTo>
                <a:lnTo>
                  <a:pt x="3291677" y="0"/>
                </a:lnTo>
                <a:lnTo>
                  <a:pt x="3291677" y="1178074"/>
                </a:lnTo>
                <a:lnTo>
                  <a:pt x="0" y="1178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144" y="1514475"/>
            <a:ext cx="2554500" cy="280714"/>
          </a:xfrm>
          <a:custGeom>
            <a:avLst/>
            <a:gdLst/>
            <a:ahLst/>
            <a:cxnLst/>
            <a:rect r="r" b="b" t="t" l="l"/>
            <a:pathLst>
              <a:path h="280714" w="2554500">
                <a:moveTo>
                  <a:pt x="0" y="0"/>
                </a:moveTo>
                <a:lnTo>
                  <a:pt x="2554500" y="0"/>
                </a:lnTo>
                <a:lnTo>
                  <a:pt x="2554500" y="280714"/>
                </a:lnTo>
                <a:lnTo>
                  <a:pt x="0" y="280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66390" y="-136"/>
            <a:ext cx="1611824" cy="1900509"/>
          </a:xfrm>
          <a:custGeom>
            <a:avLst/>
            <a:gdLst/>
            <a:ahLst/>
            <a:cxnLst/>
            <a:rect r="r" b="b" t="t" l="l"/>
            <a:pathLst>
              <a:path h="1900509" w="1611824">
                <a:moveTo>
                  <a:pt x="0" y="0"/>
                </a:moveTo>
                <a:lnTo>
                  <a:pt x="1611824" y="0"/>
                </a:lnTo>
                <a:lnTo>
                  <a:pt x="1611824" y="1900509"/>
                </a:lnTo>
                <a:lnTo>
                  <a:pt x="0" y="190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78214" y="-63649"/>
            <a:ext cx="2563844" cy="1270578"/>
          </a:xfrm>
          <a:custGeom>
            <a:avLst/>
            <a:gdLst/>
            <a:ahLst/>
            <a:cxnLst/>
            <a:rect r="r" b="b" t="t" l="l"/>
            <a:pathLst>
              <a:path h="1270578" w="2563844">
                <a:moveTo>
                  <a:pt x="0" y="0"/>
                </a:moveTo>
                <a:lnTo>
                  <a:pt x="2563845" y="0"/>
                </a:lnTo>
                <a:lnTo>
                  <a:pt x="2563845" y="1270578"/>
                </a:lnTo>
                <a:lnTo>
                  <a:pt x="0" y="127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72787" y="9872662"/>
            <a:ext cx="2356825" cy="458272"/>
          </a:xfrm>
          <a:custGeom>
            <a:avLst/>
            <a:gdLst/>
            <a:ahLst/>
            <a:cxnLst/>
            <a:rect r="r" b="b" t="t" l="l"/>
            <a:pathLst>
              <a:path h="458272" w="2356825">
                <a:moveTo>
                  <a:pt x="0" y="0"/>
                </a:moveTo>
                <a:lnTo>
                  <a:pt x="2356825" y="0"/>
                </a:lnTo>
                <a:lnTo>
                  <a:pt x="2356825" y="458272"/>
                </a:lnTo>
                <a:lnTo>
                  <a:pt x="0" y="458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844913"/>
            <a:ext cx="933450" cy="1400175"/>
          </a:xfrm>
          <a:custGeom>
            <a:avLst/>
            <a:gdLst/>
            <a:ahLst/>
            <a:cxnLst/>
            <a:rect r="r" b="b" t="t" l="l"/>
            <a:pathLst>
              <a:path h="1400175" w="933450">
                <a:moveTo>
                  <a:pt x="0" y="0"/>
                </a:moveTo>
                <a:lnTo>
                  <a:pt x="933450" y="0"/>
                </a:lnTo>
                <a:lnTo>
                  <a:pt x="933450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40990" y="8944925"/>
            <a:ext cx="912854" cy="1327787"/>
          </a:xfrm>
          <a:custGeom>
            <a:avLst/>
            <a:gdLst/>
            <a:ahLst/>
            <a:cxnLst/>
            <a:rect r="r" b="b" t="t" l="l"/>
            <a:pathLst>
              <a:path h="1327787" w="912854">
                <a:moveTo>
                  <a:pt x="0" y="0"/>
                </a:moveTo>
                <a:lnTo>
                  <a:pt x="912854" y="0"/>
                </a:lnTo>
                <a:lnTo>
                  <a:pt x="912854" y="1327787"/>
                </a:lnTo>
                <a:lnTo>
                  <a:pt x="0" y="1327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0499" y="588534"/>
            <a:ext cx="2450680" cy="61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5"/>
              </a:lnSpc>
            </a:pPr>
            <a:r>
              <a:rPr lang="en-US" b="true" sz="3403" spc="3">
                <a:solidFill>
                  <a:srgbClr val="00616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SOMMAIRE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68301" y="9977566"/>
            <a:ext cx="4598089" cy="26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1541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AGENCE D’URBANISME DE LA RÉGION NANTAISE</a:t>
            </a:r>
          </a:p>
        </p:txBody>
      </p:sp>
      <p:sp>
        <p:nvSpPr>
          <p:cNvPr name="TextBox 11" id="11"/>
          <p:cNvSpPr txBox="true"/>
          <p:nvPr/>
        </p:nvSpPr>
        <p:spPr>
          <a:xfrm rot="5400000">
            <a:off x="17842228" y="9847062"/>
            <a:ext cx="630536" cy="33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3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315915" y="1900373"/>
            <a:ext cx="12548725" cy="7921583"/>
            <a:chOff x="0" y="0"/>
            <a:chExt cx="16731633" cy="105621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594094" y="3419488"/>
              <a:ext cx="2672703" cy="2554790"/>
            </a:xfrm>
            <a:custGeom>
              <a:avLst/>
              <a:gdLst/>
              <a:ahLst/>
              <a:cxnLst/>
              <a:rect r="r" b="b" t="t" l="l"/>
              <a:pathLst>
                <a:path h="2554790" w="2672703">
                  <a:moveTo>
                    <a:pt x="0" y="0"/>
                  </a:moveTo>
                  <a:lnTo>
                    <a:pt x="2672704" y="0"/>
                  </a:lnTo>
                  <a:lnTo>
                    <a:pt x="2672704" y="2554790"/>
                  </a:lnTo>
                  <a:lnTo>
                    <a:pt x="0" y="2554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28871" y="0"/>
              <a:ext cx="2731660" cy="2731660"/>
            </a:xfrm>
            <a:custGeom>
              <a:avLst/>
              <a:gdLst/>
              <a:ahLst/>
              <a:cxnLst/>
              <a:rect r="r" b="b" t="t" l="l"/>
              <a:pathLst>
                <a:path h="2731660" w="2731660">
                  <a:moveTo>
                    <a:pt x="0" y="0"/>
                  </a:moveTo>
                  <a:lnTo>
                    <a:pt x="2731660" y="0"/>
                  </a:lnTo>
                  <a:lnTo>
                    <a:pt x="2731660" y="2731660"/>
                  </a:lnTo>
                  <a:lnTo>
                    <a:pt x="0" y="273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893405" y="6465584"/>
              <a:ext cx="2672703" cy="2633399"/>
            </a:xfrm>
            <a:custGeom>
              <a:avLst/>
              <a:gdLst/>
              <a:ahLst/>
              <a:cxnLst/>
              <a:rect r="r" b="b" t="t" l="l"/>
              <a:pathLst>
                <a:path h="2633399" w="2672703">
                  <a:moveTo>
                    <a:pt x="0" y="0"/>
                  </a:moveTo>
                  <a:lnTo>
                    <a:pt x="2672703" y="0"/>
                  </a:lnTo>
                  <a:lnTo>
                    <a:pt x="2672703" y="2633398"/>
                  </a:lnTo>
                  <a:lnTo>
                    <a:pt x="0" y="263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2201050"/>
              <a:ext cx="2653051" cy="1473917"/>
            </a:xfrm>
            <a:custGeom>
              <a:avLst/>
              <a:gdLst/>
              <a:ahLst/>
              <a:cxnLst/>
              <a:rect r="r" b="b" t="t" l="l"/>
              <a:pathLst>
                <a:path h="1473917" w="2653051">
                  <a:moveTo>
                    <a:pt x="0" y="0"/>
                  </a:moveTo>
                  <a:lnTo>
                    <a:pt x="2653051" y="0"/>
                  </a:lnTo>
                  <a:lnTo>
                    <a:pt x="2653051" y="1473917"/>
                  </a:lnTo>
                  <a:lnTo>
                    <a:pt x="0" y="1473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620538" y="8077066"/>
              <a:ext cx="2102789" cy="2083136"/>
            </a:xfrm>
            <a:custGeom>
              <a:avLst/>
              <a:gdLst/>
              <a:ahLst/>
              <a:cxnLst/>
              <a:rect r="r" b="b" t="t" l="l"/>
              <a:pathLst>
                <a:path h="2083136" w="2102789">
                  <a:moveTo>
                    <a:pt x="0" y="0"/>
                  </a:moveTo>
                  <a:lnTo>
                    <a:pt x="2102788" y="0"/>
                  </a:lnTo>
                  <a:lnTo>
                    <a:pt x="2102788" y="2083137"/>
                  </a:lnTo>
                  <a:lnTo>
                    <a:pt x="0" y="208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1348674" y="667165"/>
              <a:ext cx="1636579" cy="2181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014"/>
                </a:lnSpc>
              </a:pPr>
              <a:r>
                <a:rPr lang="en-US" sz="9296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01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6010399" y="1451558"/>
              <a:ext cx="97396" cy="8500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02"/>
                </a:lnSpc>
              </a:pPr>
              <a:r>
                <a:rPr lang="en-US" b="true" sz="2441" i="true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126021" y="2611986"/>
              <a:ext cx="1636913" cy="3154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249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02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266798" y="6608070"/>
              <a:ext cx="1636913" cy="2325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07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03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851051" y="92121"/>
              <a:ext cx="10666267" cy="1702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15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RESILIENCE AGRICOLE ET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ALIMENTAIRE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TRAVERS 6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DEFIS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5823604" y="3336841"/>
              <a:ext cx="9810590" cy="2236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LES LEVIERS REGLEMENTAIRES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AUTOUR DU FONCIER</a:t>
              </a:r>
            </a:p>
            <a:p>
              <a:pPr algn="l">
                <a:lnSpc>
                  <a:spcPts val="3673"/>
                </a:lnSpc>
              </a:pP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D’URBANISME</a:t>
              </a:r>
              <a:r>
                <a:rPr lang="en-US" b="true" sz="2441" i="true" spc="1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(SCOT)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851051" y="1689683"/>
              <a:ext cx="4802239" cy="611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78"/>
                </a:lnSpc>
              </a:pP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L’ILLUSTRE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L’AURAN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2882685" y="4381967"/>
              <a:ext cx="2745593" cy="5928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17"/>
                </a:lnSpc>
              </a:pPr>
              <a:r>
                <a:rPr lang="en-US" b="true" sz="2441" i="true" spc="34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DOCUMENTS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8125549" y="9495708"/>
              <a:ext cx="8606085" cy="1066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b="true" sz="2441" i="true" spc="19">
                  <a:solidFill>
                    <a:srgbClr val="0F5856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L’ARMATURE ENVIRONNEMENTALE POUR UNE APPROCHE TRANSVERSALE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8125549" y="6451224"/>
              <a:ext cx="7538438" cy="30925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28"/>
                </a:lnSpc>
              </a:pPr>
              <a:r>
                <a:rPr lang="en-US" b="true" sz="3717" spc="3">
                  <a:solidFill>
                    <a:srgbClr val="0F585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L’EVOLUTION DES PRATIQUES AGRICOLES FACE AU CHANGEMENT CLIMATIQUE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51756" y="10081894"/>
            <a:ext cx="2178438" cy="423585"/>
          </a:xfrm>
          <a:custGeom>
            <a:avLst/>
            <a:gdLst/>
            <a:ahLst/>
            <a:cxnLst/>
            <a:rect r="r" b="b" t="t" l="l"/>
            <a:pathLst>
              <a:path h="423585" w="2178438">
                <a:moveTo>
                  <a:pt x="0" y="0"/>
                </a:moveTo>
                <a:lnTo>
                  <a:pt x="2178438" y="0"/>
                </a:lnTo>
                <a:lnTo>
                  <a:pt x="2178438" y="423585"/>
                </a:lnTo>
                <a:lnTo>
                  <a:pt x="0" y="423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73081" y="9446516"/>
            <a:ext cx="635378" cy="953067"/>
          </a:xfrm>
          <a:custGeom>
            <a:avLst/>
            <a:gdLst/>
            <a:ahLst/>
            <a:cxnLst/>
            <a:rect r="r" b="b" t="t" l="l"/>
            <a:pathLst>
              <a:path h="953067" w="635378">
                <a:moveTo>
                  <a:pt x="0" y="0"/>
                </a:moveTo>
                <a:lnTo>
                  <a:pt x="635378" y="0"/>
                </a:lnTo>
                <a:lnTo>
                  <a:pt x="635378" y="953067"/>
                </a:lnTo>
                <a:lnTo>
                  <a:pt x="0" y="95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58838" y="9431388"/>
            <a:ext cx="665634" cy="968195"/>
          </a:xfrm>
          <a:custGeom>
            <a:avLst/>
            <a:gdLst/>
            <a:ahLst/>
            <a:cxnLst/>
            <a:rect r="r" b="b" t="t" l="l"/>
            <a:pathLst>
              <a:path h="968195" w="665634">
                <a:moveTo>
                  <a:pt x="0" y="0"/>
                </a:moveTo>
                <a:lnTo>
                  <a:pt x="665634" y="0"/>
                </a:lnTo>
                <a:lnTo>
                  <a:pt x="665634" y="968195"/>
                </a:lnTo>
                <a:lnTo>
                  <a:pt x="0" y="96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18465" y="1126093"/>
            <a:ext cx="13524470" cy="9379387"/>
          </a:xfrm>
          <a:custGeom>
            <a:avLst/>
            <a:gdLst/>
            <a:ahLst/>
            <a:cxnLst/>
            <a:rect r="r" b="b" t="t" l="l"/>
            <a:pathLst>
              <a:path h="9379387" w="13524470">
                <a:moveTo>
                  <a:pt x="0" y="0"/>
                </a:moveTo>
                <a:lnTo>
                  <a:pt x="13524470" y="0"/>
                </a:lnTo>
                <a:lnTo>
                  <a:pt x="13524470" y="9379386"/>
                </a:lnTo>
                <a:lnTo>
                  <a:pt x="0" y="9379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05123" y="6390652"/>
            <a:ext cx="2844072" cy="2859200"/>
          </a:xfrm>
          <a:custGeom>
            <a:avLst/>
            <a:gdLst/>
            <a:ahLst/>
            <a:cxnLst/>
            <a:rect r="r" b="b" t="t" l="l"/>
            <a:pathLst>
              <a:path h="2859200" w="2844072">
                <a:moveTo>
                  <a:pt x="0" y="0"/>
                </a:moveTo>
                <a:lnTo>
                  <a:pt x="2844072" y="0"/>
                </a:lnTo>
                <a:lnTo>
                  <a:pt x="2844072" y="2859200"/>
                </a:lnTo>
                <a:lnTo>
                  <a:pt x="0" y="2859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28408" y="7600895"/>
            <a:ext cx="3055865" cy="2480999"/>
          </a:xfrm>
          <a:custGeom>
            <a:avLst/>
            <a:gdLst/>
            <a:ahLst/>
            <a:cxnLst/>
            <a:rect r="r" b="b" t="t" l="l"/>
            <a:pathLst>
              <a:path h="2480999" w="3055865">
                <a:moveTo>
                  <a:pt x="0" y="0"/>
                </a:moveTo>
                <a:lnTo>
                  <a:pt x="3055865" y="0"/>
                </a:lnTo>
                <a:lnTo>
                  <a:pt x="3055865" y="2480999"/>
                </a:lnTo>
                <a:lnTo>
                  <a:pt x="0" y="248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12121" y="6531842"/>
            <a:ext cx="3666024" cy="3333207"/>
          </a:xfrm>
          <a:custGeom>
            <a:avLst/>
            <a:gdLst/>
            <a:ahLst/>
            <a:cxnLst/>
            <a:rect r="r" b="b" t="t" l="l"/>
            <a:pathLst>
              <a:path h="3333207" w="3666024">
                <a:moveTo>
                  <a:pt x="0" y="0"/>
                </a:moveTo>
                <a:lnTo>
                  <a:pt x="3666024" y="0"/>
                </a:lnTo>
                <a:lnTo>
                  <a:pt x="3666024" y="3333207"/>
                </a:lnTo>
                <a:lnTo>
                  <a:pt x="0" y="3333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90770" y="887017"/>
            <a:ext cx="12394905" cy="3711408"/>
          </a:xfrm>
          <a:custGeom>
            <a:avLst/>
            <a:gdLst/>
            <a:ahLst/>
            <a:cxnLst/>
            <a:rect r="r" b="b" t="t" l="l"/>
            <a:pathLst>
              <a:path h="3711408" w="12394905">
                <a:moveTo>
                  <a:pt x="0" y="0"/>
                </a:moveTo>
                <a:lnTo>
                  <a:pt x="12394905" y="0"/>
                </a:lnTo>
                <a:lnTo>
                  <a:pt x="12394905" y="3711408"/>
                </a:lnTo>
                <a:lnTo>
                  <a:pt x="0" y="3711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-57185"/>
            <a:ext cx="12632579" cy="1801765"/>
          </a:xfrm>
          <a:custGeom>
            <a:avLst/>
            <a:gdLst/>
            <a:ahLst/>
            <a:cxnLst/>
            <a:rect r="r" b="b" t="t" l="l"/>
            <a:pathLst>
              <a:path h="1801765" w="12632579">
                <a:moveTo>
                  <a:pt x="0" y="0"/>
                </a:moveTo>
                <a:lnTo>
                  <a:pt x="12632579" y="0"/>
                </a:lnTo>
                <a:lnTo>
                  <a:pt x="12632579" y="1801765"/>
                </a:lnTo>
                <a:lnTo>
                  <a:pt x="0" y="18017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468301" y="9987091"/>
            <a:ext cx="3474220" cy="225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37"/>
              </a:lnSpc>
            </a:pPr>
            <a:r>
              <a:rPr lang="en-US" sz="1241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AGENCE D’URBANISME DE LA RÉGION NANTAISE</a:t>
            </a:r>
          </a:p>
        </p:txBody>
      </p:sp>
      <p:sp>
        <p:nvSpPr>
          <p:cNvPr name="TextBox 12" id="12"/>
          <p:cNvSpPr txBox="true"/>
          <p:nvPr/>
        </p:nvSpPr>
        <p:spPr>
          <a:xfrm rot="5400000">
            <a:off x="15884108" y="9954246"/>
            <a:ext cx="670218" cy="37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1"/>
              </a:lnSpc>
            </a:pPr>
            <a:r>
              <a:rPr lang="en-US" sz="1429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4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29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6516" y="327405"/>
            <a:ext cx="9765989" cy="548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3"/>
              </a:lnSpc>
            </a:pPr>
            <a:r>
              <a:rPr lang="en-US" b="true" sz="2973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6 DEFIS DE LA RESILIENCE AGRICOLE ET ALIMENTAIRE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29877" y="1707034"/>
            <a:ext cx="1828284" cy="168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8"/>
              </a:lnSpc>
            </a:pPr>
            <a:r>
              <a:rPr lang="en-US" sz="2862" spc="-3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Protection</a:t>
            </a:r>
            <a:r>
              <a:rPr lang="en-US" sz="2862" spc="-37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862" spc="-3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et gestion</a:t>
            </a:r>
            <a:r>
              <a:rPr lang="en-US" sz="2862" spc="-37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862" spc="-3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du foncier agricole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8054" y="7481389"/>
            <a:ext cx="1741571" cy="382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2505" spc="-1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Viabilité des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904743" y="7875112"/>
            <a:ext cx="1253419" cy="39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2505" spc="-32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fermes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06609" y="1915873"/>
            <a:ext cx="2184913" cy="115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505" spc="-2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Agroécologie et adaptation au changement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76762" y="8233752"/>
            <a:ext cx="2400745" cy="7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505" spc="-2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Relocalisation des chaînes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37807" y="9006296"/>
            <a:ext cx="1588702" cy="382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1"/>
              </a:lnSpc>
            </a:pPr>
            <a:r>
              <a:rPr lang="en-US" sz="2505" spc="-12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alimentaires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86367" y="1960652"/>
            <a:ext cx="1908070" cy="776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505" spc="-2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Démocratie alimentaire et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57983" y="2733196"/>
            <a:ext cx="1675355" cy="385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1"/>
              </a:lnSpc>
            </a:pPr>
            <a:r>
              <a:rPr lang="en-US" sz="2505" spc="-32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gouvernance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454507" y="7322636"/>
            <a:ext cx="1922668" cy="77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505" spc="-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Accessibilité à l’alimentation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66511" y="8095179"/>
            <a:ext cx="2211206" cy="382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1"/>
              </a:lnSpc>
            </a:pPr>
            <a:r>
              <a:rPr lang="en-US" sz="2505" spc="-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locale de qualité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89455" y="3035603"/>
            <a:ext cx="1318212" cy="429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501" spc="-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climatique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72212" y="9872662"/>
            <a:ext cx="2057400" cy="400050"/>
          </a:xfrm>
          <a:custGeom>
            <a:avLst/>
            <a:gdLst/>
            <a:ahLst/>
            <a:cxnLst/>
            <a:rect r="r" b="b" t="t" l="l"/>
            <a:pathLst>
              <a:path h="400050" w="2057400">
                <a:moveTo>
                  <a:pt x="0" y="0"/>
                </a:moveTo>
                <a:lnTo>
                  <a:pt x="2057400" y="0"/>
                </a:lnTo>
                <a:lnTo>
                  <a:pt x="2057400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14600" y="9272588"/>
            <a:ext cx="600075" cy="900112"/>
          </a:xfrm>
          <a:custGeom>
            <a:avLst/>
            <a:gdLst/>
            <a:ahLst/>
            <a:cxnLst/>
            <a:rect r="r" b="b" t="t" l="l"/>
            <a:pathLst>
              <a:path h="900112" w="600075">
                <a:moveTo>
                  <a:pt x="0" y="0"/>
                </a:moveTo>
                <a:lnTo>
                  <a:pt x="600075" y="0"/>
                </a:lnTo>
                <a:lnTo>
                  <a:pt x="600075" y="900112"/>
                </a:lnTo>
                <a:lnTo>
                  <a:pt x="0" y="900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73288" y="9258300"/>
            <a:ext cx="628650" cy="914400"/>
          </a:xfrm>
          <a:custGeom>
            <a:avLst/>
            <a:gdLst/>
            <a:ahLst/>
            <a:cxnLst/>
            <a:rect r="r" b="b" t="t" l="l"/>
            <a:pathLst>
              <a:path h="914400" w="628650">
                <a:moveTo>
                  <a:pt x="0" y="0"/>
                </a:moveTo>
                <a:lnTo>
                  <a:pt x="628650" y="0"/>
                </a:lnTo>
                <a:lnTo>
                  <a:pt x="62865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25775"/>
            <a:ext cx="12106199" cy="1726688"/>
          </a:xfrm>
          <a:custGeom>
            <a:avLst/>
            <a:gdLst/>
            <a:ahLst/>
            <a:cxnLst/>
            <a:rect r="r" b="b" t="t" l="l"/>
            <a:pathLst>
              <a:path h="1726688" w="12106199">
                <a:moveTo>
                  <a:pt x="0" y="0"/>
                </a:moveTo>
                <a:lnTo>
                  <a:pt x="12106199" y="0"/>
                </a:lnTo>
                <a:lnTo>
                  <a:pt x="12106199" y="1726687"/>
                </a:lnTo>
                <a:lnTo>
                  <a:pt x="0" y="1726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2324" y="1367710"/>
            <a:ext cx="9804395" cy="8704977"/>
          </a:xfrm>
          <a:custGeom>
            <a:avLst/>
            <a:gdLst/>
            <a:ahLst/>
            <a:cxnLst/>
            <a:rect r="r" b="b" t="t" l="l"/>
            <a:pathLst>
              <a:path h="8704977" w="9804395">
                <a:moveTo>
                  <a:pt x="0" y="0"/>
                </a:moveTo>
                <a:lnTo>
                  <a:pt x="9804395" y="0"/>
                </a:lnTo>
                <a:lnTo>
                  <a:pt x="9804395" y="8704978"/>
                </a:lnTo>
                <a:lnTo>
                  <a:pt x="0" y="8704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468301" y="9987091"/>
            <a:ext cx="3474220" cy="225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37"/>
              </a:lnSpc>
            </a:pPr>
            <a:r>
              <a:rPr lang="en-US" sz="1241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AGENCE D’URBANISME DE LA RÉGION NANTAISE</a:t>
            </a:r>
          </a:p>
        </p:txBody>
      </p:sp>
      <p:sp>
        <p:nvSpPr>
          <p:cNvPr name="TextBox 8" id="8"/>
          <p:cNvSpPr txBox="true"/>
          <p:nvPr/>
        </p:nvSpPr>
        <p:spPr>
          <a:xfrm rot="5400000">
            <a:off x="15452450" y="9756329"/>
            <a:ext cx="639980" cy="33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3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4994" y="381639"/>
            <a:ext cx="9359055" cy="538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b="true" sz="2850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6 DEFIS DE LA RESILIENCE AGRICOLE ET ALIMENTAIRE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96008" y="2545744"/>
            <a:ext cx="14031852" cy="6995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E55F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Eclairages sur les compétences des collectivités locales pour agir en faveur d’une alimentation locale et durable </a:t>
            </a:r>
            <a:r>
              <a:rPr lang="en-US" sz="3600">
                <a:solidFill>
                  <a:srgbClr val="E55F1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 Thomas Bréger</a:t>
            </a:r>
            <a:r>
              <a:rPr lang="en-US" sz="3600" b="true">
                <a:solidFill>
                  <a:srgbClr val="E55F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</a:t>
            </a:r>
            <a:r>
              <a:rPr lang="en-US" sz="3600">
                <a:solidFill>
                  <a:srgbClr val="E55F1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600" i="true">
                <a:solidFill>
                  <a:srgbClr val="E55F15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chercheur à l’université de Nantes et consultant pour Terralim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E55F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L’agriculture et l’alimentation dans les documents de planification </a:t>
            </a:r>
            <a:r>
              <a:rPr lang="en-US" sz="3600">
                <a:solidFill>
                  <a:srgbClr val="E55F1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 Léa Guilloy-Martos et Pascal Vivien </a:t>
            </a:r>
            <a:r>
              <a:rPr lang="en-US" sz="3600" i="true">
                <a:solidFill>
                  <a:srgbClr val="E55F15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de l’Agence d’urbanisme de la région nantaise (AURAN)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E55F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Quelle place pour les chambres d’agriculture ?</a:t>
            </a:r>
            <a:r>
              <a:rPr lang="en-US" sz="3600">
                <a:solidFill>
                  <a:srgbClr val="E55F1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Témoignages de Chloé Mignot et d’Etienne Tison de la </a:t>
            </a:r>
            <a:r>
              <a:rPr lang="en-US" sz="3600" i="true">
                <a:solidFill>
                  <a:srgbClr val="E55F15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Chambre d’agriculture de l'Hérault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173144" y="467690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3512" y="-2584158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8"/>
                </a:lnTo>
                <a:lnTo>
                  <a:pt x="0" y="3612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6358711" y="3808179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8" y="0"/>
                </a:lnTo>
                <a:lnTo>
                  <a:pt x="4862408" y="3571659"/>
                </a:lnTo>
                <a:lnTo>
                  <a:pt x="0" y="3571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257300" y="898686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83417" y="2612419"/>
            <a:ext cx="406285" cy="1100772"/>
          </a:xfrm>
          <a:custGeom>
            <a:avLst/>
            <a:gdLst/>
            <a:ahLst/>
            <a:cxnLst/>
            <a:rect r="r" b="b" t="t" l="l"/>
            <a:pathLst>
              <a:path h="1100772" w="406285">
                <a:moveTo>
                  <a:pt x="0" y="0"/>
                </a:moveTo>
                <a:lnTo>
                  <a:pt x="406284" y="0"/>
                </a:lnTo>
                <a:lnTo>
                  <a:pt x="406284" y="1100772"/>
                </a:lnTo>
                <a:lnTo>
                  <a:pt x="0" y="1100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0140" y="5342898"/>
            <a:ext cx="859124" cy="950740"/>
          </a:xfrm>
          <a:custGeom>
            <a:avLst/>
            <a:gdLst/>
            <a:ahLst/>
            <a:cxnLst/>
            <a:rect r="r" b="b" t="t" l="l"/>
            <a:pathLst>
              <a:path h="950740" w="859124">
                <a:moveTo>
                  <a:pt x="0" y="0"/>
                </a:moveTo>
                <a:lnTo>
                  <a:pt x="859123" y="0"/>
                </a:lnTo>
                <a:lnTo>
                  <a:pt x="859123" y="950740"/>
                </a:lnTo>
                <a:lnTo>
                  <a:pt x="0" y="950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0140" y="7922413"/>
            <a:ext cx="771709" cy="1008171"/>
          </a:xfrm>
          <a:custGeom>
            <a:avLst/>
            <a:gdLst/>
            <a:ahLst/>
            <a:cxnLst/>
            <a:rect r="r" b="b" t="t" l="l"/>
            <a:pathLst>
              <a:path h="1008171" w="771709">
                <a:moveTo>
                  <a:pt x="0" y="0"/>
                </a:moveTo>
                <a:lnTo>
                  <a:pt x="771708" y="0"/>
                </a:lnTo>
                <a:lnTo>
                  <a:pt x="771708" y="1008171"/>
                </a:lnTo>
                <a:lnTo>
                  <a:pt x="0" y="1008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54876" y="734013"/>
            <a:ext cx="10804683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5999">
                <a:solidFill>
                  <a:srgbClr val="F9B61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SOMMAIRE :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6401"/>
            <a:ext cx="3291677" cy="1178074"/>
          </a:xfrm>
          <a:custGeom>
            <a:avLst/>
            <a:gdLst/>
            <a:ahLst/>
            <a:cxnLst/>
            <a:rect r="r" b="b" t="t" l="l"/>
            <a:pathLst>
              <a:path h="1178074" w="3291677">
                <a:moveTo>
                  <a:pt x="0" y="0"/>
                </a:moveTo>
                <a:lnTo>
                  <a:pt x="3291677" y="0"/>
                </a:lnTo>
                <a:lnTo>
                  <a:pt x="3291677" y="1178074"/>
                </a:lnTo>
                <a:lnTo>
                  <a:pt x="0" y="1178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144" y="1514475"/>
            <a:ext cx="2554500" cy="280714"/>
          </a:xfrm>
          <a:custGeom>
            <a:avLst/>
            <a:gdLst/>
            <a:ahLst/>
            <a:cxnLst/>
            <a:rect r="r" b="b" t="t" l="l"/>
            <a:pathLst>
              <a:path h="280714" w="2554500">
                <a:moveTo>
                  <a:pt x="0" y="0"/>
                </a:moveTo>
                <a:lnTo>
                  <a:pt x="2554500" y="0"/>
                </a:lnTo>
                <a:lnTo>
                  <a:pt x="2554500" y="280714"/>
                </a:lnTo>
                <a:lnTo>
                  <a:pt x="0" y="280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66390" y="-136"/>
            <a:ext cx="1611824" cy="1900509"/>
          </a:xfrm>
          <a:custGeom>
            <a:avLst/>
            <a:gdLst/>
            <a:ahLst/>
            <a:cxnLst/>
            <a:rect r="r" b="b" t="t" l="l"/>
            <a:pathLst>
              <a:path h="1900509" w="1611824">
                <a:moveTo>
                  <a:pt x="0" y="0"/>
                </a:moveTo>
                <a:lnTo>
                  <a:pt x="1611824" y="0"/>
                </a:lnTo>
                <a:lnTo>
                  <a:pt x="1611824" y="1900509"/>
                </a:lnTo>
                <a:lnTo>
                  <a:pt x="0" y="190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78214" y="-63649"/>
            <a:ext cx="2563844" cy="1270578"/>
          </a:xfrm>
          <a:custGeom>
            <a:avLst/>
            <a:gdLst/>
            <a:ahLst/>
            <a:cxnLst/>
            <a:rect r="r" b="b" t="t" l="l"/>
            <a:pathLst>
              <a:path h="1270578" w="2563844">
                <a:moveTo>
                  <a:pt x="0" y="0"/>
                </a:moveTo>
                <a:lnTo>
                  <a:pt x="2563845" y="0"/>
                </a:lnTo>
                <a:lnTo>
                  <a:pt x="2563845" y="1270578"/>
                </a:lnTo>
                <a:lnTo>
                  <a:pt x="0" y="127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72787" y="9872662"/>
            <a:ext cx="2356825" cy="458272"/>
          </a:xfrm>
          <a:custGeom>
            <a:avLst/>
            <a:gdLst/>
            <a:ahLst/>
            <a:cxnLst/>
            <a:rect r="r" b="b" t="t" l="l"/>
            <a:pathLst>
              <a:path h="458272" w="2356825">
                <a:moveTo>
                  <a:pt x="0" y="0"/>
                </a:moveTo>
                <a:lnTo>
                  <a:pt x="2356825" y="0"/>
                </a:lnTo>
                <a:lnTo>
                  <a:pt x="2356825" y="458272"/>
                </a:lnTo>
                <a:lnTo>
                  <a:pt x="0" y="458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844913"/>
            <a:ext cx="933450" cy="1400175"/>
          </a:xfrm>
          <a:custGeom>
            <a:avLst/>
            <a:gdLst/>
            <a:ahLst/>
            <a:cxnLst/>
            <a:rect r="r" b="b" t="t" l="l"/>
            <a:pathLst>
              <a:path h="1400175" w="933450">
                <a:moveTo>
                  <a:pt x="0" y="0"/>
                </a:moveTo>
                <a:lnTo>
                  <a:pt x="933450" y="0"/>
                </a:lnTo>
                <a:lnTo>
                  <a:pt x="933450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40990" y="8944925"/>
            <a:ext cx="912854" cy="1327787"/>
          </a:xfrm>
          <a:custGeom>
            <a:avLst/>
            <a:gdLst/>
            <a:ahLst/>
            <a:cxnLst/>
            <a:rect r="r" b="b" t="t" l="l"/>
            <a:pathLst>
              <a:path h="1327787" w="912854">
                <a:moveTo>
                  <a:pt x="0" y="0"/>
                </a:moveTo>
                <a:lnTo>
                  <a:pt x="912854" y="0"/>
                </a:lnTo>
                <a:lnTo>
                  <a:pt x="912854" y="1327787"/>
                </a:lnTo>
                <a:lnTo>
                  <a:pt x="0" y="1327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0499" y="588534"/>
            <a:ext cx="2450680" cy="61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5"/>
              </a:lnSpc>
            </a:pPr>
            <a:r>
              <a:rPr lang="en-US" b="true" sz="3403" spc="3">
                <a:solidFill>
                  <a:srgbClr val="00616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SOMMAIRE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68301" y="9977566"/>
            <a:ext cx="4598089" cy="26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1541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AGENCE D’URBANISME DE LA RÉGION NANTAISE</a:t>
            </a:r>
          </a:p>
        </p:txBody>
      </p:sp>
      <p:sp>
        <p:nvSpPr>
          <p:cNvPr name="TextBox 11" id="11"/>
          <p:cNvSpPr txBox="true"/>
          <p:nvPr/>
        </p:nvSpPr>
        <p:spPr>
          <a:xfrm rot="5400000">
            <a:off x="17842228" y="9847062"/>
            <a:ext cx="630536" cy="33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3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315915" y="1900373"/>
            <a:ext cx="12548725" cy="7921583"/>
            <a:chOff x="0" y="0"/>
            <a:chExt cx="16731633" cy="105621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594094" y="3419488"/>
              <a:ext cx="2672703" cy="2554790"/>
            </a:xfrm>
            <a:custGeom>
              <a:avLst/>
              <a:gdLst/>
              <a:ahLst/>
              <a:cxnLst/>
              <a:rect r="r" b="b" t="t" l="l"/>
              <a:pathLst>
                <a:path h="2554790" w="2672703">
                  <a:moveTo>
                    <a:pt x="0" y="0"/>
                  </a:moveTo>
                  <a:lnTo>
                    <a:pt x="2672704" y="0"/>
                  </a:lnTo>
                  <a:lnTo>
                    <a:pt x="2672704" y="2554790"/>
                  </a:lnTo>
                  <a:lnTo>
                    <a:pt x="0" y="2554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28871" y="0"/>
              <a:ext cx="2731660" cy="2731660"/>
            </a:xfrm>
            <a:custGeom>
              <a:avLst/>
              <a:gdLst/>
              <a:ahLst/>
              <a:cxnLst/>
              <a:rect r="r" b="b" t="t" l="l"/>
              <a:pathLst>
                <a:path h="2731660" w="2731660">
                  <a:moveTo>
                    <a:pt x="0" y="0"/>
                  </a:moveTo>
                  <a:lnTo>
                    <a:pt x="2731660" y="0"/>
                  </a:lnTo>
                  <a:lnTo>
                    <a:pt x="2731660" y="2731660"/>
                  </a:lnTo>
                  <a:lnTo>
                    <a:pt x="0" y="273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893405" y="6465584"/>
              <a:ext cx="2672703" cy="2633399"/>
            </a:xfrm>
            <a:custGeom>
              <a:avLst/>
              <a:gdLst/>
              <a:ahLst/>
              <a:cxnLst/>
              <a:rect r="r" b="b" t="t" l="l"/>
              <a:pathLst>
                <a:path h="2633399" w="2672703">
                  <a:moveTo>
                    <a:pt x="0" y="0"/>
                  </a:moveTo>
                  <a:lnTo>
                    <a:pt x="2672703" y="0"/>
                  </a:lnTo>
                  <a:lnTo>
                    <a:pt x="2672703" y="2633398"/>
                  </a:lnTo>
                  <a:lnTo>
                    <a:pt x="0" y="263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2201050"/>
              <a:ext cx="2653051" cy="1473917"/>
            </a:xfrm>
            <a:custGeom>
              <a:avLst/>
              <a:gdLst/>
              <a:ahLst/>
              <a:cxnLst/>
              <a:rect r="r" b="b" t="t" l="l"/>
              <a:pathLst>
                <a:path h="1473917" w="2653051">
                  <a:moveTo>
                    <a:pt x="0" y="0"/>
                  </a:moveTo>
                  <a:lnTo>
                    <a:pt x="2653051" y="0"/>
                  </a:lnTo>
                  <a:lnTo>
                    <a:pt x="2653051" y="1473917"/>
                  </a:lnTo>
                  <a:lnTo>
                    <a:pt x="0" y="1473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620538" y="8077066"/>
              <a:ext cx="2102789" cy="2083136"/>
            </a:xfrm>
            <a:custGeom>
              <a:avLst/>
              <a:gdLst/>
              <a:ahLst/>
              <a:cxnLst/>
              <a:rect r="r" b="b" t="t" l="l"/>
              <a:pathLst>
                <a:path h="2083136" w="2102789">
                  <a:moveTo>
                    <a:pt x="0" y="0"/>
                  </a:moveTo>
                  <a:lnTo>
                    <a:pt x="2102788" y="0"/>
                  </a:lnTo>
                  <a:lnTo>
                    <a:pt x="2102788" y="2083137"/>
                  </a:lnTo>
                  <a:lnTo>
                    <a:pt x="0" y="208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1348674" y="667165"/>
              <a:ext cx="1636579" cy="2181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014"/>
                </a:lnSpc>
              </a:pPr>
              <a:r>
                <a:rPr lang="en-US" sz="9296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01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6010399" y="1451558"/>
              <a:ext cx="97396" cy="8500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02"/>
                </a:lnSpc>
              </a:pPr>
              <a:r>
                <a:rPr lang="en-US" b="true" sz="2441" i="true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126021" y="2611986"/>
              <a:ext cx="1636913" cy="3154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249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02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266798" y="6608070"/>
              <a:ext cx="1636913" cy="2325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07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03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851051" y="92121"/>
              <a:ext cx="10666267" cy="1702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15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RESILIENCE AGRICOLE ET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ALIMENTAIRE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TRAVERS 6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DEFIS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5823604" y="3336841"/>
              <a:ext cx="9810590" cy="2236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LES LEVIERS REGLEMENTAIRES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AUTOUR DU FONCIER</a:t>
              </a:r>
            </a:p>
            <a:p>
              <a:pPr algn="l">
                <a:lnSpc>
                  <a:spcPts val="3673"/>
                </a:lnSpc>
              </a:pP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D’URBANISME</a:t>
              </a:r>
              <a:r>
                <a:rPr lang="en-US" b="true" sz="2441" i="true" spc="1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(SCOT)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851051" y="1689683"/>
              <a:ext cx="4802239" cy="611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78"/>
                </a:lnSpc>
              </a:pP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L’ILLUSTRE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L’AURAN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2882685" y="4381967"/>
              <a:ext cx="2745593" cy="5928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17"/>
                </a:lnSpc>
              </a:pPr>
              <a:r>
                <a:rPr lang="en-US" b="true" sz="2441" i="true" spc="34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DOCUMENTS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8125549" y="9495708"/>
              <a:ext cx="8606085" cy="1066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b="true" sz="2441" i="true" spc="19">
                  <a:solidFill>
                    <a:srgbClr val="0F5856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L’ARMATURE ENVIRONNEMENTALE POUR UNE APPROCHE TRANSVERSALE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8125549" y="6451224"/>
              <a:ext cx="7538438" cy="30925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28"/>
                </a:lnSpc>
              </a:pPr>
              <a:r>
                <a:rPr lang="en-US" b="true" sz="3717" spc="3">
                  <a:solidFill>
                    <a:srgbClr val="0F585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L’EVOLUTION DES PRATIQUES AGRICOLES FACE AU CHANGEMENT CLIMATIQUE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00298"/>
            <a:ext cx="12937962" cy="1845321"/>
          </a:xfrm>
          <a:custGeom>
            <a:avLst/>
            <a:gdLst/>
            <a:ahLst/>
            <a:cxnLst/>
            <a:rect r="r" b="b" t="t" l="l"/>
            <a:pathLst>
              <a:path h="1845321" w="12937962">
                <a:moveTo>
                  <a:pt x="0" y="0"/>
                </a:moveTo>
                <a:lnTo>
                  <a:pt x="12937962" y="0"/>
                </a:lnTo>
                <a:lnTo>
                  <a:pt x="12937962" y="1845321"/>
                </a:lnTo>
                <a:lnTo>
                  <a:pt x="0" y="184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493374"/>
            <a:ext cx="15574598" cy="4127268"/>
          </a:xfrm>
          <a:custGeom>
            <a:avLst/>
            <a:gdLst/>
            <a:ahLst/>
            <a:cxnLst/>
            <a:rect r="r" b="b" t="t" l="l"/>
            <a:pathLst>
              <a:path h="4127268" w="15574598">
                <a:moveTo>
                  <a:pt x="0" y="0"/>
                </a:moveTo>
                <a:lnTo>
                  <a:pt x="15574598" y="0"/>
                </a:lnTo>
                <a:lnTo>
                  <a:pt x="15574598" y="4127269"/>
                </a:lnTo>
                <a:lnTo>
                  <a:pt x="0" y="412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9003" y="276381"/>
            <a:ext cx="6949368" cy="54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4"/>
              </a:lnSpc>
            </a:pPr>
            <a:r>
              <a:rPr lang="en-US" b="true" sz="3045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66939" y="7386969"/>
            <a:ext cx="11648957" cy="243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7"/>
              </a:lnSpc>
            </a:pPr>
            <a:r>
              <a:rPr lang="en-US" sz="3045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PRESERVER LE FONCIER AGRICOLE (support)</a:t>
            </a:r>
          </a:p>
          <a:p>
            <a:pPr algn="l">
              <a:lnSpc>
                <a:spcPts val="5077"/>
              </a:lnSpc>
            </a:pPr>
            <a:r>
              <a:rPr lang="en-US" sz="3045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PERENITE ET DEVELOPPEMENT DES EXPLOITATIONS AGRICOLES</a:t>
            </a:r>
          </a:p>
          <a:p>
            <a:pPr algn="l">
              <a:lnSpc>
                <a:spcPts val="4121"/>
              </a:lnSpc>
            </a:pPr>
            <a:r>
              <a:rPr lang="en-US" sz="3045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GARANTIR UNE PROTUCTION ALIMENTAIRE LOCALE</a:t>
            </a:r>
          </a:p>
          <a:p>
            <a:pPr algn="l">
              <a:lnSpc>
                <a:spcPts val="5762"/>
              </a:lnSpc>
            </a:pPr>
            <a:r>
              <a:rPr lang="en-US" sz="3045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CONCILIER AGRICULTURE ET PRODUCTION D’ÉNERGIES RENOUVELABLES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86079" y="1659298"/>
            <a:ext cx="13635595" cy="787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6"/>
              </a:lnSpc>
            </a:pPr>
            <a:r>
              <a:rPr lang="en-US" b="true" sz="4697" spc="-98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3 niveaux de traduction possible dans les SCoTs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86079" y="6582543"/>
            <a:ext cx="3608572" cy="785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6"/>
              </a:lnSpc>
            </a:pPr>
            <a:r>
              <a:rPr lang="en-US" b="true" sz="4697" spc="-79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4 thématiques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0546" y="2375080"/>
            <a:ext cx="670181" cy="670181"/>
          </a:xfrm>
          <a:custGeom>
            <a:avLst/>
            <a:gdLst/>
            <a:ahLst/>
            <a:cxnLst/>
            <a:rect r="r" b="b" t="t" l="l"/>
            <a:pathLst>
              <a:path h="670181" w="670181">
                <a:moveTo>
                  <a:pt x="0" y="0"/>
                </a:moveTo>
                <a:lnTo>
                  <a:pt x="670181" y="0"/>
                </a:lnTo>
                <a:lnTo>
                  <a:pt x="670181" y="670181"/>
                </a:lnTo>
                <a:lnTo>
                  <a:pt x="0" y="670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67405"/>
            <a:ext cx="12718807" cy="1814063"/>
          </a:xfrm>
          <a:custGeom>
            <a:avLst/>
            <a:gdLst/>
            <a:ahLst/>
            <a:cxnLst/>
            <a:rect r="r" b="b" t="t" l="l"/>
            <a:pathLst>
              <a:path h="1814063" w="12718807">
                <a:moveTo>
                  <a:pt x="0" y="0"/>
                </a:moveTo>
                <a:lnTo>
                  <a:pt x="12718807" y="0"/>
                </a:lnTo>
                <a:lnTo>
                  <a:pt x="12718807" y="1814064"/>
                </a:lnTo>
                <a:lnTo>
                  <a:pt x="0" y="1814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44517" y="5472808"/>
            <a:ext cx="10469724" cy="3976410"/>
          </a:xfrm>
          <a:custGeom>
            <a:avLst/>
            <a:gdLst/>
            <a:ahLst/>
            <a:cxnLst/>
            <a:rect r="r" b="b" t="t" l="l"/>
            <a:pathLst>
              <a:path h="3976410" w="10469724">
                <a:moveTo>
                  <a:pt x="0" y="0"/>
                </a:moveTo>
                <a:lnTo>
                  <a:pt x="10469723" y="0"/>
                </a:lnTo>
                <a:lnTo>
                  <a:pt x="10469723" y="3976410"/>
                </a:lnTo>
                <a:lnTo>
                  <a:pt x="0" y="3976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358624"/>
            <a:ext cx="14267523" cy="4234549"/>
          </a:xfrm>
          <a:custGeom>
            <a:avLst/>
            <a:gdLst/>
            <a:ahLst/>
            <a:cxnLst/>
            <a:rect r="r" b="b" t="t" l="l"/>
            <a:pathLst>
              <a:path h="4234549" w="14267523">
                <a:moveTo>
                  <a:pt x="0" y="0"/>
                </a:moveTo>
                <a:lnTo>
                  <a:pt x="14267523" y="0"/>
                </a:lnTo>
                <a:lnTo>
                  <a:pt x="14267523" y="4234549"/>
                </a:lnTo>
                <a:lnTo>
                  <a:pt x="0" y="4234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2445" y="1641192"/>
            <a:ext cx="5081614" cy="476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5"/>
              </a:lnSpc>
            </a:pPr>
            <a:r>
              <a:rPr lang="en-US" sz="2818" spc="-36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PRESERVER LE FONCIER AGRICOLE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54048" y="2493217"/>
            <a:ext cx="11317329" cy="2491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7"/>
              </a:lnSpc>
            </a:pPr>
            <a:r>
              <a:rPr lang="en-US" sz="2818" spc="-36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Préserver le foncier agricole dans le cadre de la trajectoire de sobriété foncière</a:t>
            </a:r>
          </a:p>
          <a:p>
            <a:pPr algn="l">
              <a:lnSpc>
                <a:spcPts val="2702"/>
              </a:lnSpc>
            </a:pPr>
            <a:r>
              <a:rPr lang="en-US" sz="2231" spc="-2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Limiter et justifier les extensions de l’urbanisation dans le cadre des documents d’urbanisme en incluant des critères sur les impacts agricoles (caractère agricole, proximité d’une exploitation)</a:t>
            </a:r>
          </a:p>
          <a:p>
            <a:pPr algn="l">
              <a:lnSpc>
                <a:spcPts val="2702"/>
              </a:lnSpc>
            </a:pPr>
          </a:p>
          <a:p>
            <a:pPr algn="l">
              <a:lnSpc>
                <a:spcPts val="2702"/>
              </a:lnSpc>
            </a:pPr>
            <a:r>
              <a:rPr lang="en-US" sz="2231" i="true" spc="-29">
                <a:solidFill>
                  <a:srgbClr val="000000"/>
                </a:solidFill>
                <a:latin typeface="IBM Plex Sans Condensed Italics"/>
                <a:ea typeface="IBM Plex Sans Condensed Italics"/>
                <a:cs typeface="IBM Plex Sans Condensed Italics"/>
                <a:sym typeface="IBM Plex Sans Condensed Italics"/>
              </a:rPr>
              <a:t>ATT. A partir de 2030, la construction d’un bâti agricole sera considérée comme de </a:t>
            </a:r>
          </a:p>
          <a:p>
            <a:pPr algn="l">
              <a:lnSpc>
                <a:spcPts val="2702"/>
              </a:lnSpc>
            </a:pPr>
            <a:r>
              <a:rPr lang="en-US" sz="2231" i="true" spc="-29">
                <a:solidFill>
                  <a:srgbClr val="000000"/>
                </a:solidFill>
                <a:latin typeface="IBM Plex Sans Condensed Italics"/>
                <a:ea typeface="IBM Plex Sans Condensed Italics"/>
                <a:cs typeface="IBM Plex Sans Condensed Italics"/>
                <a:sym typeface="IBM Plex Sans Condensed Italics"/>
              </a:rPr>
              <a:t>l’artificialisation</a:t>
            </a:r>
          </a:p>
          <a:p>
            <a:pPr algn="l">
              <a:lnSpc>
                <a:spcPts val="270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444451" y="3338748"/>
            <a:ext cx="79796" cy="341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4"/>
              </a:lnSpc>
            </a:pPr>
            <a:r>
              <a:rPr lang="en-US" sz="2231" spc="-2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55787" y="2412521"/>
            <a:ext cx="184791" cy="54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b="true" sz="317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4864" y="237312"/>
            <a:ext cx="6831653" cy="55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b="true" sz="2994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78925" y="5974489"/>
            <a:ext cx="1331606" cy="97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b="true" sz="1524" spc="21">
                <a:solidFill>
                  <a:srgbClr val="0E5855"/>
                </a:solidFill>
                <a:latin typeface="Poppins Bold"/>
                <a:ea typeface="Poppins Bold"/>
                <a:cs typeface="Poppins Bold"/>
                <a:sym typeface="Poppins Bold"/>
              </a:rPr>
              <a:t>des espaces naturels, agricoles et forestiers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39495" y="7136668"/>
            <a:ext cx="1432401" cy="1167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1"/>
              </a:lnSpc>
            </a:pPr>
            <a:r>
              <a:rPr lang="en-US" b="true" sz="1524" spc="21">
                <a:solidFill>
                  <a:srgbClr val="0E5855"/>
                </a:solidFill>
                <a:latin typeface="Poppins Bold"/>
                <a:ea typeface="Poppins Bold"/>
                <a:cs typeface="Poppins Bold"/>
                <a:sym typeface="Poppins Bold"/>
              </a:rPr>
              <a:t>des espaces </a:t>
            </a:r>
          </a:p>
          <a:p>
            <a:pPr algn="l">
              <a:lnSpc>
                <a:spcPts val="762"/>
              </a:lnSpc>
            </a:pPr>
            <a:r>
              <a:rPr lang="en-US" b="true" sz="1524" spc="25">
                <a:solidFill>
                  <a:srgbClr val="C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 </a:t>
            </a:r>
            <a:r>
              <a:rPr lang="en-US" b="true" sz="1524" spc="25">
                <a:solidFill>
                  <a:srgbClr val="0E5855"/>
                </a:solidFill>
                <a:latin typeface="Poppins Bold"/>
                <a:ea typeface="Poppins Bold"/>
                <a:cs typeface="Poppins Bold"/>
                <a:sym typeface="Poppins Bold"/>
              </a:rPr>
              <a:t>naturels, </a:t>
            </a:r>
          </a:p>
          <a:p>
            <a:pPr algn="l">
              <a:lnSpc>
                <a:spcPts val="2984"/>
              </a:lnSpc>
            </a:pPr>
            <a:r>
              <a:rPr lang="en-US" b="true" sz="1528" spc="13">
                <a:solidFill>
                  <a:srgbClr val="0E5855"/>
                </a:solidFill>
                <a:latin typeface="Poppins Bold"/>
                <a:ea typeface="Poppins Bold"/>
                <a:cs typeface="Poppins Bold"/>
                <a:sym typeface="Poppins Bold"/>
              </a:rPr>
              <a:t>agricoles et </a:t>
            </a:r>
          </a:p>
          <a:p>
            <a:pPr algn="l">
              <a:lnSpc>
                <a:spcPts val="779"/>
              </a:lnSpc>
            </a:pPr>
            <a:r>
              <a:rPr lang="en-US" b="true" sz="1524" spc="19">
                <a:solidFill>
                  <a:srgbClr val="0E5855"/>
                </a:solidFill>
                <a:latin typeface="Poppins Bold"/>
                <a:ea typeface="Poppins Bold"/>
                <a:cs typeface="Poppins Bold"/>
                <a:sym typeface="Poppins Bold"/>
              </a:rPr>
              <a:t>forestiers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63922" y="9135544"/>
            <a:ext cx="3920690" cy="263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0"/>
              </a:lnSpc>
            </a:pPr>
            <a:r>
              <a:rPr lang="en-US" sz="1578" spc="-2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POLE METROPOLITAIN NANTES SAINT NAZAIRE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269954" y="9135544"/>
            <a:ext cx="1893365" cy="263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0"/>
              </a:lnSpc>
            </a:pPr>
            <a:r>
              <a:rPr lang="en-US" sz="1578" spc="-2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PETR DU PAYS DE RETZ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30716" y="2221706"/>
            <a:ext cx="736930" cy="753307"/>
          </a:xfrm>
          <a:custGeom>
            <a:avLst/>
            <a:gdLst/>
            <a:ahLst/>
            <a:cxnLst/>
            <a:rect r="r" b="b" t="t" l="l"/>
            <a:pathLst>
              <a:path h="753307" w="736930">
                <a:moveTo>
                  <a:pt x="0" y="0"/>
                </a:moveTo>
                <a:lnTo>
                  <a:pt x="736931" y="0"/>
                </a:lnTo>
                <a:lnTo>
                  <a:pt x="736931" y="753307"/>
                </a:lnTo>
                <a:lnTo>
                  <a:pt x="0" y="753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90649"/>
            <a:ext cx="12553332" cy="1790462"/>
          </a:xfrm>
          <a:custGeom>
            <a:avLst/>
            <a:gdLst/>
            <a:ahLst/>
            <a:cxnLst/>
            <a:rect r="r" b="b" t="t" l="l"/>
            <a:pathLst>
              <a:path h="1790462" w="12553332">
                <a:moveTo>
                  <a:pt x="0" y="0"/>
                </a:moveTo>
                <a:lnTo>
                  <a:pt x="12553332" y="0"/>
                </a:lnTo>
                <a:lnTo>
                  <a:pt x="12553332" y="1790461"/>
                </a:lnTo>
                <a:lnTo>
                  <a:pt x="0" y="17904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18766" y="3194088"/>
            <a:ext cx="14650467" cy="6775841"/>
          </a:xfrm>
          <a:custGeom>
            <a:avLst/>
            <a:gdLst/>
            <a:ahLst/>
            <a:cxnLst/>
            <a:rect r="r" b="b" t="t" l="l"/>
            <a:pathLst>
              <a:path h="6775841" w="14650467">
                <a:moveTo>
                  <a:pt x="0" y="0"/>
                </a:moveTo>
                <a:lnTo>
                  <a:pt x="14650468" y="0"/>
                </a:lnTo>
                <a:lnTo>
                  <a:pt x="14650468" y="6775841"/>
                </a:lnTo>
                <a:lnTo>
                  <a:pt x="0" y="6775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91519" y="1712376"/>
            <a:ext cx="4875038" cy="450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 spc="-3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PRESERVER LE FONCIER AGRICOLE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78150" y="2311785"/>
            <a:ext cx="5985820" cy="52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8"/>
              </a:lnSpc>
            </a:pPr>
            <a:r>
              <a:rPr lang="en-US" sz="3099" spc="-4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Les Espaces Agricoles Pérennes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88363" y="2271696"/>
            <a:ext cx="228940" cy="597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b="true" sz="3485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3276" y="291050"/>
            <a:ext cx="6742772" cy="545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7"/>
              </a:lnSpc>
            </a:pPr>
            <a:r>
              <a:rPr lang="en-US" b="true" sz="2955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89308" y="2867025"/>
            <a:ext cx="669843" cy="669843"/>
          </a:xfrm>
          <a:custGeom>
            <a:avLst/>
            <a:gdLst/>
            <a:ahLst/>
            <a:cxnLst/>
            <a:rect r="r" b="b" t="t" l="l"/>
            <a:pathLst>
              <a:path h="669843" w="669843">
                <a:moveTo>
                  <a:pt x="0" y="0"/>
                </a:moveTo>
                <a:lnTo>
                  <a:pt x="669842" y="0"/>
                </a:lnTo>
                <a:lnTo>
                  <a:pt x="669842" y="669843"/>
                </a:lnTo>
                <a:lnTo>
                  <a:pt x="0" y="669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0736" y="0"/>
            <a:ext cx="12757846" cy="1819631"/>
          </a:xfrm>
          <a:custGeom>
            <a:avLst/>
            <a:gdLst/>
            <a:ahLst/>
            <a:cxnLst/>
            <a:rect r="r" b="b" t="t" l="l"/>
            <a:pathLst>
              <a:path h="1819631" w="12757846">
                <a:moveTo>
                  <a:pt x="0" y="0"/>
                </a:moveTo>
                <a:lnTo>
                  <a:pt x="12757846" y="0"/>
                </a:lnTo>
                <a:lnTo>
                  <a:pt x="12757846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19824" y="4310908"/>
            <a:ext cx="9035431" cy="5433167"/>
          </a:xfrm>
          <a:custGeom>
            <a:avLst/>
            <a:gdLst/>
            <a:ahLst/>
            <a:cxnLst/>
            <a:rect r="r" b="b" t="t" l="l"/>
            <a:pathLst>
              <a:path h="5433167" w="9035431">
                <a:moveTo>
                  <a:pt x="0" y="0"/>
                </a:moveTo>
                <a:lnTo>
                  <a:pt x="9035431" y="0"/>
                </a:lnTo>
                <a:lnTo>
                  <a:pt x="9035431" y="5433167"/>
                </a:lnTo>
                <a:lnTo>
                  <a:pt x="0" y="5433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15267" y="4415106"/>
            <a:ext cx="2902651" cy="2158381"/>
          </a:xfrm>
          <a:custGeom>
            <a:avLst/>
            <a:gdLst/>
            <a:ahLst/>
            <a:cxnLst/>
            <a:rect r="r" b="b" t="t" l="l"/>
            <a:pathLst>
              <a:path h="2158381" w="2902651">
                <a:moveTo>
                  <a:pt x="0" y="0"/>
                </a:moveTo>
                <a:lnTo>
                  <a:pt x="2902651" y="0"/>
                </a:lnTo>
                <a:lnTo>
                  <a:pt x="2902651" y="2158381"/>
                </a:lnTo>
                <a:lnTo>
                  <a:pt x="0" y="2158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74529" y="2093043"/>
            <a:ext cx="4875038" cy="450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 spc="-3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PRESERVER LE FONCIER AGRICOLE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02512" y="2959491"/>
            <a:ext cx="10645971" cy="82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816" spc="-36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Des outils complémentaires pour la protection du foncier agricole : PEAN, ZAP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30451" y="2900037"/>
            <a:ext cx="209333" cy="549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5"/>
              </a:lnSpc>
            </a:pPr>
            <a:r>
              <a:rPr lang="en-US" b="true" sz="3168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0902" y="370109"/>
            <a:ext cx="6852622" cy="572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4"/>
              </a:lnSpc>
            </a:pPr>
            <a:r>
              <a:rPr lang="en-US" b="true" sz="3003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61144" y="4489205"/>
            <a:ext cx="684877" cy="24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8"/>
              </a:lnSpc>
            </a:pPr>
            <a:r>
              <a:rPr lang="en-US" sz="1640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EX TRA 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37000" y="4741795"/>
            <a:ext cx="58812" cy="24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3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43773" y="4985917"/>
            <a:ext cx="58812" cy="25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661144" y="5249357"/>
            <a:ext cx="1104273" cy="24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5"/>
              </a:lnSpc>
            </a:pPr>
            <a:r>
              <a:rPr lang="en-US" sz="1640" spc="-19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Département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63258" y="5731184"/>
            <a:ext cx="58812" cy="25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61144" y="5994624"/>
            <a:ext cx="2235741" cy="24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5"/>
              </a:lnSpc>
            </a:pPr>
            <a:r>
              <a:rPr lang="en-US" sz="1640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Zone de préemption PEAN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61144" y="5702609"/>
            <a:ext cx="2109170" cy="28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Zone de préemption ENS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61144" y="4741795"/>
            <a:ext cx="2678477" cy="24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6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Carteinteractive -Consultation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61144" y="4995442"/>
            <a:ext cx="2455628" cy="24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6"/>
              </a:lnSpc>
            </a:pPr>
            <a:r>
              <a:rPr lang="en-US" sz="1644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deszonesdepréemption du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17867" y="5516477"/>
            <a:ext cx="759787" cy="759787"/>
          </a:xfrm>
          <a:custGeom>
            <a:avLst/>
            <a:gdLst/>
            <a:ahLst/>
            <a:cxnLst/>
            <a:rect r="r" b="b" t="t" l="l"/>
            <a:pathLst>
              <a:path h="759787" w="759787">
                <a:moveTo>
                  <a:pt x="0" y="0"/>
                </a:moveTo>
                <a:lnTo>
                  <a:pt x="759787" y="0"/>
                </a:lnTo>
                <a:lnTo>
                  <a:pt x="759787" y="759787"/>
                </a:lnTo>
                <a:lnTo>
                  <a:pt x="0" y="759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16314" y="6686651"/>
            <a:ext cx="759787" cy="759787"/>
          </a:xfrm>
          <a:custGeom>
            <a:avLst/>
            <a:gdLst/>
            <a:ahLst/>
            <a:cxnLst/>
            <a:rect r="r" b="b" t="t" l="l"/>
            <a:pathLst>
              <a:path h="759787" w="759787">
                <a:moveTo>
                  <a:pt x="0" y="0"/>
                </a:moveTo>
                <a:lnTo>
                  <a:pt x="759787" y="0"/>
                </a:lnTo>
                <a:lnTo>
                  <a:pt x="759787" y="759787"/>
                </a:lnTo>
                <a:lnTo>
                  <a:pt x="0" y="759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34751" y="3917463"/>
            <a:ext cx="759787" cy="759787"/>
          </a:xfrm>
          <a:custGeom>
            <a:avLst/>
            <a:gdLst/>
            <a:ahLst/>
            <a:cxnLst/>
            <a:rect r="r" b="b" t="t" l="l"/>
            <a:pathLst>
              <a:path h="759787" w="759787">
                <a:moveTo>
                  <a:pt x="0" y="0"/>
                </a:moveTo>
                <a:lnTo>
                  <a:pt x="759787" y="0"/>
                </a:lnTo>
                <a:lnTo>
                  <a:pt x="759787" y="759787"/>
                </a:lnTo>
                <a:lnTo>
                  <a:pt x="0" y="759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3572113" cy="1935769"/>
          </a:xfrm>
          <a:custGeom>
            <a:avLst/>
            <a:gdLst/>
            <a:ahLst/>
            <a:cxnLst/>
            <a:rect r="r" b="b" t="t" l="l"/>
            <a:pathLst>
              <a:path h="1935769" w="13572113">
                <a:moveTo>
                  <a:pt x="0" y="0"/>
                </a:moveTo>
                <a:lnTo>
                  <a:pt x="13572113" y="0"/>
                </a:lnTo>
                <a:lnTo>
                  <a:pt x="13572113" y="1935769"/>
                </a:lnTo>
                <a:lnTo>
                  <a:pt x="0" y="1935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4442" y="2161899"/>
            <a:ext cx="10575107" cy="542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3"/>
              </a:lnSpc>
            </a:pPr>
            <a:r>
              <a:rPr lang="en-US" sz="3195" spc="-41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PERENITE ET DEVELOPPEMENT DES EXPLOITATIONS AGRICOLES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17773" y="4062633"/>
            <a:ext cx="12914188" cy="949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sz="3195" spc="-41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Permettre et encadrer les logements de fonction en zone agricole sous des critères établis (présence sur l’exploitation, nombre limité, continuité de bati…)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17773" y="5116427"/>
            <a:ext cx="11610680" cy="2330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87"/>
              </a:lnSpc>
            </a:pPr>
            <a:r>
              <a:rPr lang="en-US" sz="3195" spc="-41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Limiter les conflits d’usage et les impacts agricoles en conditionnant les </a:t>
            </a:r>
          </a:p>
          <a:p>
            <a:pPr algn="l">
              <a:lnSpc>
                <a:spcPts val="1597"/>
              </a:lnSpc>
            </a:pPr>
            <a:r>
              <a:rPr lang="en-US" sz="3195" spc="-41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changements de destination.</a:t>
            </a:r>
          </a:p>
          <a:p>
            <a:pPr algn="l">
              <a:lnSpc>
                <a:spcPts val="7987"/>
              </a:lnSpc>
            </a:pPr>
            <a:r>
              <a:rPr lang="en-US" sz="3195" spc="-41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Permettre et encadrer la diversification des exploitations agricoles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76121" y="7603730"/>
            <a:ext cx="76046" cy="183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3"/>
              </a:lnSpc>
            </a:pPr>
            <a:r>
              <a:rPr lang="en-US" sz="2127" spc="-2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17773" y="7422755"/>
            <a:ext cx="3183981" cy="36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7"/>
              </a:lnSpc>
            </a:pPr>
            <a:r>
              <a:rPr lang="en-US" sz="2127" spc="-2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Ferme</a:t>
            </a:r>
            <a:r>
              <a:rPr lang="en-US" sz="2127" spc="-27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27" spc="-2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pédagogique,</a:t>
            </a:r>
            <a:r>
              <a:rPr lang="en-US" sz="2127" spc="-27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27" spc="-27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gîtes…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77326" y="5182331"/>
            <a:ext cx="237763" cy="230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984"/>
              </a:lnSpc>
            </a:pPr>
            <a:r>
              <a:rPr lang="en-US" b="true" sz="3593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</a:t>
            </a:r>
          </a:p>
          <a:p>
            <a:pPr algn="just">
              <a:lnSpc>
                <a:spcPts val="8984"/>
              </a:lnSpc>
            </a:pPr>
            <a:r>
              <a:rPr lang="en-US" b="true" sz="3593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12782" y="3959300"/>
            <a:ext cx="209499" cy="623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1"/>
              </a:lnSpc>
            </a:pPr>
            <a:r>
              <a:rPr lang="en-US" b="true" sz="3593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54932" y="409335"/>
            <a:ext cx="7289989" cy="59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3"/>
              </a:lnSpc>
            </a:pPr>
            <a:r>
              <a:rPr lang="en-US" b="true" sz="3195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0420" y="3192502"/>
            <a:ext cx="704159" cy="704159"/>
          </a:xfrm>
          <a:custGeom>
            <a:avLst/>
            <a:gdLst/>
            <a:ahLst/>
            <a:cxnLst/>
            <a:rect r="r" b="b" t="t" l="l"/>
            <a:pathLst>
              <a:path h="704159" w="704159">
                <a:moveTo>
                  <a:pt x="0" y="0"/>
                </a:moveTo>
                <a:lnTo>
                  <a:pt x="704159" y="0"/>
                </a:lnTo>
                <a:lnTo>
                  <a:pt x="704159" y="704159"/>
                </a:lnTo>
                <a:lnTo>
                  <a:pt x="0" y="704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0420" y="7182738"/>
            <a:ext cx="704159" cy="704159"/>
          </a:xfrm>
          <a:custGeom>
            <a:avLst/>
            <a:gdLst/>
            <a:ahLst/>
            <a:cxnLst/>
            <a:rect r="r" b="b" t="t" l="l"/>
            <a:pathLst>
              <a:path h="704159" w="704159">
                <a:moveTo>
                  <a:pt x="0" y="0"/>
                </a:moveTo>
                <a:lnTo>
                  <a:pt x="704159" y="0"/>
                </a:lnTo>
                <a:lnTo>
                  <a:pt x="704159" y="704159"/>
                </a:lnTo>
                <a:lnTo>
                  <a:pt x="0" y="704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99202" y="4186055"/>
            <a:ext cx="422496" cy="422496"/>
          </a:xfrm>
          <a:custGeom>
            <a:avLst/>
            <a:gdLst/>
            <a:ahLst/>
            <a:cxnLst/>
            <a:rect r="r" b="b" t="t" l="l"/>
            <a:pathLst>
              <a:path h="422496" w="422496">
                <a:moveTo>
                  <a:pt x="0" y="0"/>
                </a:moveTo>
                <a:lnTo>
                  <a:pt x="422496" y="0"/>
                </a:lnTo>
                <a:lnTo>
                  <a:pt x="422496" y="422496"/>
                </a:lnTo>
                <a:lnTo>
                  <a:pt x="0" y="42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9202" y="5169953"/>
            <a:ext cx="422496" cy="406848"/>
          </a:xfrm>
          <a:custGeom>
            <a:avLst/>
            <a:gdLst/>
            <a:ahLst/>
            <a:cxnLst/>
            <a:rect r="r" b="b" t="t" l="l"/>
            <a:pathLst>
              <a:path h="406848" w="422496">
                <a:moveTo>
                  <a:pt x="0" y="0"/>
                </a:moveTo>
                <a:lnTo>
                  <a:pt x="422496" y="0"/>
                </a:lnTo>
                <a:lnTo>
                  <a:pt x="422496" y="406848"/>
                </a:lnTo>
                <a:lnTo>
                  <a:pt x="0" y="40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99202" y="7944852"/>
            <a:ext cx="422496" cy="422496"/>
          </a:xfrm>
          <a:custGeom>
            <a:avLst/>
            <a:gdLst/>
            <a:ahLst/>
            <a:cxnLst/>
            <a:rect r="r" b="b" t="t" l="l"/>
            <a:pathLst>
              <a:path h="422496" w="422496">
                <a:moveTo>
                  <a:pt x="0" y="0"/>
                </a:moveTo>
                <a:lnTo>
                  <a:pt x="422496" y="0"/>
                </a:lnTo>
                <a:lnTo>
                  <a:pt x="422496" y="422496"/>
                </a:lnTo>
                <a:lnTo>
                  <a:pt x="0" y="422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9202" y="8824149"/>
            <a:ext cx="422496" cy="422496"/>
          </a:xfrm>
          <a:custGeom>
            <a:avLst/>
            <a:gdLst/>
            <a:ahLst/>
            <a:cxnLst/>
            <a:rect r="r" b="b" t="t" l="l"/>
            <a:pathLst>
              <a:path h="422496" w="422496">
                <a:moveTo>
                  <a:pt x="0" y="0"/>
                </a:moveTo>
                <a:lnTo>
                  <a:pt x="422496" y="0"/>
                </a:lnTo>
                <a:lnTo>
                  <a:pt x="422496" y="422495"/>
                </a:lnTo>
                <a:lnTo>
                  <a:pt x="0" y="422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2578429" cy="1794041"/>
          </a:xfrm>
          <a:custGeom>
            <a:avLst/>
            <a:gdLst/>
            <a:ahLst/>
            <a:cxnLst/>
            <a:rect r="r" b="b" t="t" l="l"/>
            <a:pathLst>
              <a:path h="1794041" w="12578429">
                <a:moveTo>
                  <a:pt x="0" y="0"/>
                </a:moveTo>
                <a:lnTo>
                  <a:pt x="12578429" y="0"/>
                </a:lnTo>
                <a:lnTo>
                  <a:pt x="12578429" y="1794041"/>
                </a:lnTo>
                <a:lnTo>
                  <a:pt x="0" y="1794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8705" y="2017784"/>
            <a:ext cx="8137187" cy="48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5"/>
              </a:lnSpc>
            </a:pPr>
            <a:r>
              <a:rPr lang="en-US" sz="2961" spc="-38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GARANTIR UNE PRODUCTION ALIMENTAIRE LOCALE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96827" y="3278385"/>
            <a:ext cx="11133838" cy="48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5"/>
              </a:lnSpc>
            </a:pPr>
            <a:r>
              <a:rPr lang="en-US" sz="2961" spc="-38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Garantir l’accessibilité physique à des points de vente de produits locaux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96827" y="6905089"/>
            <a:ext cx="11990018" cy="89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7"/>
              </a:lnSpc>
            </a:pPr>
            <a:r>
              <a:rPr lang="en-US" sz="2961" spc="-38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Assurer la capacité du territoire à transformer et stocker les produits agricoles localement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4302" y="382615"/>
            <a:ext cx="6756252" cy="546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5"/>
              </a:lnSpc>
            </a:pPr>
            <a:r>
              <a:rPr lang="en-US" b="true" sz="2961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46609" y="7225442"/>
            <a:ext cx="218759" cy="574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3"/>
              </a:lnSpc>
            </a:pPr>
            <a:r>
              <a:rPr lang="en-US" b="true" sz="333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58095" y="3234596"/>
            <a:ext cx="194160" cy="574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3"/>
              </a:lnSpc>
            </a:pPr>
            <a:r>
              <a:rPr lang="en-US" b="true" sz="333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48556" y="4138430"/>
            <a:ext cx="6909728" cy="432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</a:pPr>
            <a:r>
              <a:rPr lang="en-US" sz="2587" spc="-15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Accompagner le développement des circuits courts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548556" y="4994191"/>
            <a:ext cx="10882094" cy="767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591" spc="-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Permettre les constructions et installations nécessaires à la commercialisation des produits agricoles (zone A, centralités, SIC…)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48556" y="7710212"/>
            <a:ext cx="9720872" cy="700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4"/>
              </a:lnSpc>
            </a:pPr>
            <a:r>
              <a:rPr lang="en-US" sz="2591" spc="-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Favoriser le maintien voire le développement d’outils de transformation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548556" y="8524956"/>
            <a:ext cx="9396568" cy="700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4"/>
              </a:lnSpc>
            </a:pPr>
            <a:r>
              <a:rPr lang="en-US" sz="2591" spc="-18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Permettre / anticiper les constructions et installations nécessaires à la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15568" y="9280888"/>
            <a:ext cx="257425" cy="20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7"/>
              </a:lnSpc>
            </a:pPr>
            <a:r>
              <a:rPr lang="en-US" sz="1975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24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48556" y="9427619"/>
            <a:ext cx="11073124" cy="596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5"/>
              </a:lnSpc>
            </a:pPr>
            <a:r>
              <a:rPr lang="en-US" sz="2591" spc="-18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transformation, mais aussi les besoins en outils de transformation collectifs de plus </a:t>
            </a:r>
          </a:p>
          <a:p>
            <a:pPr algn="l">
              <a:lnSpc>
                <a:spcPts val="4872"/>
              </a:lnSpc>
            </a:pPr>
            <a:r>
              <a:rPr lang="en-US" sz="2591" spc="-12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grande ampleur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026714" cy="1857980"/>
          </a:xfrm>
          <a:custGeom>
            <a:avLst/>
            <a:gdLst/>
            <a:ahLst/>
            <a:cxnLst/>
            <a:rect r="r" b="b" t="t" l="l"/>
            <a:pathLst>
              <a:path h="1857980" w="13026714">
                <a:moveTo>
                  <a:pt x="0" y="0"/>
                </a:moveTo>
                <a:lnTo>
                  <a:pt x="13026714" y="0"/>
                </a:lnTo>
                <a:lnTo>
                  <a:pt x="13026714" y="1857980"/>
                </a:lnTo>
                <a:lnTo>
                  <a:pt x="0" y="1857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8806" y="6876067"/>
            <a:ext cx="4667232" cy="2382233"/>
          </a:xfrm>
          <a:custGeom>
            <a:avLst/>
            <a:gdLst/>
            <a:ahLst/>
            <a:cxnLst/>
            <a:rect r="r" b="b" t="t" l="l"/>
            <a:pathLst>
              <a:path h="2382233" w="4667232">
                <a:moveTo>
                  <a:pt x="0" y="0"/>
                </a:moveTo>
                <a:lnTo>
                  <a:pt x="4667232" y="0"/>
                </a:lnTo>
                <a:lnTo>
                  <a:pt x="4667232" y="2382233"/>
                </a:lnTo>
                <a:lnTo>
                  <a:pt x="0" y="238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47385" y="6876067"/>
            <a:ext cx="3597658" cy="2382233"/>
          </a:xfrm>
          <a:custGeom>
            <a:avLst/>
            <a:gdLst/>
            <a:ahLst/>
            <a:cxnLst/>
            <a:rect r="r" b="b" t="t" l="l"/>
            <a:pathLst>
              <a:path h="2382233" w="3597658">
                <a:moveTo>
                  <a:pt x="0" y="0"/>
                </a:moveTo>
                <a:lnTo>
                  <a:pt x="3597658" y="0"/>
                </a:lnTo>
                <a:lnTo>
                  <a:pt x="3597658" y="2382233"/>
                </a:lnTo>
                <a:lnTo>
                  <a:pt x="0" y="238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42957" y="7038124"/>
            <a:ext cx="4440352" cy="2220176"/>
          </a:xfrm>
          <a:custGeom>
            <a:avLst/>
            <a:gdLst/>
            <a:ahLst/>
            <a:cxnLst/>
            <a:rect r="r" b="b" t="t" l="l"/>
            <a:pathLst>
              <a:path h="2220176" w="4440352">
                <a:moveTo>
                  <a:pt x="0" y="0"/>
                </a:moveTo>
                <a:lnTo>
                  <a:pt x="4440353" y="0"/>
                </a:lnTo>
                <a:lnTo>
                  <a:pt x="4440353" y="2220176"/>
                </a:lnTo>
                <a:lnTo>
                  <a:pt x="0" y="222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17503" y="1989175"/>
            <a:ext cx="11741183" cy="51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3"/>
              </a:lnSpc>
            </a:pP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CONCILIER AGRICULTURE ET PRODUCTION D’ÉNERGIES RENOUVELABLES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71492" y="3060119"/>
            <a:ext cx="10287194" cy="910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Encadrer les énergies solaires renouvelables au sein des espaces agricoles :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50012" y="3929285"/>
            <a:ext cx="139045" cy="51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36603" y="3985138"/>
            <a:ext cx="5574441" cy="453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Le solaire photovoltaïque en toiture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50012" y="4473463"/>
            <a:ext cx="4318156" cy="453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•</a:t>
            </a:r>
            <a:r>
              <a:rPr lang="en-US" sz="3066" spc="-39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    </a:t>
            </a: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L’agrivoltaïsme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50012" y="4870072"/>
            <a:ext cx="139045" cy="51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236603" y="4925942"/>
            <a:ext cx="5016674" cy="456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066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Le solaire photovoltaïque au sol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32632" y="389441"/>
            <a:ext cx="6997039" cy="572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3"/>
              </a:lnSpc>
            </a:pPr>
            <a:r>
              <a:rPr lang="en-US" b="true" sz="3066" i="true">
                <a:solidFill>
                  <a:srgbClr val="FFFFFF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LEVIERS REGLEMENTAIRES FONCIERS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12860" y="2445721"/>
            <a:ext cx="177508" cy="521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2"/>
              </a:lnSpc>
            </a:pPr>
            <a:r>
              <a:rPr lang="en-US" b="true" sz="3044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2900832" y="5577023"/>
            <a:ext cx="868963" cy="888273"/>
          </a:xfrm>
          <a:custGeom>
            <a:avLst/>
            <a:gdLst/>
            <a:ahLst/>
            <a:cxnLst/>
            <a:rect r="r" b="b" t="t" l="l"/>
            <a:pathLst>
              <a:path h="888273" w="868963">
                <a:moveTo>
                  <a:pt x="0" y="0"/>
                </a:moveTo>
                <a:lnTo>
                  <a:pt x="868963" y="0"/>
                </a:lnTo>
                <a:lnTo>
                  <a:pt x="868963" y="888274"/>
                </a:lnTo>
                <a:lnTo>
                  <a:pt x="0" y="888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038313" y="5411278"/>
            <a:ext cx="8988400" cy="83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35"/>
              </a:lnSpc>
            </a:pPr>
            <a:r>
              <a:rPr lang="en-US" sz="3054" spc="-39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Encadrer le développement de la méthanisation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01435" y="5632205"/>
            <a:ext cx="269958" cy="71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4"/>
              </a:lnSpc>
            </a:pPr>
            <a:r>
              <a:rPr lang="en-US" b="true" sz="411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900832" y="3060119"/>
            <a:ext cx="868963" cy="888273"/>
          </a:xfrm>
          <a:custGeom>
            <a:avLst/>
            <a:gdLst/>
            <a:ahLst/>
            <a:cxnLst/>
            <a:rect r="r" b="b" t="t" l="l"/>
            <a:pathLst>
              <a:path h="888273" w="868963">
                <a:moveTo>
                  <a:pt x="0" y="0"/>
                </a:moveTo>
                <a:lnTo>
                  <a:pt x="868963" y="0"/>
                </a:lnTo>
                <a:lnTo>
                  <a:pt x="868963" y="888273"/>
                </a:lnTo>
                <a:lnTo>
                  <a:pt x="0" y="8882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201435" y="3115301"/>
            <a:ext cx="269958" cy="695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4"/>
              </a:lnSpc>
            </a:pPr>
            <a:r>
              <a:rPr lang="en-US" b="true" sz="411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6401"/>
            <a:ext cx="3291677" cy="1178074"/>
          </a:xfrm>
          <a:custGeom>
            <a:avLst/>
            <a:gdLst/>
            <a:ahLst/>
            <a:cxnLst/>
            <a:rect r="r" b="b" t="t" l="l"/>
            <a:pathLst>
              <a:path h="1178074" w="3291677">
                <a:moveTo>
                  <a:pt x="0" y="0"/>
                </a:moveTo>
                <a:lnTo>
                  <a:pt x="3291677" y="0"/>
                </a:lnTo>
                <a:lnTo>
                  <a:pt x="3291677" y="1178074"/>
                </a:lnTo>
                <a:lnTo>
                  <a:pt x="0" y="1178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144" y="1514475"/>
            <a:ext cx="2554500" cy="280714"/>
          </a:xfrm>
          <a:custGeom>
            <a:avLst/>
            <a:gdLst/>
            <a:ahLst/>
            <a:cxnLst/>
            <a:rect r="r" b="b" t="t" l="l"/>
            <a:pathLst>
              <a:path h="280714" w="2554500">
                <a:moveTo>
                  <a:pt x="0" y="0"/>
                </a:moveTo>
                <a:lnTo>
                  <a:pt x="2554500" y="0"/>
                </a:lnTo>
                <a:lnTo>
                  <a:pt x="2554500" y="280714"/>
                </a:lnTo>
                <a:lnTo>
                  <a:pt x="0" y="280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66390" y="-136"/>
            <a:ext cx="1611824" cy="1900509"/>
          </a:xfrm>
          <a:custGeom>
            <a:avLst/>
            <a:gdLst/>
            <a:ahLst/>
            <a:cxnLst/>
            <a:rect r="r" b="b" t="t" l="l"/>
            <a:pathLst>
              <a:path h="1900509" w="1611824">
                <a:moveTo>
                  <a:pt x="0" y="0"/>
                </a:moveTo>
                <a:lnTo>
                  <a:pt x="1611824" y="0"/>
                </a:lnTo>
                <a:lnTo>
                  <a:pt x="1611824" y="1900509"/>
                </a:lnTo>
                <a:lnTo>
                  <a:pt x="0" y="190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78214" y="-63649"/>
            <a:ext cx="2563844" cy="1270578"/>
          </a:xfrm>
          <a:custGeom>
            <a:avLst/>
            <a:gdLst/>
            <a:ahLst/>
            <a:cxnLst/>
            <a:rect r="r" b="b" t="t" l="l"/>
            <a:pathLst>
              <a:path h="1270578" w="2563844">
                <a:moveTo>
                  <a:pt x="0" y="0"/>
                </a:moveTo>
                <a:lnTo>
                  <a:pt x="2563845" y="0"/>
                </a:lnTo>
                <a:lnTo>
                  <a:pt x="2563845" y="1270578"/>
                </a:lnTo>
                <a:lnTo>
                  <a:pt x="0" y="127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72787" y="9872662"/>
            <a:ext cx="2356825" cy="458272"/>
          </a:xfrm>
          <a:custGeom>
            <a:avLst/>
            <a:gdLst/>
            <a:ahLst/>
            <a:cxnLst/>
            <a:rect r="r" b="b" t="t" l="l"/>
            <a:pathLst>
              <a:path h="458272" w="2356825">
                <a:moveTo>
                  <a:pt x="0" y="0"/>
                </a:moveTo>
                <a:lnTo>
                  <a:pt x="2356825" y="0"/>
                </a:lnTo>
                <a:lnTo>
                  <a:pt x="2356825" y="458272"/>
                </a:lnTo>
                <a:lnTo>
                  <a:pt x="0" y="458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844913"/>
            <a:ext cx="933450" cy="1400175"/>
          </a:xfrm>
          <a:custGeom>
            <a:avLst/>
            <a:gdLst/>
            <a:ahLst/>
            <a:cxnLst/>
            <a:rect r="r" b="b" t="t" l="l"/>
            <a:pathLst>
              <a:path h="1400175" w="933450">
                <a:moveTo>
                  <a:pt x="0" y="0"/>
                </a:moveTo>
                <a:lnTo>
                  <a:pt x="933450" y="0"/>
                </a:lnTo>
                <a:lnTo>
                  <a:pt x="933450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40990" y="8944925"/>
            <a:ext cx="912854" cy="1327787"/>
          </a:xfrm>
          <a:custGeom>
            <a:avLst/>
            <a:gdLst/>
            <a:ahLst/>
            <a:cxnLst/>
            <a:rect r="r" b="b" t="t" l="l"/>
            <a:pathLst>
              <a:path h="1327787" w="912854">
                <a:moveTo>
                  <a:pt x="0" y="0"/>
                </a:moveTo>
                <a:lnTo>
                  <a:pt x="912854" y="0"/>
                </a:lnTo>
                <a:lnTo>
                  <a:pt x="912854" y="1327787"/>
                </a:lnTo>
                <a:lnTo>
                  <a:pt x="0" y="1327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0499" y="588534"/>
            <a:ext cx="2450680" cy="61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5"/>
              </a:lnSpc>
            </a:pPr>
            <a:r>
              <a:rPr lang="en-US" b="true" sz="3403" spc="3">
                <a:solidFill>
                  <a:srgbClr val="00616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SOMMAIRE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68301" y="9977566"/>
            <a:ext cx="4598089" cy="26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1541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AGENCE D’URBANISME DE LA RÉGION NANTAISE</a:t>
            </a:r>
          </a:p>
        </p:txBody>
      </p:sp>
      <p:sp>
        <p:nvSpPr>
          <p:cNvPr name="TextBox 11" id="11"/>
          <p:cNvSpPr txBox="true"/>
          <p:nvPr/>
        </p:nvSpPr>
        <p:spPr>
          <a:xfrm rot="5400000">
            <a:off x="17842228" y="9847062"/>
            <a:ext cx="630536" cy="33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r>
              <a:rPr lang="en-US" sz="13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50">
                <a:solidFill>
                  <a:srgbClr val="6E7073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315915" y="1900373"/>
            <a:ext cx="12548725" cy="7921583"/>
            <a:chOff x="0" y="0"/>
            <a:chExt cx="16731633" cy="105621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594094" y="3419488"/>
              <a:ext cx="2672703" cy="2554790"/>
            </a:xfrm>
            <a:custGeom>
              <a:avLst/>
              <a:gdLst/>
              <a:ahLst/>
              <a:cxnLst/>
              <a:rect r="r" b="b" t="t" l="l"/>
              <a:pathLst>
                <a:path h="2554790" w="2672703">
                  <a:moveTo>
                    <a:pt x="0" y="0"/>
                  </a:moveTo>
                  <a:lnTo>
                    <a:pt x="2672704" y="0"/>
                  </a:lnTo>
                  <a:lnTo>
                    <a:pt x="2672704" y="2554790"/>
                  </a:lnTo>
                  <a:lnTo>
                    <a:pt x="0" y="2554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28871" y="0"/>
              <a:ext cx="2731660" cy="2731660"/>
            </a:xfrm>
            <a:custGeom>
              <a:avLst/>
              <a:gdLst/>
              <a:ahLst/>
              <a:cxnLst/>
              <a:rect r="r" b="b" t="t" l="l"/>
              <a:pathLst>
                <a:path h="2731660" w="2731660">
                  <a:moveTo>
                    <a:pt x="0" y="0"/>
                  </a:moveTo>
                  <a:lnTo>
                    <a:pt x="2731660" y="0"/>
                  </a:lnTo>
                  <a:lnTo>
                    <a:pt x="2731660" y="2731660"/>
                  </a:lnTo>
                  <a:lnTo>
                    <a:pt x="0" y="273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893405" y="6465584"/>
              <a:ext cx="2672703" cy="2633399"/>
            </a:xfrm>
            <a:custGeom>
              <a:avLst/>
              <a:gdLst/>
              <a:ahLst/>
              <a:cxnLst/>
              <a:rect r="r" b="b" t="t" l="l"/>
              <a:pathLst>
                <a:path h="2633399" w="2672703">
                  <a:moveTo>
                    <a:pt x="0" y="0"/>
                  </a:moveTo>
                  <a:lnTo>
                    <a:pt x="2672703" y="0"/>
                  </a:lnTo>
                  <a:lnTo>
                    <a:pt x="2672703" y="2633398"/>
                  </a:lnTo>
                  <a:lnTo>
                    <a:pt x="0" y="263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2201050"/>
              <a:ext cx="2653051" cy="1473917"/>
            </a:xfrm>
            <a:custGeom>
              <a:avLst/>
              <a:gdLst/>
              <a:ahLst/>
              <a:cxnLst/>
              <a:rect r="r" b="b" t="t" l="l"/>
              <a:pathLst>
                <a:path h="1473917" w="2653051">
                  <a:moveTo>
                    <a:pt x="0" y="0"/>
                  </a:moveTo>
                  <a:lnTo>
                    <a:pt x="2653051" y="0"/>
                  </a:lnTo>
                  <a:lnTo>
                    <a:pt x="2653051" y="1473917"/>
                  </a:lnTo>
                  <a:lnTo>
                    <a:pt x="0" y="1473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620538" y="8077066"/>
              <a:ext cx="2102789" cy="2083136"/>
            </a:xfrm>
            <a:custGeom>
              <a:avLst/>
              <a:gdLst/>
              <a:ahLst/>
              <a:cxnLst/>
              <a:rect r="r" b="b" t="t" l="l"/>
              <a:pathLst>
                <a:path h="2083136" w="2102789">
                  <a:moveTo>
                    <a:pt x="0" y="0"/>
                  </a:moveTo>
                  <a:lnTo>
                    <a:pt x="2102788" y="0"/>
                  </a:lnTo>
                  <a:lnTo>
                    <a:pt x="2102788" y="2083137"/>
                  </a:lnTo>
                  <a:lnTo>
                    <a:pt x="0" y="208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1348674" y="667165"/>
              <a:ext cx="1636579" cy="2181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014"/>
                </a:lnSpc>
              </a:pPr>
              <a:r>
                <a:rPr lang="en-US" sz="9296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01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6010399" y="1451558"/>
              <a:ext cx="97396" cy="8500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02"/>
                </a:lnSpc>
              </a:pPr>
              <a:r>
                <a:rPr lang="en-US" b="true" sz="2441" i="true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126021" y="2611986"/>
              <a:ext cx="1636913" cy="3154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249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02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266798" y="6608070"/>
              <a:ext cx="1636913" cy="2325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07"/>
                </a:lnSpc>
              </a:pPr>
              <a:r>
                <a:rPr lang="en-US" sz="9299" spc="4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03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851051" y="92121"/>
              <a:ext cx="10666267" cy="1702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15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RESILIENCE AGRICOLE ET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ALIMENTAIRE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TRAVERS 6</a:t>
              </a:r>
              <a:r>
                <a:rPr lang="en-US" b="true" sz="3837" spc="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b="true" sz="3837" spc="7">
                  <a:solidFill>
                    <a:srgbClr val="7DD9B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DEFIS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5823604" y="3336841"/>
              <a:ext cx="9810590" cy="2236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7"/>
                </a:lnSpc>
              </a:pPr>
              <a:r>
                <a:rPr lang="en-US" b="true" sz="3833" spc="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LES LEVIERS REGLEMENTAIRES </a:t>
              </a:r>
            </a:p>
            <a:p>
              <a:pPr algn="l">
                <a:lnSpc>
                  <a:spcPts val="4463"/>
                </a:lnSpc>
              </a:pPr>
              <a:r>
                <a:rPr lang="en-US" b="true" sz="3837">
                  <a:solidFill>
                    <a:srgbClr val="D3A2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AUTOUR DU FONCIER</a:t>
              </a:r>
            </a:p>
            <a:p>
              <a:pPr algn="l">
                <a:lnSpc>
                  <a:spcPts val="3673"/>
                </a:lnSpc>
              </a:pP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D’URBANISME</a:t>
              </a:r>
              <a:r>
                <a:rPr lang="en-US" b="true" sz="2441" i="true" spc="1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19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(SCOT)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851051" y="1689683"/>
              <a:ext cx="4802239" cy="611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78"/>
                </a:lnSpc>
              </a:pP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L’ILLUSTRE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DE</a:t>
              </a:r>
              <a:r>
                <a:rPr lang="en-US" b="true" sz="2441" i="true" spc="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b="true" sz="2441" i="true" spc="9">
                  <a:solidFill>
                    <a:srgbClr val="7CD8B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L’AURAN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2882685" y="4381967"/>
              <a:ext cx="2745593" cy="5928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17"/>
                </a:lnSpc>
              </a:pPr>
              <a:r>
                <a:rPr lang="en-US" b="true" sz="2441" i="true" spc="34">
                  <a:solidFill>
                    <a:srgbClr val="D3A2A2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DOCUMENTS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8125549" y="9495708"/>
              <a:ext cx="8606085" cy="1066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b="true" sz="2441" i="true" spc="19">
                  <a:solidFill>
                    <a:srgbClr val="0F5856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L’ARMATURE ENVIRONNEMENTALE POUR UNE APPROCHE TRANSVERSALE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8125549" y="6451224"/>
              <a:ext cx="7538438" cy="30925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28"/>
                </a:lnSpc>
              </a:pPr>
              <a:r>
                <a:rPr lang="en-US" b="true" sz="3717" spc="3">
                  <a:solidFill>
                    <a:srgbClr val="0F585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L’EVOLUTION DES PRATIQUES AGRICOLES FACE AU CHANGEMENT CLIMATIQUE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3728" y="4740095"/>
            <a:ext cx="1944960" cy="1944960"/>
          </a:xfrm>
          <a:custGeom>
            <a:avLst/>
            <a:gdLst/>
            <a:ahLst/>
            <a:cxnLst/>
            <a:rect r="r" b="b" t="t" l="l"/>
            <a:pathLst>
              <a:path h="1944960" w="1944960">
                <a:moveTo>
                  <a:pt x="0" y="0"/>
                </a:moveTo>
                <a:lnTo>
                  <a:pt x="1944960" y="0"/>
                </a:lnTo>
                <a:lnTo>
                  <a:pt x="1944960" y="1944960"/>
                </a:lnTo>
                <a:lnTo>
                  <a:pt x="0" y="1944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25066" y="4687529"/>
            <a:ext cx="2032571" cy="2032571"/>
          </a:xfrm>
          <a:custGeom>
            <a:avLst/>
            <a:gdLst/>
            <a:ahLst/>
            <a:cxnLst/>
            <a:rect r="r" b="b" t="t" l="l"/>
            <a:pathLst>
              <a:path h="2032571" w="2032571">
                <a:moveTo>
                  <a:pt x="0" y="0"/>
                </a:moveTo>
                <a:lnTo>
                  <a:pt x="2032571" y="0"/>
                </a:lnTo>
                <a:lnTo>
                  <a:pt x="2032571" y="2032570"/>
                </a:lnTo>
                <a:lnTo>
                  <a:pt x="0" y="203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4084961" cy="2008916"/>
          </a:xfrm>
          <a:custGeom>
            <a:avLst/>
            <a:gdLst/>
            <a:ahLst/>
            <a:cxnLst/>
            <a:rect r="r" b="b" t="t" l="l"/>
            <a:pathLst>
              <a:path h="2008916" w="14084961">
                <a:moveTo>
                  <a:pt x="0" y="0"/>
                </a:moveTo>
                <a:lnTo>
                  <a:pt x="14084961" y="0"/>
                </a:lnTo>
                <a:lnTo>
                  <a:pt x="14084961" y="2008916"/>
                </a:lnTo>
                <a:lnTo>
                  <a:pt x="0" y="200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91094" y="4687529"/>
            <a:ext cx="2172748" cy="2190270"/>
          </a:xfrm>
          <a:custGeom>
            <a:avLst/>
            <a:gdLst/>
            <a:ahLst/>
            <a:cxnLst/>
            <a:rect r="r" b="b" t="t" l="l"/>
            <a:pathLst>
              <a:path h="2190270" w="2172748">
                <a:moveTo>
                  <a:pt x="0" y="0"/>
                </a:moveTo>
                <a:lnTo>
                  <a:pt x="2172748" y="0"/>
                </a:lnTo>
                <a:lnTo>
                  <a:pt x="2172748" y="2190270"/>
                </a:lnTo>
                <a:lnTo>
                  <a:pt x="0" y="2190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6255" y="2036755"/>
            <a:ext cx="15235721" cy="1360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1"/>
              </a:lnSpc>
            </a:pP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Adopter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une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approche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transversale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croisant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enjeux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agricoles, biodiversité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et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ressources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sols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et</a:t>
            </a:r>
            <a:r>
              <a:rPr lang="en-US" b="true" sz="4419" spc="-97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4419" spc="-9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eau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83054" y="7108397"/>
            <a:ext cx="3651093" cy="4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b="true" sz="2626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Enjeux liés aux espaces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29786" y="7511880"/>
            <a:ext cx="3467741" cy="4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b="true" sz="2626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de production agricole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75924" y="7203087"/>
            <a:ext cx="84895" cy="40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6"/>
              </a:lnSpc>
            </a:pPr>
            <a:r>
              <a:rPr lang="en-US" b="true" sz="2621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48339" y="7605326"/>
            <a:ext cx="2840798" cy="4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2"/>
              </a:lnSpc>
            </a:pPr>
            <a:r>
              <a:rPr lang="en-US" b="true" sz="2626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ressources en eau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592662" y="7347400"/>
            <a:ext cx="4257289" cy="4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b="true" sz="2626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Enjeux liés à la biodiversité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62256" y="7750882"/>
            <a:ext cx="3208185" cy="4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b="true" sz="2626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et au couvert végétal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92475" y="7155462"/>
            <a:ext cx="2260919" cy="45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9"/>
              </a:lnSpc>
            </a:pPr>
            <a:r>
              <a:rPr lang="en-US" b="true" sz="2621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Enjeux</a:t>
            </a:r>
            <a:r>
              <a:rPr lang="en-US" b="true" sz="262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en-US" b="true" sz="2621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liés</a:t>
            </a:r>
            <a:r>
              <a:rPr lang="en-US" b="true" sz="262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en-US" b="true" sz="2621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à</a:t>
            </a:r>
            <a:r>
              <a:rPr lang="en-US" b="true" sz="262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en-US" b="true" sz="2621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la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99552" y="9577864"/>
            <a:ext cx="234801" cy="33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39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8066" y="333293"/>
            <a:ext cx="8730259" cy="826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93"/>
              </a:lnSpc>
            </a:pPr>
            <a:r>
              <a:rPr lang="en-US" b="true" sz="4424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6792" y="568643"/>
            <a:ext cx="1021742" cy="1021842"/>
          </a:xfrm>
          <a:custGeom>
            <a:avLst/>
            <a:gdLst/>
            <a:ahLst/>
            <a:cxnLst/>
            <a:rect r="r" b="b" t="t" l="l"/>
            <a:pathLst>
              <a:path h="1021842" w="1021742">
                <a:moveTo>
                  <a:pt x="0" y="0"/>
                </a:moveTo>
                <a:lnTo>
                  <a:pt x="1021742" y="0"/>
                </a:lnTo>
                <a:lnTo>
                  <a:pt x="1021742" y="1021842"/>
                </a:lnTo>
                <a:lnTo>
                  <a:pt x="0" y="102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6804" y="1792896"/>
            <a:ext cx="15970953" cy="7044123"/>
          </a:xfrm>
          <a:custGeom>
            <a:avLst/>
            <a:gdLst/>
            <a:ahLst/>
            <a:cxnLst/>
            <a:rect r="r" b="b" t="t" l="l"/>
            <a:pathLst>
              <a:path h="7044123" w="15970953">
                <a:moveTo>
                  <a:pt x="0" y="0"/>
                </a:moveTo>
                <a:lnTo>
                  <a:pt x="15970953" y="0"/>
                </a:lnTo>
                <a:lnTo>
                  <a:pt x="15970953" y="7044123"/>
                </a:lnTo>
                <a:lnTo>
                  <a:pt x="0" y="7044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0461" y="6633215"/>
            <a:ext cx="15963952" cy="2193288"/>
          </a:xfrm>
          <a:custGeom>
            <a:avLst/>
            <a:gdLst/>
            <a:ahLst/>
            <a:cxnLst/>
            <a:rect r="r" b="b" t="t" l="l"/>
            <a:pathLst>
              <a:path h="2193288" w="15963952">
                <a:moveTo>
                  <a:pt x="0" y="0"/>
                </a:moveTo>
                <a:lnTo>
                  <a:pt x="15963953" y="0"/>
                </a:lnTo>
                <a:lnTo>
                  <a:pt x="15963953" y="2193288"/>
                </a:lnTo>
                <a:lnTo>
                  <a:pt x="0" y="2193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533" y="2544834"/>
            <a:ext cx="592879" cy="922769"/>
          </a:xfrm>
          <a:custGeom>
            <a:avLst/>
            <a:gdLst/>
            <a:ahLst/>
            <a:cxnLst/>
            <a:rect r="r" b="b" t="t" l="l"/>
            <a:pathLst>
              <a:path h="922769" w="592879">
                <a:moveTo>
                  <a:pt x="0" y="0"/>
                </a:moveTo>
                <a:lnTo>
                  <a:pt x="592879" y="0"/>
                </a:lnTo>
                <a:lnTo>
                  <a:pt x="592879" y="922769"/>
                </a:lnTo>
                <a:lnTo>
                  <a:pt x="0" y="922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68534" y="4819083"/>
            <a:ext cx="1197480" cy="993908"/>
          </a:xfrm>
          <a:custGeom>
            <a:avLst/>
            <a:gdLst/>
            <a:ahLst/>
            <a:cxnLst/>
            <a:rect r="r" b="b" t="t" l="l"/>
            <a:pathLst>
              <a:path h="993908" w="1197480">
                <a:moveTo>
                  <a:pt x="0" y="0"/>
                </a:moveTo>
                <a:lnTo>
                  <a:pt x="1197479" y="0"/>
                </a:lnTo>
                <a:lnTo>
                  <a:pt x="1197479" y="993908"/>
                </a:lnTo>
                <a:lnTo>
                  <a:pt x="0" y="993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57663" y="580454"/>
            <a:ext cx="13591269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b="true" sz="540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Règles de fonctionnement du webinaire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076420" y="9537935"/>
            <a:ext cx="189052" cy="275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>
                <a:solidFill>
                  <a:srgbClr val="FF7200"/>
                </a:solidFill>
                <a:latin typeface="Calibri (MS)"/>
                <a:ea typeface="Calibri (MS)"/>
                <a:cs typeface="Calibri (MS)"/>
                <a:sym typeface="Calibri (MS)"/>
              </a:rPr>
              <a:t>I </a:t>
            </a:r>
            <a:r>
              <a:rPr lang="en-US" sz="1494">
                <a:solidFill>
                  <a:srgbClr val="767676"/>
                </a:solidFill>
                <a:latin typeface="Calibri (MS)"/>
                <a:ea typeface="Calibri (MS)"/>
                <a:cs typeface="Calibri (MS)"/>
                <a:sym typeface="Calibri (MS)"/>
              </a:rPr>
              <a:t>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82746" y="4388229"/>
            <a:ext cx="12590359" cy="1949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33"/>
              </a:lnSpc>
            </a:pP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Nous vous invitons à utiliser le chat pour poser vos questions, un temps dédié aux questions - réponses sera prévu après chaque présentation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82746" y="7149708"/>
            <a:ext cx="12528837" cy="124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8"/>
              </a:lnSpc>
            </a:pP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 webinaire est enregistré et vous sera ensuite envoyé par mail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82746" y="2230807"/>
            <a:ext cx="13086793" cy="146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1"/>
              </a:lnSpc>
            </a:pP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Pensez à bien couper vos micros pendant les présentations pour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éviter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les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bruits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419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parasites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206680" cy="1883648"/>
          </a:xfrm>
          <a:custGeom>
            <a:avLst/>
            <a:gdLst/>
            <a:ahLst/>
            <a:cxnLst/>
            <a:rect r="r" b="b" t="t" l="l"/>
            <a:pathLst>
              <a:path h="1883648" w="13206680">
                <a:moveTo>
                  <a:pt x="0" y="0"/>
                </a:moveTo>
                <a:lnTo>
                  <a:pt x="13206680" y="0"/>
                </a:lnTo>
                <a:lnTo>
                  <a:pt x="13206680" y="1883648"/>
                </a:lnTo>
                <a:lnTo>
                  <a:pt x="0" y="1883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46461" y="3950681"/>
            <a:ext cx="7804036" cy="6161081"/>
          </a:xfrm>
          <a:custGeom>
            <a:avLst/>
            <a:gdLst/>
            <a:ahLst/>
            <a:cxnLst/>
            <a:rect r="r" b="b" t="t" l="l"/>
            <a:pathLst>
              <a:path h="6161081" w="7804036">
                <a:moveTo>
                  <a:pt x="0" y="0"/>
                </a:moveTo>
                <a:lnTo>
                  <a:pt x="7804036" y="0"/>
                </a:lnTo>
                <a:lnTo>
                  <a:pt x="7804036" y="6161081"/>
                </a:lnTo>
                <a:lnTo>
                  <a:pt x="0" y="6161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49997" y="5996160"/>
            <a:ext cx="1527948" cy="1527948"/>
          </a:xfrm>
          <a:custGeom>
            <a:avLst/>
            <a:gdLst/>
            <a:ahLst/>
            <a:cxnLst/>
            <a:rect r="r" b="b" t="t" l="l"/>
            <a:pathLst>
              <a:path h="1527948" w="1527948">
                <a:moveTo>
                  <a:pt x="0" y="0"/>
                </a:moveTo>
                <a:lnTo>
                  <a:pt x="1527948" y="0"/>
                </a:lnTo>
                <a:lnTo>
                  <a:pt x="1527948" y="1527948"/>
                </a:lnTo>
                <a:lnTo>
                  <a:pt x="0" y="1527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33567" y="7730352"/>
            <a:ext cx="1527948" cy="1527948"/>
          </a:xfrm>
          <a:custGeom>
            <a:avLst/>
            <a:gdLst/>
            <a:ahLst/>
            <a:cxnLst/>
            <a:rect r="r" b="b" t="t" l="l"/>
            <a:pathLst>
              <a:path h="1527948" w="1527948">
                <a:moveTo>
                  <a:pt x="0" y="0"/>
                </a:moveTo>
                <a:lnTo>
                  <a:pt x="1527949" y="0"/>
                </a:lnTo>
                <a:lnTo>
                  <a:pt x="1527949" y="1527948"/>
                </a:lnTo>
                <a:lnTo>
                  <a:pt x="0" y="1527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33567" y="4320346"/>
            <a:ext cx="1527948" cy="1527948"/>
          </a:xfrm>
          <a:custGeom>
            <a:avLst/>
            <a:gdLst/>
            <a:ahLst/>
            <a:cxnLst/>
            <a:rect r="r" b="b" t="t" l="l"/>
            <a:pathLst>
              <a:path h="1527948" w="1527948">
                <a:moveTo>
                  <a:pt x="0" y="0"/>
                </a:moveTo>
                <a:lnTo>
                  <a:pt x="1527949" y="0"/>
                </a:lnTo>
                <a:lnTo>
                  <a:pt x="1527949" y="1527948"/>
                </a:lnTo>
                <a:lnTo>
                  <a:pt x="0" y="15279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50509" y="8749683"/>
            <a:ext cx="3110656" cy="1533419"/>
          </a:xfrm>
          <a:custGeom>
            <a:avLst/>
            <a:gdLst/>
            <a:ahLst/>
            <a:cxnLst/>
            <a:rect r="r" b="b" t="t" l="l"/>
            <a:pathLst>
              <a:path h="1533419" w="3110656">
                <a:moveTo>
                  <a:pt x="0" y="0"/>
                </a:moveTo>
                <a:lnTo>
                  <a:pt x="3110656" y="0"/>
                </a:lnTo>
                <a:lnTo>
                  <a:pt x="3110656" y="1533419"/>
                </a:lnTo>
                <a:lnTo>
                  <a:pt x="0" y="15334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9416" y="3408506"/>
            <a:ext cx="6161081" cy="591464"/>
          </a:xfrm>
          <a:custGeom>
            <a:avLst/>
            <a:gdLst/>
            <a:ahLst/>
            <a:cxnLst/>
            <a:rect r="r" b="b" t="t" l="l"/>
            <a:pathLst>
              <a:path h="591464" w="6161081">
                <a:moveTo>
                  <a:pt x="0" y="0"/>
                </a:moveTo>
                <a:lnTo>
                  <a:pt x="6161081" y="0"/>
                </a:lnTo>
                <a:lnTo>
                  <a:pt x="6161081" y="591464"/>
                </a:lnTo>
                <a:lnTo>
                  <a:pt x="0" y="5914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5102" y="1835974"/>
            <a:ext cx="15978192" cy="1426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1"/>
              </a:lnSpc>
            </a:pP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L’approche</a:t>
            </a:r>
            <a:r>
              <a:rPr lang="en-US" b="true" sz="4144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carbone,</a:t>
            </a:r>
            <a:r>
              <a:rPr lang="en-US" b="true" sz="4144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</a:t>
            </a:r>
            <a:r>
              <a:rPr lang="en-US" b="true" sz="4144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des</a:t>
            </a:r>
            <a:r>
              <a:rPr lang="en-US" b="true" sz="4144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axes</a:t>
            </a:r>
            <a:r>
              <a:rPr lang="en-US" b="true" sz="4144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4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pour inscrire une approche</a:t>
            </a:r>
          </a:p>
          <a:p>
            <a:pPr algn="l">
              <a:lnSpc>
                <a:spcPts val="5801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25102" y="2476644"/>
            <a:ext cx="9856070" cy="70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transversale</a:t>
            </a:r>
            <a:r>
              <a:rPr lang="en-US" b="true" sz="4148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mettant</a:t>
            </a:r>
            <a:r>
              <a:rPr lang="en-US" b="true" sz="4148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en</a:t>
            </a:r>
            <a:r>
              <a:rPr lang="en-US" b="true" sz="4148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lien</a:t>
            </a:r>
            <a:r>
              <a:rPr lang="en-US" b="true" sz="4148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</a:t>
            </a:r>
            <a:r>
              <a:rPr lang="en-US" b="true" sz="4148" spc="-9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48" spc="-9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co-bénéfices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69114" y="8935769"/>
            <a:ext cx="1995809" cy="56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Périmètre du SCOT Pays de Retz Surfaces en eau</a:t>
            </a:r>
          </a:p>
          <a:p>
            <a:pPr algn="l">
              <a:lnSpc>
                <a:spcPts val="1473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Zones humides</a:t>
            </a:r>
          </a:p>
          <a:p>
            <a:pPr algn="l">
              <a:lnSpc>
                <a:spcPts val="942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Forêts publiques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47789" y="9314610"/>
            <a:ext cx="2753393" cy="2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b="true" sz="75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Occupation du sol (d’après le RPG simplifié</a:t>
            </a:r>
            <a:r>
              <a:rPr lang="en-US" sz="7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065130" y="7963818"/>
            <a:ext cx="15688" cy="52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"/>
              </a:lnSpc>
            </a:pPr>
            <a:r>
              <a:rPr lang="en-US" sz="45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1599" y="3287774"/>
            <a:ext cx="6502898" cy="462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b="true" sz="2721" spc="-4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Spatialiser et quantifier les puits de carbone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52611" y="3442869"/>
            <a:ext cx="4978055" cy="462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b="true" sz="2721" spc="-54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Exemple du ScoTdu Pays de Retz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32606" y="4628951"/>
            <a:ext cx="3775034" cy="853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4"/>
              </a:lnSpc>
            </a:pPr>
            <a:r>
              <a:rPr lang="en-US" sz="1811" spc="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forte capacité à stocker du carbone des </a:t>
            </a:r>
            <a:r>
              <a:rPr lang="en-US" sz="1811" spc="3">
                <a:solidFill>
                  <a:srgbClr val="548234"/>
                </a:solidFill>
                <a:latin typeface="Poppins"/>
                <a:ea typeface="Poppins"/>
                <a:cs typeface="Poppins"/>
                <a:sym typeface="Poppins"/>
              </a:rPr>
              <a:t>boisements et des haies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77945" y="6060047"/>
            <a:ext cx="4078044" cy="139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78"/>
              </a:lnSpc>
            </a:pP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l’importance des </a:t>
            </a:r>
            <a:r>
              <a:rPr lang="en-US" sz="1815" spc="1">
                <a:solidFill>
                  <a:srgbClr val="4294A7"/>
                </a:solidFill>
                <a:latin typeface="Poppins"/>
                <a:ea typeface="Poppins"/>
                <a:cs typeface="Poppins"/>
                <a:sym typeface="Poppins"/>
              </a:rPr>
              <a:t>milieux humides, 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notamment dans les paysages 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 marais, des </a:t>
            </a:r>
            <a:r>
              <a:rPr lang="en-US" sz="1815" spc="1">
                <a:solidFill>
                  <a:srgbClr val="4294A7"/>
                </a:solidFill>
                <a:latin typeface="Poppins"/>
                <a:ea typeface="Poppins"/>
                <a:cs typeface="Poppins"/>
                <a:sym typeface="Poppins"/>
              </a:rPr>
              <a:t>espaces  </a:t>
            </a:r>
            <a:r>
              <a:rPr lang="en-US" sz="1815" spc="1">
                <a:solidFill>
                  <a:srgbClr val="4294A7"/>
                </a:solidFill>
                <a:latin typeface="Poppins"/>
                <a:ea typeface="Poppins"/>
                <a:cs typeface="Poppins"/>
                <a:sym typeface="Poppins"/>
              </a:rPr>
              <a:t>fortement vulnérables 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lien avec la minéralisation des terres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0173" y="304789"/>
            <a:ext cx="8185875" cy="782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b="true" sz="4148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461162" y="9576864"/>
            <a:ext cx="2240020" cy="375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Prairies permanentes temporaires</a:t>
            </a:r>
          </a:p>
          <a:p>
            <a:pPr algn="l">
              <a:lnSpc>
                <a:spcPts val="1473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Surfaces en culture</a:t>
            </a:r>
          </a:p>
          <a:p>
            <a:pPr algn="l">
              <a:lnSpc>
                <a:spcPts val="942"/>
              </a:lnSpc>
            </a:pPr>
            <a:r>
              <a:rPr lang="en-US" sz="9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Arboriculture et viticulture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61516" y="7733658"/>
            <a:ext cx="4078044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78"/>
              </a:lnSpc>
            </a:pP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rôle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des </a:t>
            </a:r>
            <a:r>
              <a:rPr lang="en-US" sz="1815" spc="1">
                <a:solidFill>
                  <a:srgbClr val="A2845E"/>
                </a:solidFill>
                <a:latin typeface="Poppins"/>
                <a:ea typeface="Poppins"/>
                <a:cs typeface="Poppins"/>
                <a:sym typeface="Poppins"/>
              </a:rPr>
              <a:t>espaces agricoles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notamment</a:t>
            </a:r>
            <a:r>
              <a:rPr lang="en-US" sz="1815" spc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les</a:t>
            </a:r>
            <a:r>
              <a:rPr lang="en-US" sz="1815" spc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15" spc="1">
                <a:solidFill>
                  <a:srgbClr val="A2845E"/>
                </a:solidFill>
                <a:latin typeface="Poppins"/>
                <a:ea typeface="Poppins"/>
                <a:cs typeface="Poppins"/>
                <a:sym typeface="Poppins"/>
              </a:rPr>
              <a:t>prairies permanentes</a:t>
            </a:r>
            <a:r>
              <a:rPr lang="en-US" sz="1815" spc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dans le stockage </a:t>
            </a:r>
          </a:p>
          <a:p>
            <a:pPr algn="l">
              <a:lnSpc>
                <a:spcPts val="2328"/>
              </a:lnSpc>
            </a:pPr>
            <a:r>
              <a:rPr lang="en-US" sz="19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carbone et les enjeux liés aux </a:t>
            </a:r>
            <a:r>
              <a:rPr lang="en-US" sz="1940">
                <a:solidFill>
                  <a:srgbClr val="A2845E"/>
                </a:solidFill>
                <a:latin typeface="Poppins"/>
                <a:ea typeface="Poppins"/>
                <a:cs typeface="Poppins"/>
                <a:sym typeface="Poppins"/>
              </a:rPr>
              <a:t>pratiques</a:t>
            </a:r>
            <a:r>
              <a:rPr lang="en-US" sz="19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40">
                <a:solidFill>
                  <a:srgbClr val="A2845E"/>
                </a:solidFill>
                <a:latin typeface="Poppins"/>
                <a:ea typeface="Poppins"/>
                <a:cs typeface="Poppins"/>
                <a:sym typeface="Poppins"/>
              </a:rPr>
              <a:t>agricoles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2214" y="4469702"/>
            <a:ext cx="6519958" cy="5705385"/>
          </a:xfrm>
          <a:custGeom>
            <a:avLst/>
            <a:gdLst/>
            <a:ahLst/>
            <a:cxnLst/>
            <a:rect r="r" b="b" t="t" l="l"/>
            <a:pathLst>
              <a:path h="5705385" w="6519958">
                <a:moveTo>
                  <a:pt x="0" y="0"/>
                </a:moveTo>
                <a:lnTo>
                  <a:pt x="6519958" y="0"/>
                </a:lnTo>
                <a:lnTo>
                  <a:pt x="6519958" y="5705384"/>
                </a:lnTo>
                <a:lnTo>
                  <a:pt x="0" y="5705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86875" y="3429000"/>
            <a:ext cx="6715125" cy="500062"/>
          </a:xfrm>
          <a:custGeom>
            <a:avLst/>
            <a:gdLst/>
            <a:ahLst/>
            <a:cxnLst/>
            <a:rect r="r" b="b" t="t" l="l"/>
            <a:pathLst>
              <a:path h="500062" w="6715125">
                <a:moveTo>
                  <a:pt x="0" y="0"/>
                </a:moveTo>
                <a:lnTo>
                  <a:pt x="6715125" y="0"/>
                </a:lnTo>
                <a:lnTo>
                  <a:pt x="6715125" y="500062"/>
                </a:lnTo>
                <a:lnTo>
                  <a:pt x="0" y="50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280" y="-91311"/>
            <a:ext cx="14069017" cy="1990513"/>
          </a:xfrm>
          <a:custGeom>
            <a:avLst/>
            <a:gdLst/>
            <a:ahLst/>
            <a:cxnLst/>
            <a:rect r="r" b="b" t="t" l="l"/>
            <a:pathLst>
              <a:path h="1990513" w="14069017">
                <a:moveTo>
                  <a:pt x="0" y="0"/>
                </a:moveTo>
                <a:lnTo>
                  <a:pt x="14069017" y="0"/>
                </a:lnTo>
                <a:lnTo>
                  <a:pt x="14069017" y="1990512"/>
                </a:lnTo>
                <a:lnTo>
                  <a:pt x="0" y="1990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366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9762" y="4029075"/>
            <a:ext cx="6472238" cy="6257925"/>
          </a:xfrm>
          <a:custGeom>
            <a:avLst/>
            <a:gdLst/>
            <a:ahLst/>
            <a:cxnLst/>
            <a:rect r="r" b="b" t="t" l="l"/>
            <a:pathLst>
              <a:path h="6257925" w="6472238">
                <a:moveTo>
                  <a:pt x="0" y="0"/>
                </a:moveTo>
                <a:lnTo>
                  <a:pt x="6472238" y="0"/>
                </a:lnTo>
                <a:lnTo>
                  <a:pt x="6472238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82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47945" y="4648195"/>
            <a:ext cx="6191245" cy="5405433"/>
          </a:xfrm>
          <a:custGeom>
            <a:avLst/>
            <a:gdLst/>
            <a:ahLst/>
            <a:cxnLst/>
            <a:rect r="r" b="b" t="t" l="l"/>
            <a:pathLst>
              <a:path h="5405433" w="6191245">
                <a:moveTo>
                  <a:pt x="0" y="0"/>
                </a:moveTo>
                <a:lnTo>
                  <a:pt x="6191245" y="0"/>
                </a:lnTo>
                <a:lnTo>
                  <a:pt x="6191245" y="5405433"/>
                </a:lnTo>
                <a:lnTo>
                  <a:pt x="0" y="5405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9939" y="2166701"/>
            <a:ext cx="17593336" cy="122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3"/>
              </a:lnSpc>
            </a:pP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L’approche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carbone,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des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axes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pour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inscrire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une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approche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transversale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mettant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en lien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</a:t>
            </a:r>
            <a:r>
              <a:rPr lang="en-US" b="true" sz="4127" spc="-9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4127" spc="-9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co-bénéfices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9592" y="3400888"/>
            <a:ext cx="7372362" cy="86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9"/>
              </a:lnSpc>
            </a:pPr>
            <a:r>
              <a:rPr lang="en-US" b="true" sz="3127" spc="-68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Spatialiser et quantifier les puits de carbone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32607" y="3203591"/>
            <a:ext cx="4328412" cy="647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5"/>
              </a:lnSpc>
            </a:pPr>
            <a:r>
              <a:rPr lang="en-US" b="true" sz="2366" spc="-52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Exemple du ScoTdu Pays de Retz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4645" y="7709184"/>
            <a:ext cx="5372514" cy="74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9"/>
              </a:lnSpc>
            </a:pPr>
            <a:r>
              <a:rPr lang="en-US" b="true" sz="2366" spc="-3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</a:t>
            </a:r>
            <a:r>
              <a:rPr lang="en-US" b="true" sz="2366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enjeu</a:t>
            </a:r>
            <a:r>
              <a:rPr lang="en-US" b="true" sz="2366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2366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rééquilibrage très fort entre  émissions</a:t>
            </a:r>
            <a:r>
              <a:rPr lang="en-US" b="true" sz="2366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et</a:t>
            </a:r>
            <a:r>
              <a:rPr lang="en-US" b="true" sz="2366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captation.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74645" y="4806263"/>
            <a:ext cx="5850546" cy="741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7"/>
              </a:lnSpc>
            </a:pP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enjeu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ne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pas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libérer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manière excessive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 carbone présent dans</a:t>
            </a:r>
            <a:r>
              <a:rPr lang="en-US" b="true" sz="2366" spc="-35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366" spc="-35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 sols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93097" y="5879758"/>
            <a:ext cx="4465730" cy="1672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9"/>
              </a:lnSpc>
            </a:pP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PRESERVER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puits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carbone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actuels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de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leur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possible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détérioration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par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les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pratiques humaines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(artificialisation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des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sols,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pratiques</a:t>
            </a:r>
            <a:r>
              <a:rPr lang="en-US" sz="2103" spc="-23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  <a:r>
              <a:rPr lang="en-US" sz="2103" spc="-23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de gestion), et le dérèglement climatique (minéralisation)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8260" y="216077"/>
            <a:ext cx="8235516" cy="786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42"/>
              </a:lnSpc>
            </a:pPr>
            <a:r>
              <a:rPr lang="en-US" b="true" sz="4173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93097" y="8783615"/>
            <a:ext cx="4465730" cy="672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9"/>
              </a:lnSpc>
            </a:pP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AUGMENTER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puits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2103" spc="-2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carbone</a:t>
            </a:r>
            <a:r>
              <a:rPr lang="en-US" b="true" sz="2103" spc="-2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naturels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693178" cy="10287000"/>
          </a:xfrm>
          <a:custGeom>
            <a:avLst/>
            <a:gdLst/>
            <a:ahLst/>
            <a:cxnLst/>
            <a:rect r="r" b="b" t="t" l="l"/>
            <a:pathLst>
              <a:path h="10287000" w="13693178">
                <a:moveTo>
                  <a:pt x="0" y="0"/>
                </a:moveTo>
                <a:lnTo>
                  <a:pt x="13693178" y="0"/>
                </a:lnTo>
                <a:lnTo>
                  <a:pt x="136931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32557" y="2514368"/>
            <a:ext cx="84708" cy="455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244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412031" cy="2055565"/>
          </a:xfrm>
          <a:custGeom>
            <a:avLst/>
            <a:gdLst/>
            <a:ahLst/>
            <a:cxnLst/>
            <a:rect r="r" b="b" t="t" l="l"/>
            <a:pathLst>
              <a:path h="2055565" w="14412031">
                <a:moveTo>
                  <a:pt x="0" y="0"/>
                </a:moveTo>
                <a:lnTo>
                  <a:pt x="14412031" y="0"/>
                </a:lnTo>
                <a:lnTo>
                  <a:pt x="14412031" y="2055565"/>
                </a:lnTo>
                <a:lnTo>
                  <a:pt x="0" y="205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4327" y="2044270"/>
            <a:ext cx="16189928" cy="1470182"/>
          </a:xfrm>
          <a:custGeom>
            <a:avLst/>
            <a:gdLst/>
            <a:ahLst/>
            <a:cxnLst/>
            <a:rect r="r" b="b" t="t" l="l"/>
            <a:pathLst>
              <a:path h="1470182" w="16189928">
                <a:moveTo>
                  <a:pt x="0" y="0"/>
                </a:moveTo>
                <a:lnTo>
                  <a:pt x="16189928" y="0"/>
                </a:lnTo>
                <a:lnTo>
                  <a:pt x="16189928" y="1470182"/>
                </a:lnTo>
                <a:lnTo>
                  <a:pt x="0" y="147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01838" y="3184853"/>
            <a:ext cx="11569578" cy="6757606"/>
          </a:xfrm>
          <a:custGeom>
            <a:avLst/>
            <a:gdLst/>
            <a:ahLst/>
            <a:cxnLst/>
            <a:rect r="r" b="b" t="t" l="l"/>
            <a:pathLst>
              <a:path h="6757606" w="11569578">
                <a:moveTo>
                  <a:pt x="0" y="0"/>
                </a:moveTo>
                <a:lnTo>
                  <a:pt x="11569578" y="0"/>
                </a:lnTo>
                <a:lnTo>
                  <a:pt x="11569578" y="6757606"/>
                </a:lnTo>
                <a:lnTo>
                  <a:pt x="0" y="675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1376" y="2292678"/>
            <a:ext cx="9270070" cy="41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8"/>
              </a:lnSpc>
            </a:pPr>
            <a:r>
              <a:rPr lang="en-US" b="true" sz="2969" spc="-5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S’appuyer sur les préconisations du Giec Pays de la Loire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911939" y="2636142"/>
            <a:ext cx="58377" cy="328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5"/>
              </a:lnSpc>
            </a:pPr>
            <a:r>
              <a:rPr lang="en-US" b="true" sz="1694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1376" y="2712342"/>
            <a:ext cx="5771241" cy="246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1"/>
              </a:lnSpc>
            </a:pPr>
            <a:r>
              <a:rPr lang="en-US" b="true" sz="1694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Traduire des tonnes équivalent carbone en actions concrètes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1376" y="2962775"/>
            <a:ext cx="4635035" cy="246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7"/>
              </a:lnSpc>
            </a:pP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Apporter</a:t>
            </a:r>
            <a:r>
              <a:rPr lang="en-US" b="true" sz="1698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une</a:t>
            </a:r>
            <a:r>
              <a:rPr lang="en-US" b="true" sz="1698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approche</a:t>
            </a:r>
            <a:r>
              <a:rPr lang="en-US" b="true" sz="1698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basée</a:t>
            </a:r>
            <a:r>
              <a:rPr lang="en-US" b="true" sz="1698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sur</a:t>
            </a:r>
            <a:r>
              <a:rPr lang="en-US" b="true" sz="1698" spc="-3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698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les co-bénéfices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71376" y="3233001"/>
            <a:ext cx="5039161" cy="246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1"/>
              </a:lnSpc>
            </a:pPr>
            <a:r>
              <a:rPr lang="en-US" b="true" sz="1694" spc="-37">
                <a:solidFill>
                  <a:srgbClr val="7F7F7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Se situer dans une trajectoire zen à  l’échelle régionale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5902" y="334383"/>
            <a:ext cx="8932986" cy="85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b="true" sz="4526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950982" cy="1704550"/>
          </a:xfrm>
          <a:custGeom>
            <a:avLst/>
            <a:gdLst/>
            <a:ahLst/>
            <a:cxnLst/>
            <a:rect r="r" b="b" t="t" l="l"/>
            <a:pathLst>
              <a:path h="1704550" w="11950982">
                <a:moveTo>
                  <a:pt x="0" y="0"/>
                </a:moveTo>
                <a:lnTo>
                  <a:pt x="11950982" y="0"/>
                </a:lnTo>
                <a:lnTo>
                  <a:pt x="11950982" y="1704550"/>
                </a:lnTo>
                <a:lnTo>
                  <a:pt x="0" y="1704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87521" y="1704550"/>
            <a:ext cx="14456838" cy="8464046"/>
          </a:xfrm>
          <a:custGeom>
            <a:avLst/>
            <a:gdLst/>
            <a:ahLst/>
            <a:cxnLst/>
            <a:rect r="r" b="b" t="t" l="l"/>
            <a:pathLst>
              <a:path h="8464046" w="14456838">
                <a:moveTo>
                  <a:pt x="0" y="0"/>
                </a:moveTo>
                <a:lnTo>
                  <a:pt x="14456838" y="0"/>
                </a:lnTo>
                <a:lnTo>
                  <a:pt x="14456838" y="8464046"/>
                </a:lnTo>
                <a:lnTo>
                  <a:pt x="0" y="846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4547" y="1122770"/>
            <a:ext cx="14678216" cy="9164230"/>
          </a:xfrm>
          <a:custGeom>
            <a:avLst/>
            <a:gdLst/>
            <a:ahLst/>
            <a:cxnLst/>
            <a:rect r="r" b="b" t="t" l="l"/>
            <a:pathLst>
              <a:path h="9164230" w="14678216">
                <a:moveTo>
                  <a:pt x="0" y="0"/>
                </a:moveTo>
                <a:lnTo>
                  <a:pt x="14678216" y="0"/>
                </a:lnTo>
                <a:lnTo>
                  <a:pt x="14678216" y="9164230"/>
                </a:lnTo>
                <a:lnTo>
                  <a:pt x="0" y="9164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368653" y="9258765"/>
            <a:ext cx="234801" cy="33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47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1698" y="606936"/>
            <a:ext cx="7407558" cy="37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6"/>
              </a:lnSpc>
            </a:pPr>
            <a:r>
              <a:rPr lang="en-US" b="true" sz="3753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18953" y="1407577"/>
            <a:ext cx="61025" cy="46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6"/>
              </a:lnSpc>
            </a:pPr>
            <a:r>
              <a:rPr lang="en-US" sz="1706" spc="-22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35796" y="1269453"/>
            <a:ext cx="6084244" cy="278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6" spc="-22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TRAVAUX DU SCOT POLE METROPOLITAIN NANTES SAINT NAZAIRE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4990" y="5276430"/>
            <a:ext cx="1628618" cy="1628618"/>
          </a:xfrm>
          <a:custGeom>
            <a:avLst/>
            <a:gdLst/>
            <a:ahLst/>
            <a:cxnLst/>
            <a:rect r="r" b="b" t="t" l="l"/>
            <a:pathLst>
              <a:path h="1628618" w="1628618">
                <a:moveTo>
                  <a:pt x="0" y="0"/>
                </a:moveTo>
                <a:lnTo>
                  <a:pt x="1628619" y="0"/>
                </a:lnTo>
                <a:lnTo>
                  <a:pt x="1628619" y="1628619"/>
                </a:lnTo>
                <a:lnTo>
                  <a:pt x="0" y="162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45923" y="4953641"/>
            <a:ext cx="1701980" cy="1701980"/>
          </a:xfrm>
          <a:custGeom>
            <a:avLst/>
            <a:gdLst/>
            <a:ahLst/>
            <a:cxnLst/>
            <a:rect r="r" b="b" t="t" l="l"/>
            <a:pathLst>
              <a:path h="1701980" w="1701980">
                <a:moveTo>
                  <a:pt x="0" y="0"/>
                </a:moveTo>
                <a:lnTo>
                  <a:pt x="1701980" y="0"/>
                </a:lnTo>
                <a:lnTo>
                  <a:pt x="1701980" y="1701980"/>
                </a:lnTo>
                <a:lnTo>
                  <a:pt x="0" y="1701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1794088" cy="1682172"/>
          </a:xfrm>
          <a:custGeom>
            <a:avLst/>
            <a:gdLst/>
            <a:ahLst/>
            <a:cxnLst/>
            <a:rect r="r" b="b" t="t" l="l"/>
            <a:pathLst>
              <a:path h="1682172" w="11794088">
                <a:moveTo>
                  <a:pt x="0" y="0"/>
                </a:moveTo>
                <a:lnTo>
                  <a:pt x="11794088" y="0"/>
                </a:lnTo>
                <a:lnTo>
                  <a:pt x="11794088" y="1682172"/>
                </a:lnTo>
                <a:lnTo>
                  <a:pt x="0" y="1682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22100" y="4953641"/>
            <a:ext cx="1819358" cy="1834030"/>
          </a:xfrm>
          <a:custGeom>
            <a:avLst/>
            <a:gdLst/>
            <a:ahLst/>
            <a:cxnLst/>
            <a:rect r="r" b="b" t="t" l="l"/>
            <a:pathLst>
              <a:path h="1834030" w="1819358">
                <a:moveTo>
                  <a:pt x="0" y="0"/>
                </a:moveTo>
                <a:lnTo>
                  <a:pt x="1819357" y="0"/>
                </a:lnTo>
                <a:lnTo>
                  <a:pt x="1819357" y="1834030"/>
                </a:lnTo>
                <a:lnTo>
                  <a:pt x="0" y="1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89775" y="2408008"/>
            <a:ext cx="13439771" cy="7864320"/>
          </a:xfrm>
          <a:custGeom>
            <a:avLst/>
            <a:gdLst/>
            <a:ahLst/>
            <a:cxnLst/>
            <a:rect r="r" b="b" t="t" l="l"/>
            <a:pathLst>
              <a:path h="7864320" w="13439771">
                <a:moveTo>
                  <a:pt x="0" y="0"/>
                </a:moveTo>
                <a:lnTo>
                  <a:pt x="13439771" y="0"/>
                </a:lnTo>
                <a:lnTo>
                  <a:pt x="13439771" y="7864320"/>
                </a:lnTo>
                <a:lnTo>
                  <a:pt x="0" y="7864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55019" y="1645051"/>
            <a:ext cx="10622701" cy="396150"/>
          </a:xfrm>
          <a:custGeom>
            <a:avLst/>
            <a:gdLst/>
            <a:ahLst/>
            <a:cxnLst/>
            <a:rect r="r" b="b" t="t" l="l"/>
            <a:pathLst>
              <a:path h="396150" w="10622701">
                <a:moveTo>
                  <a:pt x="0" y="0"/>
                </a:moveTo>
                <a:lnTo>
                  <a:pt x="10622701" y="0"/>
                </a:lnTo>
                <a:lnTo>
                  <a:pt x="10622701" y="396151"/>
                </a:lnTo>
                <a:lnTo>
                  <a:pt x="0" y="396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75103" y="2393336"/>
            <a:ext cx="13469115" cy="7893664"/>
          </a:xfrm>
          <a:custGeom>
            <a:avLst/>
            <a:gdLst/>
            <a:ahLst/>
            <a:cxnLst/>
            <a:rect r="r" b="b" t="t" l="l"/>
            <a:pathLst>
              <a:path h="7893664" w="13469115">
                <a:moveTo>
                  <a:pt x="0" y="0"/>
                </a:moveTo>
                <a:lnTo>
                  <a:pt x="13469115" y="0"/>
                </a:lnTo>
                <a:lnTo>
                  <a:pt x="13469115" y="7893664"/>
                </a:lnTo>
                <a:lnTo>
                  <a:pt x="0" y="7893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320" y="9940831"/>
            <a:ext cx="241124" cy="346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7"/>
              </a:lnSpc>
            </a:pPr>
            <a:r>
              <a:rPr lang="en-US" sz="1848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48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3143" y="582794"/>
            <a:ext cx="7310311" cy="388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52"/>
              </a:lnSpc>
            </a:pPr>
            <a:r>
              <a:rPr lang="en-US" b="true" sz="3704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5472" y="1513692"/>
            <a:ext cx="57970" cy="441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1621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95873" y="1685142"/>
            <a:ext cx="5779703" cy="266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9"/>
              </a:lnSpc>
            </a:pPr>
            <a:r>
              <a:rPr lang="en-US" sz="1621" spc="-21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TRAVAUX DU SCOT POLE METROPOLITAIN NANTES SAINT NAZAIRE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31488" y="2074466"/>
            <a:ext cx="13423220" cy="7986551"/>
          </a:xfrm>
          <a:custGeom>
            <a:avLst/>
            <a:gdLst/>
            <a:ahLst/>
            <a:cxnLst/>
            <a:rect r="r" b="b" t="t" l="l"/>
            <a:pathLst>
              <a:path h="7986551" w="13423220">
                <a:moveTo>
                  <a:pt x="0" y="0"/>
                </a:moveTo>
                <a:lnTo>
                  <a:pt x="13423220" y="0"/>
                </a:lnTo>
                <a:lnTo>
                  <a:pt x="13423220" y="7986551"/>
                </a:lnTo>
                <a:lnTo>
                  <a:pt x="0" y="7986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828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2255653" cy="1324103"/>
          </a:xfrm>
          <a:custGeom>
            <a:avLst/>
            <a:gdLst/>
            <a:ahLst/>
            <a:cxnLst/>
            <a:rect r="r" b="b" t="t" l="l"/>
            <a:pathLst>
              <a:path h="1324103" w="12255653">
                <a:moveTo>
                  <a:pt x="0" y="0"/>
                </a:moveTo>
                <a:lnTo>
                  <a:pt x="12255654" y="0"/>
                </a:lnTo>
                <a:lnTo>
                  <a:pt x="12255654" y="1324103"/>
                </a:lnTo>
                <a:lnTo>
                  <a:pt x="0" y="1324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47313" y="1410131"/>
            <a:ext cx="11147102" cy="415707"/>
          </a:xfrm>
          <a:custGeom>
            <a:avLst/>
            <a:gdLst/>
            <a:ahLst/>
            <a:cxnLst/>
            <a:rect r="r" b="b" t="t" l="l"/>
            <a:pathLst>
              <a:path h="415707" w="11147102">
                <a:moveTo>
                  <a:pt x="0" y="0"/>
                </a:moveTo>
                <a:lnTo>
                  <a:pt x="11147102" y="0"/>
                </a:lnTo>
                <a:lnTo>
                  <a:pt x="11147102" y="415707"/>
                </a:lnTo>
                <a:lnTo>
                  <a:pt x="0" y="4157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105212" y="3367095"/>
            <a:ext cx="4776472" cy="880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7"/>
              </a:lnSpc>
            </a:pP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publiques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déjà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conduites dans vos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territoires, ont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un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rôle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crucial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à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jouer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dans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cadre</a:t>
            </a:r>
            <a:r>
              <a:rPr lang="en-US" b="true" sz="1943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43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 cette trajectoire.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32775" y="3333768"/>
            <a:ext cx="66144" cy="732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4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32775" y="4301077"/>
            <a:ext cx="66144" cy="130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8"/>
              </a:lnSpc>
            </a:pPr>
            <a:r>
              <a:rPr lang="en-US" sz="14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  <a:p>
            <a:pPr algn="just">
              <a:lnSpc>
                <a:spcPts val="2036"/>
              </a:lnSpc>
            </a:pPr>
            <a:r>
              <a:rPr lang="en-US" sz="145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32775" y="6001067"/>
            <a:ext cx="66144" cy="717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4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32775" y="7111050"/>
            <a:ext cx="66144" cy="285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2"/>
              </a:lnSpc>
            </a:pPr>
            <a:r>
              <a:rPr lang="en-US" sz="14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32775" y="7631458"/>
            <a:ext cx="66144" cy="874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8"/>
              </a:lnSpc>
            </a:pPr>
            <a:r>
              <a:rPr lang="en-US" sz="14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25346" y="3857361"/>
            <a:ext cx="52010" cy="207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4"/>
              </a:lnSpc>
            </a:pPr>
            <a:r>
              <a:rPr lang="en-US" sz="1454" spc="-18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228039" y="2718394"/>
            <a:ext cx="7767636" cy="6698696"/>
          </a:xfrm>
          <a:custGeom>
            <a:avLst/>
            <a:gdLst/>
            <a:ahLst/>
            <a:cxnLst/>
            <a:rect r="r" b="b" t="t" l="l"/>
            <a:pathLst>
              <a:path h="6698696" w="7767636">
                <a:moveTo>
                  <a:pt x="0" y="0"/>
                </a:moveTo>
                <a:lnTo>
                  <a:pt x="7767637" y="0"/>
                </a:lnTo>
                <a:lnTo>
                  <a:pt x="7767637" y="6698696"/>
                </a:lnTo>
                <a:lnTo>
                  <a:pt x="0" y="669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56847" y="512656"/>
            <a:ext cx="7671192" cy="398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43"/>
              </a:lnSpc>
            </a:pPr>
            <a:r>
              <a:rPr lang="en-US" b="true" sz="3887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7373" y="1294385"/>
            <a:ext cx="60832" cy="462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1701" spc="-22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5212" y="2766491"/>
            <a:ext cx="4769235" cy="58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8"/>
              </a:lnSpc>
            </a:pP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Le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plan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d’action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du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SCoT,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et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plus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largement la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poursuite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et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l’amplification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des</a:t>
            </a:r>
            <a:r>
              <a:rPr lang="en-US" b="true" sz="1939" spc="-13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939" spc="-13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politiques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05212" y="4551366"/>
            <a:ext cx="4766987" cy="171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45"/>
              </a:lnSpc>
            </a:pP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&gt;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apport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connaissances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et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données,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ainsi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que</a:t>
            </a:r>
            <a:r>
              <a:rPr lang="en-US" b="true" sz="1580" spc="-7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80" spc="-7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</a:p>
          <a:p>
            <a:pPr algn="l">
              <a:lnSpc>
                <a:spcPts val="1945"/>
              </a:lnSpc>
            </a:pP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moyens</a:t>
            </a:r>
            <a:r>
              <a:rPr lang="en-US" b="true" sz="1580" spc="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</a:t>
            </a:r>
            <a:r>
              <a:rPr lang="en-US" b="true" sz="1580" spc="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suivi</a:t>
            </a:r>
            <a:r>
              <a:rPr lang="en-US" b="true" sz="1580" spc="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etd’observationdu</a:t>
            </a:r>
            <a:r>
              <a:rPr lang="en-US" b="true" sz="1580" spc="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cap</a:t>
            </a:r>
            <a:r>
              <a:rPr lang="en-US" b="true" sz="1580" spc="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1580" spc="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2050</a:t>
            </a:r>
          </a:p>
          <a:p>
            <a:pPr algn="l">
              <a:lnSpc>
                <a:spcPts val="1940"/>
              </a:lnSpc>
            </a:pP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&gt; mobilisation et d’accompagnement des acteurs, et du renforcement du dialogue inter territoriale </a:t>
            </a:r>
          </a:p>
          <a:p>
            <a:pPr algn="l">
              <a:lnSpc>
                <a:spcPts val="1940"/>
              </a:lnSpc>
            </a:pP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&gt; accompagnement à la mise en place de leviers financiers </a:t>
            </a: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(coopérative</a:t>
            </a:r>
            <a:r>
              <a:rPr lang="en-US" b="true" sz="1576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carbone,</a:t>
            </a:r>
            <a:r>
              <a:rPr lang="en-US" b="true" sz="1576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développement</a:t>
            </a:r>
            <a:r>
              <a:rPr lang="en-US" b="true" sz="1576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de</a:t>
            </a:r>
            <a:r>
              <a:rPr lang="en-US" b="true" sz="1576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  <a:r>
              <a:rPr lang="en-US" b="true" sz="1576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filières économiques, ...)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95120" y="1453612"/>
            <a:ext cx="6065024" cy="277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1"/>
              </a:lnSpc>
            </a:pPr>
            <a:r>
              <a:rPr lang="en-US" sz="1701" spc="-22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TRAVAUX DU SCOT POLE METROPOLITAIN NANTES SAINT NAZAIRE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853603" cy="1496746"/>
          </a:xfrm>
          <a:custGeom>
            <a:avLst/>
            <a:gdLst/>
            <a:ahLst/>
            <a:cxnLst/>
            <a:rect r="r" b="b" t="t" l="l"/>
            <a:pathLst>
              <a:path h="1496746" w="13853603">
                <a:moveTo>
                  <a:pt x="0" y="0"/>
                </a:moveTo>
                <a:lnTo>
                  <a:pt x="13853603" y="0"/>
                </a:lnTo>
                <a:lnTo>
                  <a:pt x="13853603" y="1496746"/>
                </a:lnTo>
                <a:lnTo>
                  <a:pt x="0" y="149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55788" y="1557641"/>
            <a:ext cx="7199627" cy="538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9"/>
              </a:lnSpc>
            </a:pPr>
            <a:r>
              <a:rPr lang="en-US" b="true" sz="2849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Les bénéfices de l’approche carbone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55788" y="6143138"/>
            <a:ext cx="12619335" cy="908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b="true" sz="2849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Le profil carbone : un outil susceptible de nourrir d’autres démarches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29991" y="7171925"/>
            <a:ext cx="61868" cy="66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1"/>
              </a:lnSpc>
            </a:pPr>
            <a:r>
              <a:rPr lang="en-US" b="true" sz="2252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79515" y="8135344"/>
            <a:ext cx="11895608" cy="1055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1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Trajectoire et stratégie de sobriété foncière et de renaturation &gt; Plans et programmes stratégiques </a:t>
            </a: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autour des enjeux liés à l’eau, l’agriculture, la biodiversité, etc.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79515" y="2541702"/>
            <a:ext cx="11894901" cy="318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3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Contribuer aux trajectoires ZAN et ZEN </a:t>
            </a: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à travers une démarche </a:t>
            </a: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chiffrée et spatialisée</a:t>
            </a: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  <a:p>
            <a:pPr algn="l">
              <a:lnSpc>
                <a:spcPts val="5641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Mettre en évidence les spécificités des milieux et les co-bénéfices </a:t>
            </a: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et, ainsi, </a:t>
            </a:r>
          </a:p>
          <a:p>
            <a:pPr algn="l">
              <a:lnSpc>
                <a:spcPts val="1128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décloisonner les réflexions </a:t>
            </a: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autour des politiques publiques de l’eau, de </a:t>
            </a:r>
          </a:p>
          <a:p>
            <a:pPr algn="l">
              <a:lnSpc>
                <a:spcPts val="4095"/>
              </a:lnSpc>
            </a:pPr>
            <a:r>
              <a:rPr lang="en-US" sz="2256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l’agriculture, de la biodiversité, etc…</a:t>
            </a:r>
          </a:p>
          <a:p>
            <a:pPr algn="l">
              <a:lnSpc>
                <a:spcPts val="5641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Décliner la démarche aux différentes échelles de projet et sous forme d’actions </a:t>
            </a:r>
          </a:p>
          <a:p>
            <a:pPr algn="l">
              <a:lnSpc>
                <a:spcPts val="1128"/>
              </a:lnSpc>
            </a:pPr>
            <a:r>
              <a:rPr lang="en-US" b="true" sz="225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concrètes.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9515" y="7448150"/>
            <a:ext cx="5822985" cy="38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2"/>
              </a:lnSpc>
            </a:pPr>
            <a:r>
              <a:rPr lang="en-US" b="true" sz="2252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&gt;Documentsd’urbanisme : </a:t>
            </a:r>
            <a:r>
              <a:rPr lang="en-US" sz="2252">
                <a:solidFill>
                  <a:srgbClr val="52928A"/>
                </a:solidFill>
                <a:latin typeface="Poppins"/>
                <a:ea typeface="Poppins"/>
                <a:cs typeface="Poppins"/>
                <a:sym typeface="Poppins"/>
              </a:rPr>
              <a:t>SCOT,PLU(i)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79515" y="7795055"/>
            <a:ext cx="1173197" cy="38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2"/>
              </a:lnSpc>
            </a:pPr>
            <a:r>
              <a:rPr lang="en-US" b="true" sz="2252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</a:t>
            </a:r>
            <a:r>
              <a:rPr lang="en-US" b="true" sz="22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252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PCAET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29451" y="208035"/>
            <a:ext cx="8671398" cy="821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2"/>
              </a:lnSpc>
            </a:pPr>
            <a:r>
              <a:rPr lang="en-US" b="true" sz="4394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5933237"/>
            <a:ext cx="13716000" cy="85725"/>
          </a:xfrm>
          <a:custGeom>
            <a:avLst/>
            <a:gdLst/>
            <a:ahLst/>
            <a:cxnLst/>
            <a:rect r="r" b="b" t="t" l="l"/>
            <a:pathLst>
              <a:path h="85725" w="13716000">
                <a:moveTo>
                  <a:pt x="0" y="0"/>
                </a:moveTo>
                <a:lnTo>
                  <a:pt x="13716000" y="0"/>
                </a:lnTo>
                <a:lnTo>
                  <a:pt x="13716000" y="85725"/>
                </a:lnTo>
                <a:lnTo>
                  <a:pt x="0" y="8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7150" y="67170"/>
            <a:ext cx="14142183" cy="1527924"/>
          </a:xfrm>
          <a:custGeom>
            <a:avLst/>
            <a:gdLst/>
            <a:ahLst/>
            <a:cxnLst/>
            <a:rect r="r" b="b" t="t" l="l"/>
            <a:pathLst>
              <a:path h="1527924" w="14142183">
                <a:moveTo>
                  <a:pt x="0" y="0"/>
                </a:moveTo>
                <a:lnTo>
                  <a:pt x="14142183" y="0"/>
                </a:lnTo>
                <a:lnTo>
                  <a:pt x="14142183" y="1527925"/>
                </a:lnTo>
                <a:lnTo>
                  <a:pt x="0" y="1527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86038" y="4390187"/>
            <a:ext cx="3286125" cy="3557587"/>
          </a:xfrm>
          <a:custGeom>
            <a:avLst/>
            <a:gdLst/>
            <a:ahLst/>
            <a:cxnLst/>
            <a:rect r="r" b="b" t="t" l="l"/>
            <a:pathLst>
              <a:path h="3557587" w="3286125">
                <a:moveTo>
                  <a:pt x="0" y="0"/>
                </a:moveTo>
                <a:lnTo>
                  <a:pt x="3286125" y="0"/>
                </a:lnTo>
                <a:lnTo>
                  <a:pt x="3286125" y="3557587"/>
                </a:lnTo>
                <a:lnTo>
                  <a:pt x="0" y="3557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8888" y="4333037"/>
            <a:ext cx="3400425" cy="3671887"/>
          </a:xfrm>
          <a:custGeom>
            <a:avLst/>
            <a:gdLst/>
            <a:ahLst/>
            <a:cxnLst/>
            <a:rect r="r" b="b" t="t" l="l"/>
            <a:pathLst>
              <a:path h="3671887" w="3400425">
                <a:moveTo>
                  <a:pt x="0" y="0"/>
                </a:moveTo>
                <a:lnTo>
                  <a:pt x="3400425" y="0"/>
                </a:lnTo>
                <a:lnTo>
                  <a:pt x="3400425" y="3671887"/>
                </a:lnTo>
                <a:lnTo>
                  <a:pt x="0" y="367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15088" y="4018712"/>
            <a:ext cx="4572000" cy="3929062"/>
          </a:xfrm>
          <a:custGeom>
            <a:avLst/>
            <a:gdLst/>
            <a:ahLst/>
            <a:cxnLst/>
            <a:rect r="r" b="b" t="t" l="l"/>
            <a:pathLst>
              <a:path h="3929062" w="4572000">
                <a:moveTo>
                  <a:pt x="0" y="0"/>
                </a:moveTo>
                <a:lnTo>
                  <a:pt x="4572000" y="0"/>
                </a:lnTo>
                <a:lnTo>
                  <a:pt x="4572000" y="3929062"/>
                </a:lnTo>
                <a:lnTo>
                  <a:pt x="0" y="3929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57938" y="3961562"/>
            <a:ext cx="4686300" cy="4043362"/>
          </a:xfrm>
          <a:custGeom>
            <a:avLst/>
            <a:gdLst/>
            <a:ahLst/>
            <a:cxnLst/>
            <a:rect r="r" b="b" t="t" l="l"/>
            <a:pathLst>
              <a:path h="4043362" w="4686300">
                <a:moveTo>
                  <a:pt x="0" y="0"/>
                </a:moveTo>
                <a:lnTo>
                  <a:pt x="4686300" y="0"/>
                </a:lnTo>
                <a:lnTo>
                  <a:pt x="4686300" y="4043362"/>
                </a:lnTo>
                <a:lnTo>
                  <a:pt x="0" y="4043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230547" y="3010972"/>
            <a:ext cx="4632765" cy="3620267"/>
          </a:xfrm>
          <a:custGeom>
            <a:avLst/>
            <a:gdLst/>
            <a:ahLst/>
            <a:cxnLst/>
            <a:rect r="r" b="b" t="t" l="l"/>
            <a:pathLst>
              <a:path h="3620267" w="4632765">
                <a:moveTo>
                  <a:pt x="0" y="0"/>
                </a:moveTo>
                <a:lnTo>
                  <a:pt x="4632764" y="0"/>
                </a:lnTo>
                <a:lnTo>
                  <a:pt x="4632764" y="3620266"/>
                </a:lnTo>
                <a:lnTo>
                  <a:pt x="0" y="3620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15700" y="6504737"/>
            <a:ext cx="4443413" cy="3414712"/>
          </a:xfrm>
          <a:custGeom>
            <a:avLst/>
            <a:gdLst/>
            <a:ahLst/>
            <a:cxnLst/>
            <a:rect r="r" b="b" t="t" l="l"/>
            <a:pathLst>
              <a:path h="3414712" w="4443413">
                <a:moveTo>
                  <a:pt x="0" y="0"/>
                </a:moveTo>
                <a:lnTo>
                  <a:pt x="4443413" y="0"/>
                </a:lnTo>
                <a:lnTo>
                  <a:pt x="4443413" y="3414712"/>
                </a:lnTo>
                <a:lnTo>
                  <a:pt x="0" y="3414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01413" y="3090024"/>
            <a:ext cx="4486275" cy="6929438"/>
          </a:xfrm>
          <a:custGeom>
            <a:avLst/>
            <a:gdLst/>
            <a:ahLst/>
            <a:cxnLst/>
            <a:rect r="r" b="b" t="t" l="l"/>
            <a:pathLst>
              <a:path h="6929438" w="4486275">
                <a:moveTo>
                  <a:pt x="0" y="0"/>
                </a:moveTo>
                <a:lnTo>
                  <a:pt x="4486275" y="0"/>
                </a:lnTo>
                <a:lnTo>
                  <a:pt x="4486275" y="6929438"/>
                </a:lnTo>
                <a:lnTo>
                  <a:pt x="0" y="6929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18415" y="1423645"/>
            <a:ext cx="8378533" cy="60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b="true" sz="2703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Déclinaison de l’armature environnementale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56509" y="2008594"/>
            <a:ext cx="58807" cy="549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9"/>
              </a:lnSpc>
            </a:pP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85413" y="282118"/>
            <a:ext cx="8852029" cy="83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80"/>
              </a:lnSpc>
            </a:pPr>
            <a:r>
              <a:rPr lang="en-US" b="true" sz="4485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60792" y="3439692"/>
            <a:ext cx="2655760" cy="849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1"/>
              </a:lnSpc>
            </a:pPr>
            <a:r>
              <a:rPr lang="en-US" b="true" sz="1803">
                <a:solidFill>
                  <a:srgbClr val="006163"/>
                </a:solidFill>
                <a:latin typeface="Poppins Bold"/>
                <a:ea typeface="Poppins Bold"/>
                <a:cs typeface="Poppins Bold"/>
                <a:sym typeface="Poppins Bold"/>
              </a:rPr>
              <a:t>Inclure les enjeux environnementaux et agricoles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363653" y="3313976"/>
            <a:ext cx="3263265" cy="57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1"/>
              </a:lnSpc>
            </a:pPr>
            <a:r>
              <a:rPr lang="en-US" b="true" sz="1803">
                <a:solidFill>
                  <a:srgbClr val="006163"/>
                </a:solidFill>
                <a:latin typeface="Poppins Bold"/>
                <a:ea typeface="Poppins Bold"/>
                <a:cs typeface="Poppins Bold"/>
                <a:sym typeface="Poppins Bold"/>
              </a:rPr>
              <a:t>Pour proposer une analyse multicritère transversale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302370" y="2421279"/>
            <a:ext cx="4169150" cy="577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2"/>
              </a:lnSpc>
            </a:pPr>
            <a:r>
              <a:rPr lang="en-US" b="true" sz="1803">
                <a:solidFill>
                  <a:srgbClr val="006163"/>
                </a:solidFill>
                <a:latin typeface="Poppins Bold"/>
                <a:ea typeface="Poppins Bold"/>
                <a:cs typeface="Poppins Bold"/>
                <a:sym typeface="Poppins Bold"/>
              </a:rPr>
              <a:t>Et une classification des zones 2AU selon 5 typologies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24285" y="3239962"/>
            <a:ext cx="2232736" cy="395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4"/>
              </a:lnSpc>
            </a:pPr>
            <a:r>
              <a:rPr lang="en-US" b="true" sz="1353" spc="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Potentiel d’urbanisation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24285" y="3943093"/>
            <a:ext cx="3972711" cy="977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b="true" sz="1353" spc="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Potentiel d’urbanisation partiel ou probable Potentiel agricole ou de reconquête agricole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13298" y="4945018"/>
            <a:ext cx="37076" cy="395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7"/>
              </a:lnSpc>
            </a:pPr>
            <a:r>
              <a:rPr lang="en-US" b="true" sz="135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424285" y="5885612"/>
            <a:ext cx="3989727" cy="487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08"/>
              </a:lnSpc>
            </a:pPr>
            <a:r>
              <a:rPr lang="en-US" b="true" sz="1353" spc="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Potentiel de création d’espaces collectifs de rafraichissement et de loisirs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424285" y="5097418"/>
            <a:ext cx="4334827" cy="672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8"/>
              </a:lnSpc>
            </a:pPr>
            <a:r>
              <a:rPr lang="en-US" b="true" sz="135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Potentiel environnemental et/ou d’augmentation des capacités environnementales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28441" y="2160994"/>
            <a:ext cx="8262804" cy="397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7"/>
              </a:lnSpc>
            </a:pP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Apporter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un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nouvel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éclairage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pour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le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devenir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des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zones</a:t>
            </a:r>
            <a:r>
              <a:rPr lang="en-US" b="true" sz="2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141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2AU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55349" cy="1453719"/>
          </a:xfrm>
          <a:custGeom>
            <a:avLst/>
            <a:gdLst/>
            <a:ahLst/>
            <a:cxnLst/>
            <a:rect r="r" b="b" t="t" l="l"/>
            <a:pathLst>
              <a:path h="1453719" w="13455349">
                <a:moveTo>
                  <a:pt x="0" y="0"/>
                </a:moveTo>
                <a:lnTo>
                  <a:pt x="13455349" y="0"/>
                </a:lnTo>
                <a:lnTo>
                  <a:pt x="13455349" y="1453719"/>
                </a:lnTo>
                <a:lnTo>
                  <a:pt x="0" y="1453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8126" y="3237864"/>
            <a:ext cx="8883894" cy="6292047"/>
          </a:xfrm>
          <a:custGeom>
            <a:avLst/>
            <a:gdLst/>
            <a:ahLst/>
            <a:cxnLst/>
            <a:rect r="r" b="b" t="t" l="l"/>
            <a:pathLst>
              <a:path h="6292047" w="8883894">
                <a:moveTo>
                  <a:pt x="0" y="0"/>
                </a:moveTo>
                <a:lnTo>
                  <a:pt x="8883893" y="0"/>
                </a:lnTo>
                <a:lnTo>
                  <a:pt x="8883893" y="6292047"/>
                </a:lnTo>
                <a:lnTo>
                  <a:pt x="0" y="629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37671" y="3237864"/>
            <a:ext cx="4910866" cy="7229887"/>
          </a:xfrm>
          <a:custGeom>
            <a:avLst/>
            <a:gdLst/>
            <a:ahLst/>
            <a:cxnLst/>
            <a:rect r="r" b="b" t="t" l="l"/>
            <a:pathLst>
              <a:path h="7229887" w="4910866">
                <a:moveTo>
                  <a:pt x="0" y="0"/>
                </a:moveTo>
                <a:lnTo>
                  <a:pt x="4910867" y="0"/>
                </a:lnTo>
                <a:lnTo>
                  <a:pt x="4910867" y="7229886"/>
                </a:lnTo>
                <a:lnTo>
                  <a:pt x="0" y="722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08126" y="1482294"/>
            <a:ext cx="9999479" cy="712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8"/>
              </a:lnSpc>
            </a:pPr>
            <a:r>
              <a:rPr lang="en-US" b="true" sz="3226">
                <a:solidFill>
                  <a:srgbClr val="52928A"/>
                </a:solidFill>
                <a:latin typeface="Poppins Bold"/>
                <a:ea typeface="Poppins Bold"/>
                <a:cs typeface="Poppins Bold"/>
                <a:sym typeface="Poppins Bold"/>
              </a:rPr>
              <a:t>&gt; Déclinaison de l’armature environnementale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69506" y="1215594"/>
            <a:ext cx="65217" cy="615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1"/>
              </a:lnSpc>
            </a:pPr>
            <a:r>
              <a:rPr lang="en-US" b="true" sz="2374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1356" y="198495"/>
            <a:ext cx="8422119" cy="80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75"/>
              </a:lnSpc>
            </a:pPr>
            <a:r>
              <a:rPr lang="en-US" b="true" sz="4268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L’armature environnementale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8839" y="2346983"/>
            <a:ext cx="9358832" cy="481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7"/>
              </a:lnSpc>
            </a:pP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Approche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paysagère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et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transversale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à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l’échelle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d’une</a:t>
            </a:r>
            <a:r>
              <a:rPr lang="en-US" b="true" sz="25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true" sz="2555">
                <a:solidFill>
                  <a:srgbClr val="638C90"/>
                </a:solidFill>
                <a:latin typeface="Poppins Bold"/>
                <a:ea typeface="Poppins Bold"/>
                <a:cs typeface="Poppins Bold"/>
                <a:sym typeface="Poppins Bold"/>
              </a:rPr>
              <a:t>cc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38063" y="220915"/>
            <a:ext cx="1442473" cy="1615570"/>
          </a:xfrm>
          <a:custGeom>
            <a:avLst/>
            <a:gdLst/>
            <a:ahLst/>
            <a:cxnLst/>
            <a:rect r="r" b="b" t="t" l="l"/>
            <a:pathLst>
              <a:path h="1615570" w="1442473">
                <a:moveTo>
                  <a:pt x="0" y="0"/>
                </a:moveTo>
                <a:lnTo>
                  <a:pt x="1442474" y="0"/>
                </a:lnTo>
                <a:lnTo>
                  <a:pt x="1442474" y="1615570"/>
                </a:lnTo>
                <a:lnTo>
                  <a:pt x="0" y="161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205688" y="5183844"/>
            <a:ext cx="5082312" cy="5109511"/>
            <a:chOff x="0" y="0"/>
            <a:chExt cx="6776416" cy="68126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776339" cy="6812661"/>
            </a:xfrm>
            <a:custGeom>
              <a:avLst/>
              <a:gdLst/>
              <a:ahLst/>
              <a:cxnLst/>
              <a:rect r="r" b="b" t="t" l="l"/>
              <a:pathLst>
                <a:path h="6812661" w="6776339">
                  <a:moveTo>
                    <a:pt x="6776085" y="0"/>
                  </a:moveTo>
                  <a:lnTo>
                    <a:pt x="6776339" y="0"/>
                  </a:lnTo>
                  <a:lnTo>
                    <a:pt x="6776339" y="6812661"/>
                  </a:lnTo>
                  <a:lnTo>
                    <a:pt x="0" y="6812661"/>
                  </a:lnTo>
                  <a:lnTo>
                    <a:pt x="157988" y="6808724"/>
                  </a:lnTo>
                  <a:cubicBezTo>
                    <a:pt x="3729482" y="6631559"/>
                    <a:pt x="6592443" y="3825748"/>
                    <a:pt x="6767957" y="328549"/>
                  </a:cubicBez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39" y="2"/>
            <a:ext cx="18288039" cy="5436708"/>
            <a:chOff x="0" y="0"/>
            <a:chExt cx="24384052" cy="72489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84000" cy="7248906"/>
            </a:xfrm>
            <a:custGeom>
              <a:avLst/>
              <a:gdLst/>
              <a:ahLst/>
              <a:cxnLst/>
              <a:rect r="r" b="b" t="t" l="l"/>
              <a:pathLst>
                <a:path h="7248906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7248906"/>
                  </a:lnTo>
                  <a:lnTo>
                    <a:pt x="0" y="7248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999"/>
              </a:blip>
              <a:stretch>
                <a:fillRect l="0" t="-41109" r="0" b="-83459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0"/>
            <a:ext cx="4801701" cy="5436710"/>
            <a:chOff x="0" y="0"/>
            <a:chExt cx="6402268" cy="724894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402324" cy="7248906"/>
            </a:xfrm>
            <a:custGeom>
              <a:avLst/>
              <a:gdLst/>
              <a:ahLst/>
              <a:cxnLst/>
              <a:rect r="r" b="b" t="t" l="l"/>
              <a:pathLst>
                <a:path h="7248906" w="6402324">
                  <a:moveTo>
                    <a:pt x="0" y="0"/>
                  </a:moveTo>
                  <a:lnTo>
                    <a:pt x="6402324" y="0"/>
                  </a:lnTo>
                  <a:lnTo>
                    <a:pt x="6402324" y="7248906"/>
                  </a:lnTo>
                  <a:lnTo>
                    <a:pt x="0" y="7248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5948211"/>
            <a:ext cx="16479450" cy="1465326"/>
            <a:chOff x="0" y="0"/>
            <a:chExt cx="21972600" cy="195376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972600" cy="1953768"/>
            </a:xfrm>
            <a:custGeom>
              <a:avLst/>
              <a:gdLst/>
              <a:ahLst/>
              <a:cxnLst/>
              <a:rect r="r" b="b" t="t" l="l"/>
              <a:pathLst>
                <a:path h="1953768" w="21972600">
                  <a:moveTo>
                    <a:pt x="0" y="0"/>
                  </a:moveTo>
                  <a:lnTo>
                    <a:pt x="21972600" y="0"/>
                  </a:lnTo>
                  <a:lnTo>
                    <a:pt x="21972600" y="1953768"/>
                  </a:lnTo>
                  <a:lnTo>
                    <a:pt x="0" y="19537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33350"/>
              <a:ext cx="21972600" cy="208711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5544"/>
                </a:lnSpc>
              </a:pPr>
              <a:r>
                <a:rPr lang="en-US" b="true" sz="4200">
                  <a:solidFill>
                    <a:srgbClr val="74C5C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Eclairages sur les compétences des collectivités locales en faveur d’une alimentation locale et durable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772150" y="803462"/>
            <a:ext cx="6561132" cy="3965616"/>
            <a:chOff x="0" y="0"/>
            <a:chExt cx="1728035" cy="10444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28035" cy="1044442"/>
            </a:xfrm>
            <a:custGeom>
              <a:avLst/>
              <a:gdLst/>
              <a:ahLst/>
              <a:cxnLst/>
              <a:rect r="r" b="b" t="t" l="l"/>
              <a:pathLst>
                <a:path h="1044442" w="1728035">
                  <a:moveTo>
                    <a:pt x="60178" y="0"/>
                  </a:moveTo>
                  <a:lnTo>
                    <a:pt x="1667857" y="0"/>
                  </a:lnTo>
                  <a:cubicBezTo>
                    <a:pt x="1701092" y="0"/>
                    <a:pt x="1728035" y="26943"/>
                    <a:pt x="1728035" y="60178"/>
                  </a:cubicBezTo>
                  <a:lnTo>
                    <a:pt x="1728035" y="984264"/>
                  </a:lnTo>
                  <a:cubicBezTo>
                    <a:pt x="1728035" y="1017499"/>
                    <a:pt x="1701092" y="1044442"/>
                    <a:pt x="1667857" y="1044442"/>
                  </a:cubicBezTo>
                  <a:lnTo>
                    <a:pt x="60178" y="1044442"/>
                  </a:lnTo>
                  <a:cubicBezTo>
                    <a:pt x="26943" y="1044442"/>
                    <a:pt x="0" y="1017499"/>
                    <a:pt x="0" y="984264"/>
                  </a:cubicBezTo>
                  <a:lnTo>
                    <a:pt x="0" y="60178"/>
                  </a:lnTo>
                  <a:cubicBezTo>
                    <a:pt x="0" y="26943"/>
                    <a:pt x="26943" y="0"/>
                    <a:pt x="60178" y="0"/>
                  </a:cubicBezTo>
                  <a:close/>
                </a:path>
              </a:pathLst>
            </a:custGeom>
            <a:solidFill>
              <a:srgbClr val="74C5C4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728035" cy="10920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5470050" y="7915513"/>
            <a:ext cx="7347900" cy="2319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24 juin 2025</a:t>
            </a:r>
          </a:p>
          <a:p>
            <a:pPr algn="ctr">
              <a:lnSpc>
                <a:spcPts val="2879"/>
              </a:lnSpc>
            </a:pPr>
          </a:p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Thomas Bréger</a:t>
            </a:r>
          </a:p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Consultant de la SCOP Terralim</a:t>
            </a:r>
          </a:p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Chercheur-associé CNRS UMR Droit et Changement Social (Nantes Université)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909411" y="978528"/>
            <a:ext cx="6423871" cy="352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4542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Webinaire Terres en Villes – L’urbanisme, premier levier des politiques agricoles et alimentaires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142448" y="391268"/>
            <a:ext cx="14433778" cy="9726248"/>
            <a:chOff x="0" y="0"/>
            <a:chExt cx="8679066" cy="58484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677275" cy="5848350"/>
            </a:xfrm>
            <a:custGeom>
              <a:avLst/>
              <a:gdLst/>
              <a:ahLst/>
              <a:cxnLst/>
              <a:rect r="r" b="b" t="t" l="l"/>
              <a:pathLst>
                <a:path h="5848350" w="8677275">
                  <a:moveTo>
                    <a:pt x="0" y="0"/>
                  </a:moveTo>
                  <a:lnTo>
                    <a:pt x="0" y="5848350"/>
                  </a:lnTo>
                  <a:lnTo>
                    <a:pt x="5752592" y="5848350"/>
                  </a:lnTo>
                  <a:cubicBezTo>
                    <a:pt x="7335774" y="5840476"/>
                    <a:pt x="8622919" y="4588764"/>
                    <a:pt x="8677275" y="3025775"/>
                  </a:cubicBezTo>
                  <a:lnTo>
                    <a:pt x="8677275" y="3025775"/>
                  </a:lnTo>
                  <a:lnTo>
                    <a:pt x="8677275" y="2819781"/>
                  </a:lnTo>
                  <a:lnTo>
                    <a:pt x="8677275" y="2819781"/>
                  </a:lnTo>
                  <a:cubicBezTo>
                    <a:pt x="8624062" y="1291209"/>
                    <a:pt x="7391908" y="60833"/>
                    <a:pt x="5856859" y="0"/>
                  </a:cubicBezTo>
                  <a:close/>
                </a:path>
              </a:pathLst>
            </a:custGeom>
            <a:solidFill>
              <a:srgbClr val="225E6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443420" y="-273990"/>
            <a:ext cx="1330612" cy="1330612"/>
          </a:xfrm>
          <a:custGeom>
            <a:avLst/>
            <a:gdLst/>
            <a:ahLst/>
            <a:cxnLst/>
            <a:rect r="r" b="b" t="t" l="l"/>
            <a:pathLst>
              <a:path h="1330612" w="1330612">
                <a:moveTo>
                  <a:pt x="0" y="0"/>
                </a:moveTo>
                <a:lnTo>
                  <a:pt x="1330612" y="0"/>
                </a:lnTo>
                <a:lnTo>
                  <a:pt x="1330612" y="1330612"/>
                </a:lnTo>
                <a:lnTo>
                  <a:pt x="0" y="133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0505" y="1215028"/>
            <a:ext cx="3152282" cy="1077162"/>
          </a:xfrm>
          <a:custGeom>
            <a:avLst/>
            <a:gdLst/>
            <a:ahLst/>
            <a:cxnLst/>
            <a:rect r="r" b="b" t="t" l="l"/>
            <a:pathLst>
              <a:path h="1077162" w="3152282">
                <a:moveTo>
                  <a:pt x="0" y="0"/>
                </a:moveTo>
                <a:lnTo>
                  <a:pt x="3152282" y="0"/>
                </a:lnTo>
                <a:lnTo>
                  <a:pt x="3152282" y="1077161"/>
                </a:lnTo>
                <a:lnTo>
                  <a:pt x="0" y="1077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32536" y="5222703"/>
            <a:ext cx="1853352" cy="332653"/>
          </a:xfrm>
          <a:custGeom>
            <a:avLst/>
            <a:gdLst/>
            <a:ahLst/>
            <a:cxnLst/>
            <a:rect r="r" b="b" t="t" l="l"/>
            <a:pathLst>
              <a:path h="332653" w="1853352">
                <a:moveTo>
                  <a:pt x="0" y="0"/>
                </a:moveTo>
                <a:lnTo>
                  <a:pt x="1853352" y="0"/>
                </a:lnTo>
                <a:lnTo>
                  <a:pt x="1853352" y="332653"/>
                </a:lnTo>
                <a:lnTo>
                  <a:pt x="0" y="332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63245" y="7614636"/>
            <a:ext cx="1964236" cy="2708745"/>
          </a:xfrm>
          <a:custGeom>
            <a:avLst/>
            <a:gdLst/>
            <a:ahLst/>
            <a:cxnLst/>
            <a:rect r="r" b="b" t="t" l="l"/>
            <a:pathLst>
              <a:path h="2708745" w="1964236">
                <a:moveTo>
                  <a:pt x="0" y="0"/>
                </a:moveTo>
                <a:lnTo>
                  <a:pt x="1964236" y="0"/>
                </a:lnTo>
                <a:lnTo>
                  <a:pt x="1964236" y="2708745"/>
                </a:lnTo>
                <a:lnTo>
                  <a:pt x="0" y="2708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77918" y="6505793"/>
            <a:ext cx="3722544" cy="4055197"/>
          </a:xfrm>
          <a:custGeom>
            <a:avLst/>
            <a:gdLst/>
            <a:ahLst/>
            <a:cxnLst/>
            <a:rect r="r" b="b" t="t" l="l"/>
            <a:pathLst>
              <a:path h="4055197" w="3722544">
                <a:moveTo>
                  <a:pt x="0" y="0"/>
                </a:moveTo>
                <a:lnTo>
                  <a:pt x="3722545" y="0"/>
                </a:lnTo>
                <a:lnTo>
                  <a:pt x="3722545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3595213" y="7266142"/>
            <a:ext cx="3152282" cy="1077162"/>
          </a:xfrm>
          <a:custGeom>
            <a:avLst/>
            <a:gdLst/>
            <a:ahLst/>
            <a:cxnLst/>
            <a:rect r="r" b="b" t="t" l="l"/>
            <a:pathLst>
              <a:path h="1077162" w="3152282">
                <a:moveTo>
                  <a:pt x="0" y="0"/>
                </a:moveTo>
                <a:lnTo>
                  <a:pt x="3152282" y="0"/>
                </a:lnTo>
                <a:lnTo>
                  <a:pt x="3152282" y="1077162"/>
                </a:lnTo>
                <a:lnTo>
                  <a:pt x="0" y="107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151018" y="-23629"/>
            <a:ext cx="14543078" cy="9908304"/>
          </a:xfrm>
          <a:custGeom>
            <a:avLst/>
            <a:gdLst/>
            <a:ahLst/>
            <a:cxnLst/>
            <a:rect r="r" b="b" t="t" l="l"/>
            <a:pathLst>
              <a:path h="9908304" w="14543078">
                <a:moveTo>
                  <a:pt x="0" y="0"/>
                </a:moveTo>
                <a:lnTo>
                  <a:pt x="14543078" y="0"/>
                </a:lnTo>
                <a:lnTo>
                  <a:pt x="14543078" y="9908304"/>
                </a:lnTo>
                <a:lnTo>
                  <a:pt x="0" y="9908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145195" y="3166043"/>
            <a:ext cx="8588401" cy="49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b="true" sz="299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Agence d’Urbanisme de la Région Nantaise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82275" y="3625833"/>
            <a:ext cx="5385951" cy="49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sz="2997" spc="5">
                <a:solidFill>
                  <a:srgbClr val="FFFFFF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2, cours du Champ de Mars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17303" y="4085844"/>
            <a:ext cx="2952611" cy="1859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997">
                <a:solidFill>
                  <a:srgbClr val="FFFFFF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44000 Nantes 02 40 84 14 18 www. auran.org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54989" y="573741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05615" y="-2196531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9"/>
                </a:lnTo>
                <a:lnTo>
                  <a:pt x="0" y="361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6295389" y="6622711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7" y="0"/>
                </a:lnTo>
                <a:lnTo>
                  <a:pt x="4862407" y="3571660"/>
                </a:lnTo>
                <a:lnTo>
                  <a:pt x="0" y="3571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02221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49566" y="8278292"/>
            <a:ext cx="4988289" cy="1960017"/>
          </a:xfrm>
          <a:custGeom>
            <a:avLst/>
            <a:gdLst/>
            <a:ahLst/>
            <a:cxnLst/>
            <a:rect r="r" b="b" t="t" l="l"/>
            <a:pathLst>
              <a:path h="1960017" w="4988289">
                <a:moveTo>
                  <a:pt x="0" y="0"/>
                </a:moveTo>
                <a:lnTo>
                  <a:pt x="4988290" y="0"/>
                </a:lnTo>
                <a:lnTo>
                  <a:pt x="4988290" y="1960016"/>
                </a:lnTo>
                <a:lnTo>
                  <a:pt x="0" y="1960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39740" y="1292503"/>
            <a:ext cx="12608519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 b="true">
                <a:solidFill>
                  <a:srgbClr val="F9B61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Chambre d’agriculture de l’Hérault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28122" y="3284457"/>
            <a:ext cx="4883535" cy="4774508"/>
            <a:chOff x="0" y="0"/>
            <a:chExt cx="1286199" cy="12574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86199" cy="1257483"/>
            </a:xfrm>
            <a:custGeom>
              <a:avLst/>
              <a:gdLst/>
              <a:ahLst/>
              <a:cxnLst/>
              <a:rect r="r" b="b" t="t" l="l"/>
              <a:pathLst>
                <a:path h="1257483" w="1286199">
                  <a:moveTo>
                    <a:pt x="80851" y="0"/>
                  </a:moveTo>
                  <a:lnTo>
                    <a:pt x="1205348" y="0"/>
                  </a:lnTo>
                  <a:cubicBezTo>
                    <a:pt x="1226791" y="0"/>
                    <a:pt x="1247355" y="8518"/>
                    <a:pt x="1262518" y="23681"/>
                  </a:cubicBezTo>
                  <a:cubicBezTo>
                    <a:pt x="1277680" y="38843"/>
                    <a:pt x="1286199" y="59408"/>
                    <a:pt x="1286199" y="80851"/>
                  </a:cubicBezTo>
                  <a:lnTo>
                    <a:pt x="1286199" y="1176633"/>
                  </a:lnTo>
                  <a:cubicBezTo>
                    <a:pt x="1286199" y="1198076"/>
                    <a:pt x="1277680" y="1218640"/>
                    <a:pt x="1262518" y="1233803"/>
                  </a:cubicBezTo>
                  <a:cubicBezTo>
                    <a:pt x="1247355" y="1248965"/>
                    <a:pt x="1226791" y="1257483"/>
                    <a:pt x="1205348" y="1257483"/>
                  </a:cubicBezTo>
                  <a:lnTo>
                    <a:pt x="80851" y="1257483"/>
                  </a:lnTo>
                  <a:cubicBezTo>
                    <a:pt x="59408" y="1257483"/>
                    <a:pt x="38843" y="1248965"/>
                    <a:pt x="23681" y="1233803"/>
                  </a:cubicBezTo>
                  <a:cubicBezTo>
                    <a:pt x="8518" y="1218640"/>
                    <a:pt x="0" y="1198076"/>
                    <a:pt x="0" y="1176633"/>
                  </a:cubicBezTo>
                  <a:lnTo>
                    <a:pt x="0" y="80851"/>
                  </a:lnTo>
                  <a:cubicBezTo>
                    <a:pt x="0" y="59408"/>
                    <a:pt x="8518" y="38843"/>
                    <a:pt x="23681" y="23681"/>
                  </a:cubicBezTo>
                  <a:cubicBezTo>
                    <a:pt x="38843" y="8518"/>
                    <a:pt x="59408" y="0"/>
                    <a:pt x="80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rnd">
              <a:solidFill>
                <a:srgbClr val="FFC0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286199" cy="1305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11586" y="3888313"/>
            <a:ext cx="4249325" cy="2089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4200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chambre une Personne Publique Associée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45227" y="6478287"/>
            <a:ext cx="4182043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 cadre législatif et réglementaire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702232" y="3284457"/>
            <a:ext cx="4883535" cy="4774508"/>
            <a:chOff x="0" y="0"/>
            <a:chExt cx="1286199" cy="125748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86199" cy="1257483"/>
            </a:xfrm>
            <a:custGeom>
              <a:avLst/>
              <a:gdLst/>
              <a:ahLst/>
              <a:cxnLst/>
              <a:rect r="r" b="b" t="t" l="l"/>
              <a:pathLst>
                <a:path h="1257483" w="1286199">
                  <a:moveTo>
                    <a:pt x="80851" y="0"/>
                  </a:moveTo>
                  <a:lnTo>
                    <a:pt x="1205348" y="0"/>
                  </a:lnTo>
                  <a:cubicBezTo>
                    <a:pt x="1226791" y="0"/>
                    <a:pt x="1247355" y="8518"/>
                    <a:pt x="1262518" y="23681"/>
                  </a:cubicBezTo>
                  <a:cubicBezTo>
                    <a:pt x="1277680" y="38843"/>
                    <a:pt x="1286199" y="59408"/>
                    <a:pt x="1286199" y="80851"/>
                  </a:cubicBezTo>
                  <a:lnTo>
                    <a:pt x="1286199" y="1176633"/>
                  </a:lnTo>
                  <a:cubicBezTo>
                    <a:pt x="1286199" y="1198076"/>
                    <a:pt x="1277680" y="1218640"/>
                    <a:pt x="1262518" y="1233803"/>
                  </a:cubicBezTo>
                  <a:cubicBezTo>
                    <a:pt x="1247355" y="1248965"/>
                    <a:pt x="1226791" y="1257483"/>
                    <a:pt x="1205348" y="1257483"/>
                  </a:cubicBezTo>
                  <a:lnTo>
                    <a:pt x="80851" y="1257483"/>
                  </a:lnTo>
                  <a:cubicBezTo>
                    <a:pt x="59408" y="1257483"/>
                    <a:pt x="38843" y="1248965"/>
                    <a:pt x="23681" y="1233803"/>
                  </a:cubicBezTo>
                  <a:cubicBezTo>
                    <a:pt x="8518" y="1218640"/>
                    <a:pt x="0" y="1198076"/>
                    <a:pt x="0" y="1176633"/>
                  </a:cubicBezTo>
                  <a:lnTo>
                    <a:pt x="0" y="80851"/>
                  </a:lnTo>
                  <a:cubicBezTo>
                    <a:pt x="0" y="59408"/>
                    <a:pt x="8518" y="38843"/>
                    <a:pt x="23681" y="23681"/>
                  </a:cubicBezTo>
                  <a:cubicBezTo>
                    <a:pt x="38843" y="8518"/>
                    <a:pt x="59408" y="0"/>
                    <a:pt x="80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rnd">
              <a:solidFill>
                <a:srgbClr val="FFC000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286199" cy="1305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817920" y="3888313"/>
            <a:ext cx="4652159" cy="1574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4200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Urbanisme et développement agricole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052979" y="5892422"/>
            <a:ext cx="4182043" cy="188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Les leviers, les freins, et la cohérence avec les politiques locales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375765" y="3284457"/>
            <a:ext cx="4883535" cy="4774508"/>
            <a:chOff x="0" y="0"/>
            <a:chExt cx="1286199" cy="125748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86199" cy="1257483"/>
            </a:xfrm>
            <a:custGeom>
              <a:avLst/>
              <a:gdLst/>
              <a:ahLst/>
              <a:cxnLst/>
              <a:rect r="r" b="b" t="t" l="l"/>
              <a:pathLst>
                <a:path h="1257483" w="1286199">
                  <a:moveTo>
                    <a:pt x="80851" y="0"/>
                  </a:moveTo>
                  <a:lnTo>
                    <a:pt x="1205348" y="0"/>
                  </a:lnTo>
                  <a:cubicBezTo>
                    <a:pt x="1226791" y="0"/>
                    <a:pt x="1247355" y="8518"/>
                    <a:pt x="1262518" y="23681"/>
                  </a:cubicBezTo>
                  <a:cubicBezTo>
                    <a:pt x="1277680" y="38843"/>
                    <a:pt x="1286199" y="59408"/>
                    <a:pt x="1286199" y="80851"/>
                  </a:cubicBezTo>
                  <a:lnTo>
                    <a:pt x="1286199" y="1176633"/>
                  </a:lnTo>
                  <a:cubicBezTo>
                    <a:pt x="1286199" y="1198076"/>
                    <a:pt x="1277680" y="1218640"/>
                    <a:pt x="1262518" y="1233803"/>
                  </a:cubicBezTo>
                  <a:cubicBezTo>
                    <a:pt x="1247355" y="1248965"/>
                    <a:pt x="1226791" y="1257483"/>
                    <a:pt x="1205348" y="1257483"/>
                  </a:cubicBezTo>
                  <a:lnTo>
                    <a:pt x="80851" y="1257483"/>
                  </a:lnTo>
                  <a:cubicBezTo>
                    <a:pt x="59408" y="1257483"/>
                    <a:pt x="38843" y="1248965"/>
                    <a:pt x="23681" y="1233803"/>
                  </a:cubicBezTo>
                  <a:cubicBezTo>
                    <a:pt x="8518" y="1218640"/>
                    <a:pt x="0" y="1198076"/>
                    <a:pt x="0" y="1176633"/>
                  </a:cubicBezTo>
                  <a:lnTo>
                    <a:pt x="0" y="80851"/>
                  </a:lnTo>
                  <a:cubicBezTo>
                    <a:pt x="0" y="59408"/>
                    <a:pt x="8518" y="38843"/>
                    <a:pt x="23681" y="23681"/>
                  </a:cubicBezTo>
                  <a:cubicBezTo>
                    <a:pt x="38843" y="8518"/>
                    <a:pt x="59408" y="0"/>
                    <a:pt x="80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rnd">
              <a:solidFill>
                <a:srgbClr val="FFC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1286199" cy="1305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659229" y="3888313"/>
            <a:ext cx="4249325" cy="1574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4200" b="true">
                <a:solidFill>
                  <a:srgbClr val="E55F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 PLUi, un cadre de partenariat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94302" y="5910662"/>
            <a:ext cx="4246461" cy="188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entre la Chambre et la Métropole de Montpellier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54989" y="573741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05615" y="-2196531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9"/>
                </a:lnTo>
                <a:lnTo>
                  <a:pt x="0" y="361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6295389" y="6622711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7" y="0"/>
                </a:lnTo>
                <a:lnTo>
                  <a:pt x="4862407" y="3571660"/>
                </a:lnTo>
                <a:lnTo>
                  <a:pt x="0" y="3571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02221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48070" y="1154014"/>
            <a:ext cx="13791860" cy="2085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9B61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Temps d’échanges et retours d’expériences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7520" y="3303906"/>
            <a:ext cx="16872960" cy="595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4" indent="-410212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Quels sont les autres freins et les leviers que vous rencontrez sur vos territoires ? </a:t>
            </a:r>
          </a:p>
          <a:p>
            <a:pPr algn="l">
              <a:lnSpc>
                <a:spcPts val="5320"/>
              </a:lnSpc>
            </a:pPr>
          </a:p>
          <a:p>
            <a:pPr algn="l" marL="820424" indent="-410212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Quels liens entre services et entre acteurs pour inscrire l’agriculture et l’alimentation dans les documents d’urbanisme et de planification ?</a:t>
            </a:r>
          </a:p>
          <a:p>
            <a:pPr algn="l">
              <a:lnSpc>
                <a:spcPts val="5320"/>
              </a:lnSpc>
            </a:pPr>
          </a:p>
          <a:p>
            <a:pPr algn="l" marL="820424" indent="-410212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Comment travaille votre binôme (Chambre d’agriculture - Intercommunalité) sur ces questions ? </a:t>
            </a:r>
          </a:p>
          <a:p>
            <a:pPr algn="ctr">
              <a:lnSpc>
                <a:spcPts val="5040"/>
              </a:lnSpc>
            </a:pP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54989" y="573741"/>
            <a:ext cx="1404311" cy="1685173"/>
          </a:xfrm>
          <a:custGeom>
            <a:avLst/>
            <a:gdLst/>
            <a:ahLst/>
            <a:cxnLst/>
            <a:rect r="r" b="b" t="t" l="l"/>
            <a:pathLst>
              <a:path h="1685173" w="1404311">
                <a:moveTo>
                  <a:pt x="0" y="0"/>
                </a:moveTo>
                <a:lnTo>
                  <a:pt x="1404311" y="0"/>
                </a:lnTo>
                <a:lnTo>
                  <a:pt x="1404311" y="1685173"/>
                </a:lnTo>
                <a:lnTo>
                  <a:pt x="0" y="168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05615" y="-2196531"/>
            <a:ext cx="4918495" cy="3612858"/>
          </a:xfrm>
          <a:custGeom>
            <a:avLst/>
            <a:gdLst/>
            <a:ahLst/>
            <a:cxnLst/>
            <a:rect r="r" b="b" t="t" l="l"/>
            <a:pathLst>
              <a:path h="3612858" w="4918495">
                <a:moveTo>
                  <a:pt x="0" y="0"/>
                </a:moveTo>
                <a:lnTo>
                  <a:pt x="4918495" y="0"/>
                </a:lnTo>
                <a:lnTo>
                  <a:pt x="4918495" y="3612859"/>
                </a:lnTo>
                <a:lnTo>
                  <a:pt x="0" y="361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6331248" y="3357670"/>
            <a:ext cx="4862407" cy="3571659"/>
          </a:xfrm>
          <a:custGeom>
            <a:avLst/>
            <a:gdLst/>
            <a:ahLst/>
            <a:cxnLst/>
            <a:rect r="r" b="b" t="t" l="l"/>
            <a:pathLst>
              <a:path h="3571659" w="4862407">
                <a:moveTo>
                  <a:pt x="0" y="0"/>
                </a:moveTo>
                <a:lnTo>
                  <a:pt x="4862407" y="0"/>
                </a:lnTo>
                <a:lnTo>
                  <a:pt x="4862407" y="3571660"/>
                </a:lnTo>
                <a:lnTo>
                  <a:pt x="0" y="3571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022217"/>
            <a:ext cx="4572000" cy="3358342"/>
          </a:xfrm>
          <a:custGeom>
            <a:avLst/>
            <a:gdLst/>
            <a:ahLst/>
            <a:cxnLst/>
            <a:rect r="r" b="b" t="t" l="l"/>
            <a:pathLst>
              <a:path h="3358342" w="4572000">
                <a:moveTo>
                  <a:pt x="0" y="0"/>
                </a:moveTo>
                <a:lnTo>
                  <a:pt x="4572000" y="0"/>
                </a:lnTo>
                <a:lnTo>
                  <a:pt x="4572000" y="3358342"/>
                </a:lnTo>
                <a:lnTo>
                  <a:pt x="0" y="335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45955" y="5922783"/>
            <a:ext cx="900420" cy="900420"/>
          </a:xfrm>
          <a:custGeom>
            <a:avLst/>
            <a:gdLst/>
            <a:ahLst/>
            <a:cxnLst/>
            <a:rect r="r" b="b" t="t" l="l"/>
            <a:pathLst>
              <a:path h="900420" w="900420">
                <a:moveTo>
                  <a:pt x="0" y="0"/>
                </a:moveTo>
                <a:lnTo>
                  <a:pt x="900419" y="0"/>
                </a:lnTo>
                <a:lnTo>
                  <a:pt x="900419" y="900420"/>
                </a:lnTo>
                <a:lnTo>
                  <a:pt x="0" y="900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496165" y="2383908"/>
            <a:ext cx="13295671" cy="2085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9B61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Merci pour votre écoute et votre participation  !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90214" y="5856108"/>
            <a:ext cx="11707572" cy="3166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568A8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 prochain rendez-vous Terres en villes  </a:t>
            </a:r>
            <a:r>
              <a:rPr lang="en-US" sz="36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</a:t>
            </a:r>
          </a:p>
          <a:p>
            <a:pPr algn="just" marL="777245" indent="-388622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568A8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Journée “Techniciens” le 3 juillet à Paris, au programme : l’appui économique aux agriculteurs avec un focus sur la compensation agricole et la présentation de l’état des lieux du dialogue au sein des binômes.  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25400" y="1057638"/>
            <a:ext cx="3231750" cy="67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b="true" sz="346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Sommaire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19256" y="2221597"/>
            <a:ext cx="14044040" cy="4683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49"/>
              </a:lnSpc>
            </a:pPr>
          </a:p>
          <a:p>
            <a:pPr algn="just">
              <a:lnSpc>
                <a:spcPts val="4049"/>
              </a:lnSpc>
            </a:pPr>
            <a:r>
              <a:rPr lang="en-US" b="true" sz="337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1. Retour sur les résultats du projet Micaal (CNRS-Terres en villes)</a:t>
            </a:r>
          </a:p>
          <a:p>
            <a:pPr algn="just">
              <a:lnSpc>
                <a:spcPts val="4049"/>
              </a:lnSpc>
            </a:pPr>
            <a:r>
              <a:rPr lang="en-US" b="true" sz="337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	</a:t>
            </a:r>
          </a:p>
          <a:p>
            <a:pPr algn="just">
              <a:lnSpc>
                <a:spcPts val="4049"/>
              </a:lnSpc>
            </a:pPr>
            <a:r>
              <a:rPr lang="en-US" b="true" sz="337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 – Aménagement du territoire et urbanisme : Agir sur le foncier pour soutenir le potentiel nourricier local</a:t>
            </a:r>
          </a:p>
          <a:p>
            <a:pPr algn="just">
              <a:lnSpc>
                <a:spcPts val="4049"/>
              </a:lnSpc>
            </a:pPr>
          </a:p>
          <a:p>
            <a:pPr algn="just">
              <a:lnSpc>
                <a:spcPts val="4049"/>
              </a:lnSpc>
            </a:pPr>
            <a:r>
              <a:rPr lang="en-US" b="true" sz="337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3- Aménagement – Environnement et Alimentation</a:t>
            </a:r>
          </a:p>
          <a:p>
            <a:pPr algn="just">
              <a:lnSpc>
                <a:spcPts val="4049"/>
              </a:lnSpc>
            </a:pPr>
          </a:p>
          <a:p>
            <a:pPr algn="just">
              <a:lnSpc>
                <a:spcPts val="4859"/>
              </a:lnSpc>
            </a:pPr>
            <a:r>
              <a:rPr lang="en-US" b="true" sz="337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4. Planification et résilience des systèmes alimentaires locaux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44240" y="0"/>
            <a:ext cx="14843760" cy="10287000"/>
            <a:chOff x="0" y="0"/>
            <a:chExt cx="1979168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79168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791680">
                  <a:moveTo>
                    <a:pt x="0" y="0"/>
                  </a:moveTo>
                  <a:lnTo>
                    <a:pt x="19791680" y="0"/>
                  </a:lnTo>
                  <a:lnTo>
                    <a:pt x="1979168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27657" y="4250988"/>
            <a:ext cx="12868780" cy="8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4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1. Retour sur le projet Micaal (CNRS et Terres en villes)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773" y="8413964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4" y="145473"/>
            <a:ext cx="17001538" cy="1394894"/>
            <a:chOff x="0" y="0"/>
            <a:chExt cx="22668718" cy="18598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668719" cy="1859858"/>
            </a:xfrm>
            <a:custGeom>
              <a:avLst/>
              <a:gdLst/>
              <a:ahLst/>
              <a:cxnLst/>
              <a:rect r="r" b="b" t="t" l="l"/>
              <a:pathLst>
                <a:path h="1859858" w="22668719">
                  <a:moveTo>
                    <a:pt x="0" y="0"/>
                  </a:moveTo>
                  <a:lnTo>
                    <a:pt x="22668719" y="0"/>
                  </a:lnTo>
                  <a:lnTo>
                    <a:pt x="22668719" y="1859858"/>
                  </a:lnTo>
                  <a:lnTo>
                    <a:pt x="0" y="18598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2668718" cy="197415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b="true" sz="3779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Retour sur la recherche Micaal qui a inspiré la Boîte juridique France PAT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51671" y="3312516"/>
            <a:ext cx="15785305" cy="507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i="true">
                <a:solidFill>
                  <a:srgbClr val="378FA4"/>
                </a:solidFill>
                <a:latin typeface="Trebuchet MS Italics"/>
                <a:ea typeface="Trebuchet MS Italics"/>
                <a:cs typeface="Trebuchet MS Italics"/>
                <a:sym typeface="Trebuchet MS Italics"/>
              </a:rPr>
              <a:t>Les Projets alimentaires territoriaux (PAT) = expression d’une forme de décentralisation de l’organisation de systèmes alimentaires ? 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Depuis 2010 et 2014: 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une politique publique nationale de l’alimentation et un programme national de l’alimentation,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la création et le déploiement de l’outil PAT… </a:t>
            </a:r>
            <a:r>
              <a:rPr lang="en-US" sz="2799">
                <a:solidFill>
                  <a:srgbClr val="FFC000"/>
                </a:solidFill>
                <a:latin typeface="Trebuchet MS"/>
                <a:ea typeface="Trebuchet MS"/>
                <a:cs typeface="Trebuchet MS"/>
                <a:sym typeface="Trebuchet MS"/>
              </a:rPr>
              <a:t>MAIS</a:t>
            </a: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toujours pas de « compétence alimentation » attribuée par la loi aux collectivités locales…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Pourtant, des </a:t>
            </a:r>
            <a:r>
              <a:rPr lang="en-US" b="true" sz="2799">
                <a:solidFill>
                  <a:srgbClr val="378FA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compétences et des leviers de politiques « connexes » </a:t>
            </a:r>
            <a:r>
              <a:rPr lang="en-US" sz="2799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permettent aux collectivités d’impacter le fonctionnement de nos systèmes alimentaires locaux. Le « Mille-Feuille administratif » français ne facilite pas la lecture et l’identification de ces leviers d’action : </a:t>
            </a:r>
          </a:p>
          <a:p>
            <a:pPr algn="ctr">
              <a:lnSpc>
                <a:spcPts val="3719"/>
              </a:lnSpc>
            </a:pPr>
            <a:r>
              <a:rPr lang="en-US" b="true" sz="3099">
                <a:solidFill>
                  <a:srgbClr val="378FA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qui peut faire quoi? Seul ou avec qui?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26864" y="1947604"/>
            <a:ext cx="3129915" cy="1319213"/>
            <a:chOff x="0" y="0"/>
            <a:chExt cx="4173220" cy="17589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173220" cy="1758950"/>
            </a:xfrm>
            <a:custGeom>
              <a:avLst/>
              <a:gdLst/>
              <a:ahLst/>
              <a:cxnLst/>
              <a:rect r="r" b="b" t="t" l="l"/>
              <a:pathLst>
                <a:path h="1758950" w="4173220">
                  <a:moveTo>
                    <a:pt x="0" y="0"/>
                  </a:moveTo>
                  <a:lnTo>
                    <a:pt x="4173220" y="0"/>
                  </a:lnTo>
                  <a:lnTo>
                    <a:pt x="4173220" y="1758950"/>
                  </a:lnTo>
                  <a:lnTo>
                    <a:pt x="0" y="175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5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19" y="8821290"/>
            <a:ext cx="2030562" cy="1426470"/>
            <a:chOff x="0" y="0"/>
            <a:chExt cx="2707416" cy="1901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7386" cy="1901952"/>
            </a:xfrm>
            <a:custGeom>
              <a:avLst/>
              <a:gdLst/>
              <a:ahLst/>
              <a:cxnLst/>
              <a:rect r="r" b="b" t="t" l="l"/>
              <a:pathLst>
                <a:path h="1901952" w="2707386">
                  <a:moveTo>
                    <a:pt x="0" y="0"/>
                  </a:moveTo>
                  <a:lnTo>
                    <a:pt x="2707386" y="0"/>
                  </a:lnTo>
                  <a:lnTo>
                    <a:pt x="2707386" y="1901952"/>
                  </a:lnTo>
                  <a:lnTo>
                    <a:pt x="0" y="1901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"/>
            <a:ext cx="18288000" cy="1778794"/>
            <a:chOff x="0" y="0"/>
            <a:chExt cx="24384000" cy="23717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2371725"/>
            </a:xfrm>
            <a:custGeom>
              <a:avLst/>
              <a:gdLst/>
              <a:ahLst/>
              <a:cxnLst/>
              <a:rect r="r" b="b" t="t" l="l"/>
              <a:pathLst>
                <a:path h="237172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371725"/>
                  </a:lnTo>
                  <a:lnTo>
                    <a:pt x="0" y="2371725"/>
                  </a:lnTo>
                  <a:close/>
                </a:path>
              </a:pathLst>
            </a:custGeom>
            <a:solidFill>
              <a:srgbClr val="74C5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310532" y="9534525"/>
            <a:ext cx="616460" cy="547688"/>
            <a:chOff x="0" y="0"/>
            <a:chExt cx="821946" cy="73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946" cy="730250"/>
            </a:xfrm>
            <a:custGeom>
              <a:avLst/>
              <a:gdLst/>
              <a:ahLst/>
              <a:cxnLst/>
              <a:rect r="r" b="b" t="t" l="l"/>
              <a:pathLst>
                <a:path h="730250" w="821946">
                  <a:moveTo>
                    <a:pt x="0" y="0"/>
                  </a:moveTo>
                  <a:lnTo>
                    <a:pt x="821946" y="0"/>
                  </a:lnTo>
                  <a:lnTo>
                    <a:pt x="821946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21946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1620"/>
                </a:lnSpc>
              </a:pPr>
              <a:r>
                <a:rPr lang="en-US" sz="1350">
                  <a:solidFill>
                    <a:srgbClr val="378FA4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6865" y="145475"/>
            <a:ext cx="16997256" cy="1035846"/>
            <a:chOff x="0" y="0"/>
            <a:chExt cx="22663008" cy="1381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663007" cy="1381128"/>
            </a:xfrm>
            <a:custGeom>
              <a:avLst/>
              <a:gdLst/>
              <a:ahLst/>
              <a:cxnLst/>
              <a:rect r="r" b="b" t="t" l="l"/>
              <a:pathLst>
                <a:path h="1381128" w="22663007">
                  <a:moveTo>
                    <a:pt x="0" y="0"/>
                  </a:moveTo>
                  <a:lnTo>
                    <a:pt x="22663007" y="0"/>
                  </a:lnTo>
                  <a:lnTo>
                    <a:pt x="22663007" y="1381128"/>
                  </a:lnTo>
                  <a:lnTo>
                    <a:pt x="0" y="1381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22663008" cy="149542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989"/>
                </a:lnSpc>
              </a:pPr>
              <a:r>
                <a:rPr lang="en-US" sz="3779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Retour sur la recherche Micaal qui a inspiré la Boîte juridique France PAT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18275" y="2295400"/>
            <a:ext cx="12381006" cy="641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Rappel des principes régissant les compétences des collectivités locales: </a:t>
            </a:r>
          </a:p>
          <a:p>
            <a:pPr algn="just">
              <a:lnSpc>
                <a:spcPts val="3600"/>
              </a:lnSpc>
            </a:pP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Les CL agissent sur la base des compétences expressément attribuées par la Loi ou par convention et;</a:t>
            </a: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dans la limite des compétences attribuées aux autres collectivités et EPCI </a:t>
            </a:r>
          </a:p>
          <a:p>
            <a:pPr algn="just">
              <a:lnSpc>
                <a:spcPts val="3600"/>
              </a:lnSpc>
            </a:pPr>
          </a:p>
          <a:p>
            <a:pPr algn="just">
              <a:lnSpc>
                <a:spcPts val="3600"/>
              </a:lnSpc>
            </a:pPr>
            <a:r>
              <a:rPr lang="en-US" sz="3000" i="true">
                <a:solidFill>
                  <a:srgbClr val="378FA4"/>
                </a:solidFill>
                <a:latin typeface="Trebuchet MS Italics"/>
                <a:ea typeface="Trebuchet MS Italics"/>
                <a:cs typeface="Trebuchet MS Italics"/>
                <a:sym typeface="Trebuchet MS Italics"/>
              </a:rPr>
              <a:t>Quelques extensions possibles: </a:t>
            </a:r>
          </a:p>
          <a:p>
            <a:pPr algn="just">
              <a:lnSpc>
                <a:spcPts val="3600"/>
              </a:lnSpc>
            </a:pP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Transferts de compétences entre collectivités via une convention</a:t>
            </a:r>
          </a:p>
          <a:p>
            <a:pPr algn="just">
              <a:lnSpc>
                <a:spcPts val="3600"/>
              </a:lnSpc>
            </a:pP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378FA4"/>
                </a:solidFill>
                <a:latin typeface="Trebuchet MS"/>
                <a:ea typeface="Trebuchet MS"/>
                <a:cs typeface="Trebuchet MS"/>
                <a:sym typeface="Trebuchet MS"/>
              </a:rPr>
              <a:t>	- La clause générale de compétences (au seul des bénéfices des communes…voire des EPCI)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553212" y="1799768"/>
            <a:ext cx="4734788" cy="4734787"/>
            <a:chOff x="0" y="0"/>
            <a:chExt cx="6313050" cy="6313050"/>
          </a:xfrm>
        </p:grpSpPr>
        <p:sp>
          <p:nvSpPr>
            <p:cNvPr name="Freeform 14" id="14" descr="Une image contenant texte, carte de visite  Description générée automatiquement"/>
            <p:cNvSpPr/>
            <p:nvPr/>
          </p:nvSpPr>
          <p:spPr>
            <a:xfrm flipH="false" flipV="false" rot="0">
              <a:off x="0" y="0"/>
              <a:ext cx="6313043" cy="6313043"/>
            </a:xfrm>
            <a:custGeom>
              <a:avLst/>
              <a:gdLst/>
              <a:ahLst/>
              <a:cxnLst/>
              <a:rect r="r" b="b" t="t" l="l"/>
              <a:pathLst>
                <a:path h="6313043" w="6313043">
                  <a:moveTo>
                    <a:pt x="0" y="0"/>
                  </a:moveTo>
                  <a:lnTo>
                    <a:pt x="6313043" y="0"/>
                  </a:lnTo>
                  <a:lnTo>
                    <a:pt x="6313043" y="6313043"/>
                  </a:lnTo>
                  <a:lnTo>
                    <a:pt x="0" y="631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AD05E5DED63459E68A0BD14F0014E" ma:contentTypeVersion="15" ma:contentTypeDescription="Crée un document." ma:contentTypeScope="" ma:versionID="4e5342fd482d62103aaa1ea3c2089edc">
  <xsd:schema xmlns:xsd="http://www.w3.org/2001/XMLSchema" xmlns:xs="http://www.w3.org/2001/XMLSchema" xmlns:p="http://schemas.microsoft.com/office/2006/metadata/properties" xmlns:ns2="8e58b5d7-450c-41f1-85b0-ede092b4f40d" xmlns:ns3="b4653386-2c09-4f08-b450-25234879c416" targetNamespace="http://schemas.microsoft.com/office/2006/metadata/properties" ma:root="true" ma:fieldsID="1f276bec0d2bc6d4b938c7fe82d7663e" ns2:_="" ns3:_="">
    <xsd:import namespace="8e58b5d7-450c-41f1-85b0-ede092b4f40d"/>
    <xsd:import namespace="b4653386-2c09-4f08-b450-25234879c4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8b5d7-450c-41f1-85b0-ede092b4f4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4e2fb15-3eaa-4f3c-a210-53dcfbce658b}" ma:internalName="TaxCatchAll" ma:showField="CatchAllData" ma:web="8e58b5d7-450c-41f1-85b0-ede092b4f4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53386-2c09-4f08-b450-25234879c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a099aa08-4840-4209-89ab-e7563723f9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653386-2c09-4f08-b450-25234879c416">
      <Terms xmlns="http://schemas.microsoft.com/office/infopath/2007/PartnerControls"/>
    </lcf76f155ced4ddcb4097134ff3c332f>
    <TaxCatchAll xmlns="8e58b5d7-450c-41f1-85b0-ede092b4f40d" xsi:nil="true"/>
  </documentManagement>
</p:properties>
</file>

<file path=customXml/itemProps1.xml><?xml version="1.0" encoding="utf-8"?>
<ds:datastoreItem xmlns:ds="http://schemas.openxmlformats.org/officeDocument/2006/customXml" ds:itemID="{59923F8B-D13D-47C6-991C-88514811A1B9}"/>
</file>

<file path=customXml/itemProps2.xml><?xml version="1.0" encoding="utf-8"?>
<ds:datastoreItem xmlns:ds="http://schemas.openxmlformats.org/officeDocument/2006/customXml" ds:itemID="{B381661E-61AA-4797-B063-354DD57E6509}"/>
</file>

<file path=customXml/itemProps3.xml><?xml version="1.0" encoding="utf-8"?>
<ds:datastoreItem xmlns:ds="http://schemas.openxmlformats.org/officeDocument/2006/customXml" ds:itemID="{CF3FD912-2A89-415B-8BD8-19D23F45C91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Webinaire Terres en villes</dc:title>
  <cp:revision>1</cp:revision>
  <dcterms:created xsi:type="dcterms:W3CDTF">2006-08-16T00:00:00Z</dcterms:created>
  <dcterms:modified xsi:type="dcterms:W3CDTF">2011-08-01T06:04:30Z</dcterms:modified>
  <dc:identifier>DAGrKK75z2c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0x0101009AAAD05E5DED63459E68A0BD14F0014E</vt:lpwstr>
  </property>
</Properties>
</file>