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8288000" cy="10287000"/>
  <p:notesSz cx="6858000" cy="9144000"/>
  <p:embeddedFontLst>
    <p:embeddedFont>
      <p:font typeface="Glacial Indifference" panose="020B0604020202020204" charset="0"/>
      <p:regular r:id="rId28"/>
    </p:embeddedFont>
    <p:embeddedFont>
      <p:font typeface="Glacial Indifference Bold" panose="020B0604020202020204" charset="0"/>
      <p:regular r:id="rId29"/>
    </p:embeddedFont>
    <p:embeddedFont>
      <p:font typeface="Glacial Indifference Italics" panose="020B0604020202020204" charset="0"/>
      <p:regular r:id="rId30"/>
    </p:embeddedFont>
    <p:embeddedFont>
      <p:font typeface="Inter" panose="020B0604020202020204" charset="0"/>
      <p:regular r:id="rId31"/>
    </p:embeddedFont>
    <p:embeddedFont>
      <p:font typeface="Inter Bold" panose="020B0604020202020204" charset="0"/>
      <p:regular r:id="rId32"/>
    </p:embeddedFont>
    <p:embeddedFont>
      <p:font typeface="Inter Bold Italics" panose="020B0604020202020204" charset="0"/>
      <p:regular r:id="rId33"/>
    </p:embeddedFont>
    <p:embeddedFont>
      <p:font typeface="Inter Heavy" panose="020B0604020202020204" charset="0"/>
      <p:regular r:id="rId34"/>
    </p:embeddedFont>
    <p:embeddedFont>
      <p:font typeface="Inter Italics" panose="020B0604020202020204" charset="0"/>
      <p:regular r:id="rId35"/>
    </p:embeddedFont>
    <p:embeddedFont>
      <p:font typeface="Lovelo" panose="020B0604020202020204" charset="0"/>
      <p:regular r:id="rId36"/>
    </p:embeddedFont>
    <p:embeddedFont>
      <p:font typeface="Montserrat" panose="00000500000000000000" pitchFamily="2" charset="0"/>
      <p:regular r:id="rId37"/>
    </p:embeddedFont>
    <p:embeddedFont>
      <p:font typeface="TS Qamus" panose="020B0604020202020204" charset="-78"/>
      <p:regular r:id="rId38"/>
    </p:embeddedFont>
    <p:embeddedFont>
      <p:font typeface="TS Qamus Bold" panose="020B0604020202020204" charset="-78"/>
      <p:regular r:id="rId39"/>
    </p:embeddedFont>
    <p:embeddedFont>
      <p:font typeface="Urbanist" panose="020B0604020202020204" charset="0"/>
      <p:regular r:id="rId40"/>
    </p:embeddedFont>
    <p:embeddedFont>
      <p:font typeface="Urbanist Bold" panose="020B0604020202020204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8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 MAZERAND" userId="fda017ef-593f-4aea-9d0c-dea556a6945f" providerId="ADAL" clId="{A5378B96-B187-45D1-A88E-5E0E9BD7D8A4}"/>
    <pc:docChg chg="custSel modSld">
      <pc:chgData name="Paul  MAZERAND" userId="fda017ef-593f-4aea-9d0c-dea556a6945f" providerId="ADAL" clId="{A5378B96-B187-45D1-A88E-5E0E9BD7D8A4}" dt="2025-06-13T12:55:41.569" v="93" actId="20577"/>
      <pc:docMkLst>
        <pc:docMk/>
      </pc:docMkLst>
      <pc:sldChg chg="modSp mod">
        <pc:chgData name="Paul  MAZERAND" userId="fda017ef-593f-4aea-9d0c-dea556a6945f" providerId="ADAL" clId="{A5378B96-B187-45D1-A88E-5E0E9BD7D8A4}" dt="2025-06-13T10:41:45.019" v="30" actId="14100"/>
        <pc:sldMkLst>
          <pc:docMk/>
          <pc:sldMk cId="0" sldId="258"/>
        </pc:sldMkLst>
        <pc:spChg chg="mod">
          <ac:chgData name="Paul  MAZERAND" userId="fda017ef-593f-4aea-9d0c-dea556a6945f" providerId="ADAL" clId="{A5378B96-B187-45D1-A88E-5E0E9BD7D8A4}" dt="2025-06-13T10:41:45.019" v="30" actId="14100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Paul  MAZERAND" userId="fda017ef-593f-4aea-9d0c-dea556a6945f" providerId="ADAL" clId="{A5378B96-B187-45D1-A88E-5E0E9BD7D8A4}" dt="2025-06-13T12:55:41.569" v="93" actId="20577"/>
        <pc:sldMkLst>
          <pc:docMk/>
          <pc:sldMk cId="0" sldId="262"/>
        </pc:sldMkLst>
        <pc:spChg chg="mod">
          <ac:chgData name="Paul  MAZERAND" userId="fda017ef-593f-4aea-9d0c-dea556a6945f" providerId="ADAL" clId="{A5378B96-B187-45D1-A88E-5E0E9BD7D8A4}" dt="2025-06-13T12:55:41.569" v="93" actId="20577"/>
          <ac:spMkLst>
            <pc:docMk/>
            <pc:sldMk cId="0" sldId="262"/>
            <ac:spMk id="6" creationId="{00000000-0000-0000-0000-000000000000}"/>
          </ac:spMkLst>
        </pc:spChg>
      </pc:sldChg>
      <pc:sldChg chg="modSp mod">
        <pc:chgData name="Paul  MAZERAND" userId="fda017ef-593f-4aea-9d0c-dea556a6945f" providerId="ADAL" clId="{A5378B96-B187-45D1-A88E-5E0E9BD7D8A4}" dt="2025-06-13T09:24:07.493" v="0" actId="6549"/>
        <pc:sldMkLst>
          <pc:docMk/>
          <pc:sldMk cId="0" sldId="265"/>
        </pc:sldMkLst>
        <pc:spChg chg="mod">
          <ac:chgData name="Paul  MAZERAND" userId="fda017ef-593f-4aea-9d0c-dea556a6945f" providerId="ADAL" clId="{A5378B96-B187-45D1-A88E-5E0E9BD7D8A4}" dt="2025-06-13T09:24:07.493" v="0" actId="6549"/>
          <ac:spMkLst>
            <pc:docMk/>
            <pc:sldMk cId="0" sldId="265"/>
            <ac:spMk id="13" creationId="{00000000-0000-0000-0000-000000000000}"/>
          </ac:spMkLst>
        </pc:spChg>
      </pc:sldChg>
      <pc:sldChg chg="modSp mod">
        <pc:chgData name="Paul  MAZERAND" userId="fda017ef-593f-4aea-9d0c-dea556a6945f" providerId="ADAL" clId="{A5378B96-B187-45D1-A88E-5E0E9BD7D8A4}" dt="2025-06-13T09:30:35.364" v="22" actId="20577"/>
        <pc:sldMkLst>
          <pc:docMk/>
          <pc:sldMk cId="0" sldId="267"/>
        </pc:sldMkLst>
        <pc:spChg chg="mod">
          <ac:chgData name="Paul  MAZERAND" userId="fda017ef-593f-4aea-9d0c-dea556a6945f" providerId="ADAL" clId="{A5378B96-B187-45D1-A88E-5E0E9BD7D8A4}" dt="2025-06-13T09:30:35.364" v="22" actId="20577"/>
          <ac:spMkLst>
            <pc:docMk/>
            <pc:sldMk cId="0" sldId="267"/>
            <ac:spMk id="10" creationId="{00000000-0000-0000-0000-000000000000}"/>
          </ac:spMkLst>
        </pc:spChg>
      </pc:sldChg>
      <pc:sldChg chg="modSp mod">
        <pc:chgData name="Paul  MAZERAND" userId="fda017ef-593f-4aea-9d0c-dea556a6945f" providerId="ADAL" clId="{A5378B96-B187-45D1-A88E-5E0E9BD7D8A4}" dt="2025-06-13T10:42:53.734" v="48" actId="1035"/>
        <pc:sldMkLst>
          <pc:docMk/>
          <pc:sldMk cId="0" sldId="268"/>
        </pc:sldMkLst>
        <pc:spChg chg="mod">
          <ac:chgData name="Paul  MAZERAND" userId="fda017ef-593f-4aea-9d0c-dea556a6945f" providerId="ADAL" clId="{A5378B96-B187-45D1-A88E-5E0E9BD7D8A4}" dt="2025-06-13T10:42:53.734" v="48" actId="1035"/>
          <ac:spMkLst>
            <pc:docMk/>
            <pc:sldMk cId="0" sldId="268"/>
            <ac:spMk id="7" creationId="{00000000-0000-0000-0000-000000000000}"/>
          </ac:spMkLst>
        </pc:spChg>
        <pc:spChg chg="mod">
          <ac:chgData name="Paul  MAZERAND" userId="fda017ef-593f-4aea-9d0c-dea556a6945f" providerId="ADAL" clId="{A5378B96-B187-45D1-A88E-5E0E9BD7D8A4}" dt="2025-06-13T10:42:53.734" v="48" actId="1035"/>
          <ac:spMkLst>
            <pc:docMk/>
            <pc:sldMk cId="0" sldId="268"/>
            <ac:spMk id="17" creationId="{00000000-0000-0000-0000-000000000000}"/>
          </ac:spMkLst>
        </pc:spChg>
        <pc:spChg chg="mod">
          <ac:chgData name="Paul  MAZERAND" userId="fda017ef-593f-4aea-9d0c-dea556a6945f" providerId="ADAL" clId="{A5378B96-B187-45D1-A88E-5E0E9BD7D8A4}" dt="2025-06-13T10:42:53.734" v="48" actId="1035"/>
          <ac:spMkLst>
            <pc:docMk/>
            <pc:sldMk cId="0" sldId="268"/>
            <ac:spMk id="18" creationId="{00000000-0000-0000-0000-000000000000}"/>
          </ac:spMkLst>
        </pc:spChg>
        <pc:spChg chg="mod">
          <ac:chgData name="Paul  MAZERAND" userId="fda017ef-593f-4aea-9d0c-dea556a6945f" providerId="ADAL" clId="{A5378B96-B187-45D1-A88E-5E0E9BD7D8A4}" dt="2025-06-13T10:42:53.734" v="48" actId="1035"/>
          <ac:spMkLst>
            <pc:docMk/>
            <pc:sldMk cId="0" sldId="268"/>
            <ac:spMk id="19" creationId="{00000000-0000-0000-0000-000000000000}"/>
          </ac:spMkLst>
        </pc:spChg>
        <pc:spChg chg="mod">
          <ac:chgData name="Paul  MAZERAND" userId="fda017ef-593f-4aea-9d0c-dea556a6945f" providerId="ADAL" clId="{A5378B96-B187-45D1-A88E-5E0E9BD7D8A4}" dt="2025-06-13T10:42:19.344" v="31" actId="14100"/>
          <ac:spMkLst>
            <pc:docMk/>
            <pc:sldMk cId="0" sldId="268"/>
            <ac:spMk id="21" creationId="{00000000-0000-0000-0000-000000000000}"/>
          </ac:spMkLst>
        </pc:spChg>
        <pc:spChg chg="mod">
          <ac:chgData name="Paul  MAZERAND" userId="fda017ef-593f-4aea-9d0c-dea556a6945f" providerId="ADAL" clId="{A5378B96-B187-45D1-A88E-5E0E9BD7D8A4}" dt="2025-06-13T10:42:53.734" v="48" actId="1035"/>
          <ac:spMkLst>
            <pc:docMk/>
            <pc:sldMk cId="0" sldId="268"/>
            <ac:spMk id="22" creationId="{00000000-0000-0000-0000-000000000000}"/>
          </ac:spMkLst>
        </pc:spChg>
        <pc:spChg chg="mod">
          <ac:chgData name="Paul  MAZERAND" userId="fda017ef-593f-4aea-9d0c-dea556a6945f" providerId="ADAL" clId="{A5378B96-B187-45D1-A88E-5E0E9BD7D8A4}" dt="2025-06-13T10:42:53.734" v="48" actId="1035"/>
          <ac:spMkLst>
            <pc:docMk/>
            <pc:sldMk cId="0" sldId="268"/>
            <ac:spMk id="23" creationId="{00000000-0000-0000-0000-000000000000}"/>
          </ac:spMkLst>
        </pc:spChg>
        <pc:spChg chg="mod">
          <ac:chgData name="Paul  MAZERAND" userId="fda017ef-593f-4aea-9d0c-dea556a6945f" providerId="ADAL" clId="{A5378B96-B187-45D1-A88E-5E0E9BD7D8A4}" dt="2025-06-13T10:42:53.734" v="48" actId="1035"/>
          <ac:spMkLst>
            <pc:docMk/>
            <pc:sldMk cId="0" sldId="268"/>
            <ac:spMk id="24" creationId="{00000000-0000-0000-0000-000000000000}"/>
          </ac:spMkLst>
        </pc:spChg>
        <pc:grpChg chg="mod">
          <ac:chgData name="Paul  MAZERAND" userId="fda017ef-593f-4aea-9d0c-dea556a6945f" providerId="ADAL" clId="{A5378B96-B187-45D1-A88E-5E0E9BD7D8A4}" dt="2025-06-13T10:42:53.734" v="48" actId="1035"/>
          <ac:grpSpMkLst>
            <pc:docMk/>
            <pc:sldMk cId="0" sldId="268"/>
            <ac:grpSpMk id="8" creationId="{00000000-0000-0000-0000-000000000000}"/>
          </ac:grpSpMkLst>
        </pc:grpChg>
        <pc:grpChg chg="mod">
          <ac:chgData name="Paul  MAZERAND" userId="fda017ef-593f-4aea-9d0c-dea556a6945f" providerId="ADAL" clId="{A5378B96-B187-45D1-A88E-5E0E9BD7D8A4}" dt="2025-06-13T10:42:53.734" v="48" actId="1035"/>
          <ac:grpSpMkLst>
            <pc:docMk/>
            <pc:sldMk cId="0" sldId="268"/>
            <ac:grpSpMk id="11" creationId="{00000000-0000-0000-0000-000000000000}"/>
          </ac:grpSpMkLst>
        </pc:grpChg>
        <pc:grpChg chg="mod">
          <ac:chgData name="Paul  MAZERAND" userId="fda017ef-593f-4aea-9d0c-dea556a6945f" providerId="ADAL" clId="{A5378B96-B187-45D1-A88E-5E0E9BD7D8A4}" dt="2025-06-13T10:42:53.734" v="48" actId="1035"/>
          <ac:grpSpMkLst>
            <pc:docMk/>
            <pc:sldMk cId="0" sldId="268"/>
            <ac:grpSpMk id="14" creationId="{00000000-0000-0000-0000-000000000000}"/>
          </ac:grpSpMkLst>
        </pc:grpChg>
      </pc:sldChg>
      <pc:sldChg chg="modSp mod">
        <pc:chgData name="Paul  MAZERAND" userId="fda017ef-593f-4aea-9d0c-dea556a6945f" providerId="ADAL" clId="{A5378B96-B187-45D1-A88E-5E0E9BD7D8A4}" dt="2025-06-13T09:34:31.293" v="24" actId="20577"/>
        <pc:sldMkLst>
          <pc:docMk/>
          <pc:sldMk cId="0" sldId="269"/>
        </pc:sldMkLst>
        <pc:spChg chg="mod">
          <ac:chgData name="Paul  MAZERAND" userId="fda017ef-593f-4aea-9d0c-dea556a6945f" providerId="ADAL" clId="{A5378B96-B187-45D1-A88E-5E0E9BD7D8A4}" dt="2025-06-13T09:34:31.293" v="24" actId="20577"/>
          <ac:spMkLst>
            <pc:docMk/>
            <pc:sldMk cId="0" sldId="269"/>
            <ac:spMk id="9" creationId="{00000000-0000-0000-0000-000000000000}"/>
          </ac:spMkLst>
        </pc:spChg>
      </pc:sldChg>
      <pc:sldChg chg="modSp mod">
        <pc:chgData name="Paul  MAZERAND" userId="fda017ef-593f-4aea-9d0c-dea556a6945f" providerId="ADAL" clId="{A5378B96-B187-45D1-A88E-5E0E9BD7D8A4}" dt="2025-06-13T10:43:58.082" v="85" actId="14100"/>
        <pc:sldMkLst>
          <pc:docMk/>
          <pc:sldMk cId="0" sldId="270"/>
        </pc:sldMkLst>
        <pc:spChg chg="mod">
          <ac:chgData name="Paul  MAZERAND" userId="fda017ef-593f-4aea-9d0c-dea556a6945f" providerId="ADAL" clId="{A5378B96-B187-45D1-A88E-5E0E9BD7D8A4}" dt="2025-06-13T10:43:22.674" v="82" actId="1035"/>
          <ac:spMkLst>
            <pc:docMk/>
            <pc:sldMk cId="0" sldId="270"/>
            <ac:spMk id="6" creationId="{00000000-0000-0000-0000-000000000000}"/>
          </ac:spMkLst>
        </pc:spChg>
        <pc:spChg chg="mod">
          <ac:chgData name="Paul  MAZERAND" userId="fda017ef-593f-4aea-9d0c-dea556a6945f" providerId="ADAL" clId="{A5378B96-B187-45D1-A88E-5E0E9BD7D8A4}" dt="2025-06-13T10:43:22.674" v="82" actId="1035"/>
          <ac:spMkLst>
            <pc:docMk/>
            <pc:sldMk cId="0" sldId="270"/>
            <ac:spMk id="16" creationId="{00000000-0000-0000-0000-000000000000}"/>
          </ac:spMkLst>
        </pc:spChg>
        <pc:spChg chg="mod">
          <ac:chgData name="Paul  MAZERAND" userId="fda017ef-593f-4aea-9d0c-dea556a6945f" providerId="ADAL" clId="{A5378B96-B187-45D1-A88E-5E0E9BD7D8A4}" dt="2025-06-13T10:43:22.674" v="82" actId="1035"/>
          <ac:spMkLst>
            <pc:docMk/>
            <pc:sldMk cId="0" sldId="270"/>
            <ac:spMk id="17" creationId="{00000000-0000-0000-0000-000000000000}"/>
          </ac:spMkLst>
        </pc:spChg>
        <pc:spChg chg="mod">
          <ac:chgData name="Paul  MAZERAND" userId="fda017ef-593f-4aea-9d0c-dea556a6945f" providerId="ADAL" clId="{A5378B96-B187-45D1-A88E-5E0E9BD7D8A4}" dt="2025-06-13T10:43:22.674" v="82" actId="1035"/>
          <ac:spMkLst>
            <pc:docMk/>
            <pc:sldMk cId="0" sldId="270"/>
            <ac:spMk id="18" creationId="{00000000-0000-0000-0000-000000000000}"/>
          </ac:spMkLst>
        </pc:spChg>
        <pc:spChg chg="mod">
          <ac:chgData name="Paul  MAZERAND" userId="fda017ef-593f-4aea-9d0c-dea556a6945f" providerId="ADAL" clId="{A5378B96-B187-45D1-A88E-5E0E9BD7D8A4}" dt="2025-06-13T10:43:51.446" v="84" actId="14100"/>
          <ac:spMkLst>
            <pc:docMk/>
            <pc:sldMk cId="0" sldId="270"/>
            <ac:spMk id="19" creationId="{00000000-0000-0000-0000-000000000000}"/>
          </ac:spMkLst>
        </pc:spChg>
        <pc:spChg chg="mod">
          <ac:chgData name="Paul  MAZERAND" userId="fda017ef-593f-4aea-9d0c-dea556a6945f" providerId="ADAL" clId="{A5378B96-B187-45D1-A88E-5E0E9BD7D8A4}" dt="2025-06-13T10:43:22.674" v="82" actId="1035"/>
          <ac:spMkLst>
            <pc:docMk/>
            <pc:sldMk cId="0" sldId="270"/>
            <ac:spMk id="20" creationId="{00000000-0000-0000-0000-000000000000}"/>
          </ac:spMkLst>
        </pc:spChg>
        <pc:spChg chg="mod">
          <ac:chgData name="Paul  MAZERAND" userId="fda017ef-593f-4aea-9d0c-dea556a6945f" providerId="ADAL" clId="{A5378B96-B187-45D1-A88E-5E0E9BD7D8A4}" dt="2025-06-13T10:43:22.674" v="82" actId="1035"/>
          <ac:spMkLst>
            <pc:docMk/>
            <pc:sldMk cId="0" sldId="270"/>
            <ac:spMk id="21" creationId="{00000000-0000-0000-0000-000000000000}"/>
          </ac:spMkLst>
        </pc:spChg>
        <pc:grpChg chg="mod">
          <ac:chgData name="Paul  MAZERAND" userId="fda017ef-593f-4aea-9d0c-dea556a6945f" providerId="ADAL" clId="{A5378B96-B187-45D1-A88E-5E0E9BD7D8A4}" dt="2025-06-13T10:43:58.082" v="85" actId="14100"/>
          <ac:grpSpMkLst>
            <pc:docMk/>
            <pc:sldMk cId="0" sldId="270"/>
            <ac:grpSpMk id="7" creationId="{00000000-0000-0000-0000-000000000000}"/>
          </ac:grpSpMkLst>
        </pc:grpChg>
        <pc:grpChg chg="mod">
          <ac:chgData name="Paul  MAZERAND" userId="fda017ef-593f-4aea-9d0c-dea556a6945f" providerId="ADAL" clId="{A5378B96-B187-45D1-A88E-5E0E9BD7D8A4}" dt="2025-06-13T10:43:22.674" v="82" actId="1035"/>
          <ac:grpSpMkLst>
            <pc:docMk/>
            <pc:sldMk cId="0" sldId="270"/>
            <ac:grpSpMk id="10" creationId="{00000000-0000-0000-0000-000000000000}"/>
          </ac:grpSpMkLst>
        </pc:grpChg>
        <pc:grpChg chg="mod">
          <ac:chgData name="Paul  MAZERAND" userId="fda017ef-593f-4aea-9d0c-dea556a6945f" providerId="ADAL" clId="{A5378B96-B187-45D1-A88E-5E0E9BD7D8A4}" dt="2025-06-13T10:43:40.281" v="83" actId="14100"/>
          <ac:grpSpMkLst>
            <pc:docMk/>
            <pc:sldMk cId="0" sldId="270"/>
            <ac:grpSpMk id="13" creationId="{00000000-0000-0000-0000-000000000000}"/>
          </ac:grpSpMkLst>
        </pc:grpChg>
      </pc:sldChg>
      <pc:sldChg chg="modSp mod">
        <pc:chgData name="Paul  MAZERAND" userId="fda017ef-593f-4aea-9d0c-dea556a6945f" providerId="ADAL" clId="{A5378B96-B187-45D1-A88E-5E0E9BD7D8A4}" dt="2025-06-13T10:44:25.173" v="86" actId="14100"/>
        <pc:sldMkLst>
          <pc:docMk/>
          <pc:sldMk cId="0" sldId="272"/>
        </pc:sldMkLst>
        <pc:grpChg chg="mod">
          <ac:chgData name="Paul  MAZERAND" userId="fda017ef-593f-4aea-9d0c-dea556a6945f" providerId="ADAL" clId="{A5378B96-B187-45D1-A88E-5E0E9BD7D8A4}" dt="2025-06-13T10:44:25.173" v="86" actId="14100"/>
          <ac:grpSpMkLst>
            <pc:docMk/>
            <pc:sldMk cId="0" sldId="272"/>
            <ac:grpSpMk id="13" creationId="{00000000-0000-0000-0000-000000000000}"/>
          </ac:grpSpMkLst>
        </pc:grpChg>
      </pc:sldChg>
      <pc:sldChg chg="modSp mod">
        <pc:chgData name="Paul  MAZERAND" userId="fda017ef-593f-4aea-9d0c-dea556a6945f" providerId="ADAL" clId="{A5378B96-B187-45D1-A88E-5E0E9BD7D8A4}" dt="2025-06-13T09:56:48.188" v="29" actId="14100"/>
        <pc:sldMkLst>
          <pc:docMk/>
          <pc:sldMk cId="0" sldId="276"/>
        </pc:sldMkLst>
        <pc:spChg chg="mod">
          <ac:chgData name="Paul  MAZERAND" userId="fda017ef-593f-4aea-9d0c-dea556a6945f" providerId="ADAL" clId="{A5378B96-B187-45D1-A88E-5E0E9BD7D8A4}" dt="2025-06-13T09:56:32.312" v="28" actId="14100"/>
          <ac:spMkLst>
            <pc:docMk/>
            <pc:sldMk cId="0" sldId="276"/>
            <ac:spMk id="14" creationId="{00000000-0000-0000-0000-000000000000}"/>
          </ac:spMkLst>
        </pc:spChg>
        <pc:spChg chg="mod">
          <ac:chgData name="Paul  MAZERAND" userId="fda017ef-593f-4aea-9d0c-dea556a6945f" providerId="ADAL" clId="{A5378B96-B187-45D1-A88E-5E0E9BD7D8A4}" dt="2025-06-13T09:56:48.188" v="29" actId="14100"/>
          <ac:spMkLst>
            <pc:docMk/>
            <pc:sldMk cId="0" sldId="276"/>
            <ac:spMk id="16" creationId="{00000000-0000-0000-0000-000000000000}"/>
          </ac:spMkLst>
        </pc:spChg>
      </pc:sldChg>
      <pc:sldChg chg="modSp mod">
        <pc:chgData name="Paul  MAZERAND" userId="fda017ef-593f-4aea-9d0c-dea556a6945f" providerId="ADAL" clId="{A5378B96-B187-45D1-A88E-5E0E9BD7D8A4}" dt="2025-06-13T09:38:09.299" v="25" actId="14100"/>
        <pc:sldMkLst>
          <pc:docMk/>
          <pc:sldMk cId="0" sldId="278"/>
        </pc:sldMkLst>
        <pc:spChg chg="mod">
          <ac:chgData name="Paul  MAZERAND" userId="fda017ef-593f-4aea-9d0c-dea556a6945f" providerId="ADAL" clId="{A5378B96-B187-45D1-A88E-5E0E9BD7D8A4}" dt="2025-06-13T09:38:09.299" v="25" actId="14100"/>
          <ac:spMkLst>
            <pc:docMk/>
            <pc:sldMk cId="0" sldId="278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4513590" cy="0"/>
          </a:xfrm>
          <a:prstGeom prst="line">
            <a:avLst/>
          </a:prstGeom>
          <a:ln w="38100" cap="flat">
            <a:solidFill>
              <a:srgbClr val="00397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2965783" y="5440926"/>
            <a:ext cx="4078795" cy="4114800"/>
          </a:xfrm>
          <a:custGeom>
            <a:avLst/>
            <a:gdLst/>
            <a:ahLst/>
            <a:cxnLst/>
            <a:rect l="l" t="t" r="r" b="b"/>
            <a:pathLst>
              <a:path w="4078795" h="4114800">
                <a:moveTo>
                  <a:pt x="0" y="0"/>
                </a:moveTo>
                <a:lnTo>
                  <a:pt x="4078795" y="0"/>
                </a:lnTo>
                <a:lnTo>
                  <a:pt x="4078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5650611">
            <a:off x="13479480" y="5476765"/>
            <a:ext cx="6516949" cy="6932925"/>
          </a:xfrm>
          <a:custGeom>
            <a:avLst/>
            <a:gdLst/>
            <a:ahLst/>
            <a:cxnLst/>
            <a:rect l="l" t="t" r="r" b="b"/>
            <a:pathLst>
              <a:path w="6516949" h="6932925">
                <a:moveTo>
                  <a:pt x="0" y="0"/>
                </a:moveTo>
                <a:lnTo>
                  <a:pt x="6516950" y="0"/>
                </a:lnTo>
                <a:lnTo>
                  <a:pt x="6516950" y="6932925"/>
                </a:lnTo>
                <a:lnTo>
                  <a:pt x="0" y="6932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1400031" y="7859451"/>
            <a:ext cx="5192177" cy="4114800"/>
          </a:xfrm>
          <a:custGeom>
            <a:avLst/>
            <a:gdLst/>
            <a:ahLst/>
            <a:cxnLst/>
            <a:rect l="l" t="t" r="r" b="b"/>
            <a:pathLst>
              <a:path w="5192177" h="4114800">
                <a:moveTo>
                  <a:pt x="0" y="0"/>
                </a:moveTo>
                <a:lnTo>
                  <a:pt x="5192177" y="0"/>
                </a:lnTo>
                <a:lnTo>
                  <a:pt x="51921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614537" y="6778680"/>
            <a:ext cx="2615143" cy="3138172"/>
          </a:xfrm>
          <a:custGeom>
            <a:avLst/>
            <a:gdLst/>
            <a:ahLst/>
            <a:cxnLst/>
            <a:rect l="l" t="t" r="r" b="b"/>
            <a:pathLst>
              <a:path w="2615143" h="3138172">
                <a:moveTo>
                  <a:pt x="0" y="0"/>
                </a:moveTo>
                <a:lnTo>
                  <a:pt x="2615143" y="0"/>
                </a:lnTo>
                <a:lnTo>
                  <a:pt x="2615143" y="3138171"/>
                </a:lnTo>
                <a:lnTo>
                  <a:pt x="0" y="31381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15801156" y="852170"/>
            <a:ext cx="2486844" cy="31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0"/>
              </a:lnSpc>
            </a:pPr>
            <a:r>
              <a:rPr lang="en-US" sz="1850" b="1">
                <a:solidFill>
                  <a:srgbClr val="003975"/>
                </a:solidFill>
                <a:latin typeface="TS Qamus Bold"/>
                <a:ea typeface="TS Qamus Bold"/>
                <a:cs typeface="TS Qamus Bold"/>
                <a:sym typeface="TS Qamus Bold"/>
              </a:rPr>
              <a:t>Juin 2025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282176"/>
            <a:ext cx="13436846" cy="3432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98"/>
              </a:lnSpc>
            </a:pPr>
            <a:r>
              <a:rPr lang="en-US" sz="9668" b="1">
                <a:solidFill>
                  <a:srgbClr val="003975"/>
                </a:solidFill>
                <a:latin typeface="TS Qamus Bold"/>
                <a:ea typeface="TS Qamus Bold"/>
                <a:cs typeface="TS Qamus Bold"/>
                <a:sym typeface="TS Qamus Bold"/>
              </a:rPr>
              <a:t>Rencontre régionale élus techniciens Terres en villes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018529"/>
            <a:ext cx="11259173" cy="465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8"/>
              </a:lnSpc>
              <a:spcBef>
                <a:spcPct val="0"/>
              </a:spcBef>
            </a:pPr>
            <a:r>
              <a:rPr lang="en-US" sz="3131" b="1">
                <a:solidFill>
                  <a:srgbClr val="207026"/>
                </a:solidFill>
                <a:latin typeface="TS Qamus Bold"/>
                <a:ea typeface="TS Qamus Bold"/>
                <a:cs typeface="TS Qamus Bold"/>
                <a:sym typeface="TS Qamus Bold"/>
              </a:rPr>
              <a:t>HAUTS-DE-FRANCE, NORMANDIE ET ILE DE FRANCE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33852" y="6882377"/>
            <a:ext cx="4862017" cy="615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TS Qamus"/>
                <a:ea typeface="TS Qamus"/>
                <a:cs typeface="TS Qamus"/>
                <a:sym typeface="TS Qamus"/>
              </a:rPr>
              <a:t>Hôtel de ville, Amiens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2569" y="675726"/>
            <a:ext cx="17862862" cy="2150014"/>
            <a:chOff x="0" y="0"/>
            <a:chExt cx="2117080" cy="2548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17080" cy="254816"/>
            </a:xfrm>
            <a:custGeom>
              <a:avLst/>
              <a:gdLst/>
              <a:ahLst/>
              <a:cxnLst/>
              <a:rect l="l" t="t" r="r" b="b"/>
              <a:pathLst>
                <a:path w="2117080" h="254816">
                  <a:moveTo>
                    <a:pt x="22104" y="0"/>
                  </a:moveTo>
                  <a:lnTo>
                    <a:pt x="2094976" y="0"/>
                  </a:lnTo>
                  <a:cubicBezTo>
                    <a:pt x="2100839" y="0"/>
                    <a:pt x="2106461" y="2329"/>
                    <a:pt x="2110606" y="6474"/>
                  </a:cubicBezTo>
                  <a:cubicBezTo>
                    <a:pt x="2114751" y="10619"/>
                    <a:pt x="2117080" y="16242"/>
                    <a:pt x="2117080" y="22104"/>
                  </a:cubicBezTo>
                  <a:lnTo>
                    <a:pt x="2117080" y="232713"/>
                  </a:lnTo>
                  <a:cubicBezTo>
                    <a:pt x="2117080" y="238575"/>
                    <a:pt x="2114751" y="244197"/>
                    <a:pt x="2110606" y="248342"/>
                  </a:cubicBezTo>
                  <a:cubicBezTo>
                    <a:pt x="2106461" y="252488"/>
                    <a:pt x="2100839" y="254816"/>
                    <a:pt x="2094976" y="254816"/>
                  </a:cubicBezTo>
                  <a:lnTo>
                    <a:pt x="22104" y="254816"/>
                  </a:lnTo>
                  <a:cubicBezTo>
                    <a:pt x="16242" y="254816"/>
                    <a:pt x="10619" y="252488"/>
                    <a:pt x="6474" y="248342"/>
                  </a:cubicBezTo>
                  <a:cubicBezTo>
                    <a:pt x="2329" y="244197"/>
                    <a:pt x="0" y="238575"/>
                    <a:pt x="0" y="232713"/>
                  </a:cubicBezTo>
                  <a:lnTo>
                    <a:pt x="0" y="22104"/>
                  </a:lnTo>
                  <a:cubicBezTo>
                    <a:pt x="0" y="16242"/>
                    <a:pt x="2329" y="10619"/>
                    <a:pt x="6474" y="6474"/>
                  </a:cubicBezTo>
                  <a:cubicBezTo>
                    <a:pt x="10619" y="2329"/>
                    <a:pt x="16242" y="0"/>
                    <a:pt x="22104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478E8B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117080" cy="283391"/>
            </a:xfrm>
            <a:prstGeom prst="rect">
              <a:avLst/>
            </a:prstGeom>
          </p:spPr>
          <p:txBody>
            <a:bodyPr lIns="112889" tIns="112889" rIns="112889" bIns="112889" rtlCol="0" anchor="ctr"/>
            <a:lstStyle/>
            <a:p>
              <a:pPr algn="ctr">
                <a:lnSpc>
                  <a:spcPts val="1934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94469" y="881010"/>
            <a:ext cx="1358747" cy="1739445"/>
          </a:xfrm>
          <a:custGeom>
            <a:avLst/>
            <a:gdLst/>
            <a:ahLst/>
            <a:cxnLst/>
            <a:rect l="l" t="t" r="r" b="b"/>
            <a:pathLst>
              <a:path w="1358747" h="1739445">
                <a:moveTo>
                  <a:pt x="0" y="0"/>
                </a:moveTo>
                <a:lnTo>
                  <a:pt x="1358747" y="0"/>
                </a:lnTo>
                <a:lnTo>
                  <a:pt x="1358747" y="1739445"/>
                </a:lnTo>
                <a:lnTo>
                  <a:pt x="0" y="17394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90" r="-119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2719904" y="881010"/>
            <a:ext cx="3397918" cy="1843758"/>
          </a:xfrm>
          <a:custGeom>
            <a:avLst/>
            <a:gdLst/>
            <a:ahLst/>
            <a:cxnLst/>
            <a:rect l="l" t="t" r="r" b="b"/>
            <a:pathLst>
              <a:path w="3397918" h="1843758">
                <a:moveTo>
                  <a:pt x="0" y="0"/>
                </a:moveTo>
                <a:lnTo>
                  <a:pt x="3397918" y="0"/>
                </a:lnTo>
                <a:lnTo>
                  <a:pt x="3397918" y="1843758"/>
                </a:lnTo>
                <a:lnTo>
                  <a:pt x="0" y="18437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90" r="-119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6117822" y="1026428"/>
            <a:ext cx="3560156" cy="1448609"/>
          </a:xfrm>
          <a:custGeom>
            <a:avLst/>
            <a:gdLst/>
            <a:ahLst/>
            <a:cxnLst/>
            <a:rect l="l" t="t" r="r" b="b"/>
            <a:pathLst>
              <a:path w="3560156" h="1448609">
                <a:moveTo>
                  <a:pt x="0" y="0"/>
                </a:moveTo>
                <a:lnTo>
                  <a:pt x="3560156" y="0"/>
                </a:lnTo>
                <a:lnTo>
                  <a:pt x="3560156" y="1448609"/>
                </a:lnTo>
                <a:lnTo>
                  <a:pt x="0" y="1448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90" r="-1190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9903971" y="778463"/>
            <a:ext cx="2053334" cy="1944538"/>
          </a:xfrm>
          <a:custGeom>
            <a:avLst/>
            <a:gdLst/>
            <a:ahLst/>
            <a:cxnLst/>
            <a:rect l="l" t="t" r="r" b="b"/>
            <a:pathLst>
              <a:path w="2053334" h="1944538">
                <a:moveTo>
                  <a:pt x="0" y="0"/>
                </a:moveTo>
                <a:lnTo>
                  <a:pt x="2053334" y="0"/>
                </a:lnTo>
                <a:lnTo>
                  <a:pt x="2053334" y="1944539"/>
                </a:lnTo>
                <a:lnTo>
                  <a:pt x="0" y="19445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0" r="-119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2184726" y="733329"/>
            <a:ext cx="3000742" cy="2034808"/>
          </a:xfrm>
          <a:custGeom>
            <a:avLst/>
            <a:gdLst/>
            <a:ahLst/>
            <a:cxnLst/>
            <a:rect l="l" t="t" r="r" b="b"/>
            <a:pathLst>
              <a:path w="3000742" h="2034808">
                <a:moveTo>
                  <a:pt x="0" y="0"/>
                </a:moveTo>
                <a:lnTo>
                  <a:pt x="3000742" y="0"/>
                </a:lnTo>
                <a:lnTo>
                  <a:pt x="3000742" y="2034807"/>
                </a:lnTo>
                <a:lnTo>
                  <a:pt x="0" y="20348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0499" t="-32900" r="-51320" b="-1827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>
            <a:off x="15360996" y="773075"/>
            <a:ext cx="1906323" cy="1951693"/>
          </a:xfrm>
          <a:custGeom>
            <a:avLst/>
            <a:gdLst/>
            <a:ahLst/>
            <a:cxnLst/>
            <a:rect l="l" t="t" r="r" b="b"/>
            <a:pathLst>
              <a:path w="1906323" h="1951693">
                <a:moveTo>
                  <a:pt x="0" y="0"/>
                </a:moveTo>
                <a:lnTo>
                  <a:pt x="1906323" y="0"/>
                </a:lnTo>
                <a:lnTo>
                  <a:pt x="1906323" y="1951693"/>
                </a:lnTo>
                <a:lnTo>
                  <a:pt x="0" y="19516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90" r="-119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713722" y="131723"/>
            <a:ext cx="6473090" cy="544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2"/>
              </a:lnSpc>
              <a:spcBef>
                <a:spcPct val="0"/>
              </a:spcBef>
            </a:pPr>
            <a:r>
              <a:rPr lang="en-US" sz="3173">
                <a:solidFill>
                  <a:srgbClr val="478E8B"/>
                </a:solidFill>
                <a:latin typeface="Inter"/>
                <a:ea typeface="Inter"/>
                <a:cs typeface="Inter"/>
                <a:sym typeface="Inter"/>
              </a:rPr>
              <a:t>Les 6 territoires d’étude :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1834811" y="3142446"/>
            <a:ext cx="6240621" cy="6828949"/>
            <a:chOff x="0" y="-47625"/>
            <a:chExt cx="8320828" cy="910526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47625"/>
              <a:ext cx="8320828" cy="5183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 dirty="0">
                  <a:solidFill>
                    <a:srgbClr val="003975"/>
                  </a:solidFill>
                  <a:latin typeface="Inter Bold"/>
                  <a:ea typeface="Inter Bold"/>
                  <a:cs typeface="Inter Bold"/>
                  <a:sym typeface="Inter Bold"/>
                </a:rPr>
                <a:t>Bonnes pratiques</a:t>
              </a:r>
            </a:p>
            <a:p>
              <a:pPr marL="518160" lvl="1" indent="-259080" algn="l">
                <a:lnSpc>
                  <a:spcPts val="3359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Fusion des services agriculture/</a:t>
              </a:r>
              <a:r>
                <a:rPr lang="en-US" sz="24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biodiversité</a:t>
              </a:r>
              <a:endPara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518160" lvl="1" indent="-259080" algn="l">
                <a:lnSpc>
                  <a:spcPts val="3359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Cercles inter-services </a:t>
              </a:r>
              <a:r>
                <a:rPr lang="en-US" sz="24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structurés</a:t>
              </a:r>
              <a:r>
                <a:rPr lang="en-US" sz="24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et </a:t>
              </a:r>
              <a:r>
                <a:rPr lang="en-US" sz="24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réguliers</a:t>
              </a:r>
              <a:endPara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518160" lvl="1" indent="-259080" algn="l">
                <a:lnSpc>
                  <a:spcPts val="3359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Portage politique fort avec </a:t>
              </a:r>
              <a:r>
                <a:rPr lang="en-US" sz="24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élus</a:t>
              </a:r>
              <a:r>
                <a:rPr lang="en-US" sz="24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dédiés</a:t>
              </a:r>
              <a:endPara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518160" lvl="1" indent="-259080" algn="l">
                <a:lnSpc>
                  <a:spcPts val="3359"/>
                </a:lnSpc>
                <a:buFont typeface="Arial"/>
                <a:buChar char="•"/>
              </a:pPr>
              <a:r>
                <a:rPr lang="en-US" sz="24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Coopération</a:t>
              </a:r>
              <a:r>
                <a:rPr lang="en-US" sz="24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multi-</a:t>
              </a:r>
              <a:r>
                <a:rPr lang="en-US" sz="24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acteurs</a:t>
              </a:r>
              <a:r>
                <a:rPr lang="en-US" sz="24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(</a:t>
              </a:r>
              <a:r>
                <a:rPr lang="en-US" sz="24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agriculteurs</a:t>
              </a:r>
              <a:r>
                <a:rPr lang="en-US" sz="24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+ </a:t>
              </a:r>
              <a:r>
                <a:rPr lang="en-US" sz="24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environnementalistes</a:t>
              </a:r>
              <a:r>
                <a:rPr lang="en-US" sz="24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)</a:t>
              </a:r>
            </a:p>
            <a:p>
              <a:pPr algn="l">
                <a:lnSpc>
                  <a:spcPts val="3359"/>
                </a:lnSpc>
              </a:pPr>
              <a:endPara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179695"/>
              <a:ext cx="8320828" cy="3877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EC1B23"/>
                  </a:solidFill>
                  <a:latin typeface="Inter Bold"/>
                  <a:ea typeface="Inter Bold"/>
                  <a:cs typeface="Inter Bold"/>
                  <a:sym typeface="Inter Bold"/>
                </a:rPr>
                <a:t>Limites</a:t>
              </a:r>
            </a:p>
            <a:p>
              <a:pPr marL="518160" lvl="1" indent="-259080" algn="l">
                <a:lnSpc>
                  <a:spcPts val="3359"/>
                </a:lnSpc>
                <a:buFont typeface="Arial"/>
                <a:buChar char="•"/>
              </a:pPr>
              <a:r>
                <a:rPr lang="en-US" sz="2400" b="1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 </a:t>
              </a:r>
              <a:r>
                <a:rPr lang="en-US" sz="240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Un sujet minimisé </a:t>
              </a:r>
            </a:p>
            <a:p>
              <a:pPr marL="518160" lvl="1" indent="-259080" algn="l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Services en "silos" dans directions séparées</a:t>
              </a:r>
            </a:p>
            <a:p>
              <a:pPr marL="518160" lvl="1" indent="-259080" algn="l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Turn-over politique perturbateur</a:t>
              </a:r>
            </a:p>
            <a:p>
              <a:pPr marL="518160" lvl="1" indent="-259080" algn="l">
                <a:lnSpc>
                  <a:spcPts val="3359"/>
                </a:lnSpc>
                <a:buFont typeface="Arial"/>
                <a:buChar char="•"/>
              </a:pPr>
              <a:r>
                <a:rPr lang="en-US" sz="240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Compétence biodiversité non reconnue aux intercommunalités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48119" y="3111490"/>
            <a:ext cx="8267753" cy="1078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05"/>
              </a:lnSpc>
              <a:spcBef>
                <a:spcPct val="0"/>
              </a:spcBef>
            </a:pPr>
            <a:r>
              <a:rPr lang="en-US" sz="3075" b="1">
                <a:solidFill>
                  <a:srgbClr val="003975"/>
                </a:solidFill>
                <a:latin typeface="Inter Bold"/>
                <a:ea typeface="Inter Bold"/>
                <a:cs typeface="Inter Bold"/>
                <a:sym typeface="Inter Bold"/>
              </a:rPr>
              <a:t>Des stratégies variées dans l’intégration des services agriculture et alimentation 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5019" y="4443862"/>
            <a:ext cx="8468981" cy="3627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3322" lvl="1" indent="-276661" algn="l">
              <a:lnSpc>
                <a:spcPts val="3588"/>
              </a:lnSpc>
              <a:buFont typeface="Arial"/>
              <a:buChar char="•"/>
            </a:pPr>
            <a:r>
              <a:rPr lang="en-US" sz="256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Pôle aménagement du territoire (Grenoble Alpes Métropole)</a:t>
            </a:r>
          </a:p>
          <a:p>
            <a:pPr marL="553322" lvl="1" indent="-276661" algn="l">
              <a:lnSpc>
                <a:spcPts val="3588"/>
              </a:lnSpc>
              <a:buFont typeface="Arial"/>
              <a:buChar char="•"/>
            </a:pPr>
            <a:r>
              <a:rPr lang="en-US" sz="256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Direction de la transition environnementale (Rouen Normandie Métropole) </a:t>
            </a:r>
          </a:p>
          <a:p>
            <a:pPr marL="553322" lvl="1" indent="-276661" algn="l">
              <a:lnSpc>
                <a:spcPts val="3588"/>
              </a:lnSpc>
              <a:buFont typeface="Arial"/>
              <a:buChar char="•"/>
            </a:pPr>
            <a:r>
              <a:rPr lang="en-US" sz="256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Direction développement économique et agricole (Le Havre Seine Métropole)</a:t>
            </a:r>
          </a:p>
          <a:p>
            <a:pPr marL="553322" lvl="1" indent="-276661" algn="l">
              <a:lnSpc>
                <a:spcPts val="3588"/>
              </a:lnSpc>
              <a:buFont typeface="Arial"/>
              <a:buChar char="•"/>
            </a:pPr>
            <a:r>
              <a:rPr lang="en-US" sz="256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Pôle pilotage et Solidarité (Douaisis Agglo)</a:t>
            </a:r>
          </a:p>
          <a:p>
            <a:pPr algn="l">
              <a:lnSpc>
                <a:spcPts val="3588"/>
              </a:lnSpc>
            </a:pPr>
            <a:endParaRPr lang="en-US" sz="2562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-1310135" y="7205084"/>
            <a:ext cx="4677670" cy="5024841"/>
          </a:xfrm>
          <a:custGeom>
            <a:avLst/>
            <a:gdLst/>
            <a:ahLst/>
            <a:cxnLst/>
            <a:rect l="l" t="t" r="r" b="b"/>
            <a:pathLst>
              <a:path w="4677670" h="5024841">
                <a:moveTo>
                  <a:pt x="0" y="0"/>
                </a:moveTo>
                <a:lnTo>
                  <a:pt x="4677670" y="0"/>
                </a:lnTo>
                <a:lnTo>
                  <a:pt x="4677670" y="5024840"/>
                </a:lnTo>
                <a:lnTo>
                  <a:pt x="0" y="50248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0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8" name="AutoShape 18"/>
          <p:cNvSpPr/>
          <p:nvPr/>
        </p:nvSpPr>
        <p:spPr>
          <a:xfrm>
            <a:off x="10489405" y="3328660"/>
            <a:ext cx="0" cy="6492240"/>
          </a:xfrm>
          <a:prstGeom prst="line">
            <a:avLst/>
          </a:prstGeom>
          <a:ln w="38100" cap="flat">
            <a:solidFill>
              <a:srgbClr val="478E8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74937" y="298954"/>
            <a:ext cx="11118937" cy="2075261"/>
            <a:chOff x="0" y="0"/>
            <a:chExt cx="1647445" cy="3074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7445" cy="307482"/>
            </a:xfrm>
            <a:custGeom>
              <a:avLst/>
              <a:gdLst/>
              <a:ahLst/>
              <a:cxnLst/>
              <a:rect l="l" t="t" r="r" b="b"/>
              <a:pathLst>
                <a:path w="1647445" h="307482">
                  <a:moveTo>
                    <a:pt x="1444245" y="0"/>
                  </a:moveTo>
                  <a:cubicBezTo>
                    <a:pt x="1556469" y="0"/>
                    <a:pt x="1647445" y="68832"/>
                    <a:pt x="1647445" y="153741"/>
                  </a:cubicBezTo>
                  <a:cubicBezTo>
                    <a:pt x="1647445" y="238650"/>
                    <a:pt x="1556469" y="307482"/>
                    <a:pt x="1444245" y="307482"/>
                  </a:cubicBezTo>
                  <a:lnTo>
                    <a:pt x="203200" y="307482"/>
                  </a:lnTo>
                  <a:cubicBezTo>
                    <a:pt x="90976" y="307482"/>
                    <a:pt x="0" y="238650"/>
                    <a:pt x="0" y="153741"/>
                  </a:cubicBezTo>
                  <a:cubicBezTo>
                    <a:pt x="0" y="6883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7FB93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647445" cy="374157"/>
            </a:xfrm>
            <a:prstGeom prst="rect">
              <a:avLst/>
            </a:prstGeom>
          </p:spPr>
          <p:txBody>
            <a:bodyPr lIns="30682" tIns="30682" rIns="30682" bIns="30682" rtlCol="0" anchor="ctr"/>
            <a:lstStyle/>
            <a:p>
              <a:pPr algn="l">
                <a:lnSpc>
                  <a:spcPts val="433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527400" y="0"/>
            <a:ext cx="2938739" cy="2938739"/>
          </a:xfrm>
          <a:custGeom>
            <a:avLst/>
            <a:gdLst/>
            <a:ahLst/>
            <a:cxnLst/>
            <a:rect l="l" t="t" r="r" b="b"/>
            <a:pathLst>
              <a:path w="2938739" h="2938739">
                <a:moveTo>
                  <a:pt x="0" y="0"/>
                </a:moveTo>
                <a:lnTo>
                  <a:pt x="2938739" y="0"/>
                </a:lnTo>
                <a:lnTo>
                  <a:pt x="2938739" y="2938739"/>
                </a:lnTo>
                <a:lnTo>
                  <a:pt x="0" y="29387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230102" y="2436275"/>
            <a:ext cx="798598" cy="433239"/>
          </a:xfrm>
          <a:custGeom>
            <a:avLst/>
            <a:gdLst/>
            <a:ahLst/>
            <a:cxnLst/>
            <a:rect l="l" t="t" r="r" b="b"/>
            <a:pathLst>
              <a:path w="798598" h="433239">
                <a:moveTo>
                  <a:pt x="0" y="0"/>
                </a:moveTo>
                <a:lnTo>
                  <a:pt x="798598" y="0"/>
                </a:lnTo>
                <a:lnTo>
                  <a:pt x="798598" y="433240"/>
                </a:lnTo>
                <a:lnTo>
                  <a:pt x="0" y="4332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6136032" y="6102994"/>
            <a:ext cx="1915757" cy="1575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"/>
              </a:lnSpc>
              <a:spcBef>
                <a:spcPct val="0"/>
              </a:spcBef>
            </a:pPr>
            <a:r>
              <a:rPr lang="en-US" sz="989" i="1">
                <a:solidFill>
                  <a:srgbClr val="FFFFFF"/>
                </a:solidFill>
                <a:latin typeface="Inter Italics"/>
                <a:ea typeface="Inter Italics"/>
                <a:cs typeface="Inter Italics"/>
                <a:sym typeface="Inter Italics"/>
              </a:rPr>
              <a:t>« On a vraiment la volonté, au sein des services fusionnés, de sortir des habitudes de travail cloisonnées. Mais ce n’est pas encore complètement acquis aujourd’hui : on continue à travailler pour créer des ponts entre les deux thématiques. » MEL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95801" y="3799537"/>
            <a:ext cx="5940231" cy="6862604"/>
            <a:chOff x="0" y="0"/>
            <a:chExt cx="2420286" cy="27960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20286" cy="2796097"/>
            </a:xfrm>
            <a:custGeom>
              <a:avLst/>
              <a:gdLst/>
              <a:ahLst/>
              <a:cxnLst/>
              <a:rect l="l" t="t" r="r" b="b"/>
              <a:pathLst>
                <a:path w="2420286" h="2796097">
                  <a:moveTo>
                    <a:pt x="43009" y="0"/>
                  </a:moveTo>
                  <a:lnTo>
                    <a:pt x="2377277" y="0"/>
                  </a:lnTo>
                  <a:cubicBezTo>
                    <a:pt x="2401030" y="0"/>
                    <a:pt x="2420286" y="19256"/>
                    <a:pt x="2420286" y="43009"/>
                  </a:cubicBezTo>
                  <a:lnTo>
                    <a:pt x="2420286" y="2753088"/>
                  </a:lnTo>
                  <a:cubicBezTo>
                    <a:pt x="2420286" y="2776842"/>
                    <a:pt x="2401030" y="2796097"/>
                    <a:pt x="2377277" y="2796097"/>
                  </a:cubicBezTo>
                  <a:lnTo>
                    <a:pt x="43009" y="2796097"/>
                  </a:lnTo>
                  <a:cubicBezTo>
                    <a:pt x="19256" y="2796097"/>
                    <a:pt x="0" y="2776842"/>
                    <a:pt x="0" y="2753088"/>
                  </a:cubicBezTo>
                  <a:lnTo>
                    <a:pt x="0" y="43009"/>
                  </a:lnTo>
                  <a:cubicBezTo>
                    <a:pt x="0" y="19256"/>
                    <a:pt x="19256" y="0"/>
                    <a:pt x="430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3975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20286" cy="2824672"/>
            </a:xfrm>
            <a:prstGeom prst="rect">
              <a:avLst/>
            </a:prstGeom>
          </p:spPr>
          <p:txBody>
            <a:bodyPr lIns="11157" tIns="11157" rIns="11157" bIns="11157" rtlCol="0" anchor="ctr"/>
            <a:lstStyle/>
            <a:p>
              <a:pPr algn="ctr">
                <a:lnSpc>
                  <a:spcPts val="157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709392" y="3799537"/>
            <a:ext cx="5748453" cy="6862604"/>
            <a:chOff x="0" y="0"/>
            <a:chExt cx="2342148" cy="27960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42148" cy="2796097"/>
            </a:xfrm>
            <a:custGeom>
              <a:avLst/>
              <a:gdLst/>
              <a:ahLst/>
              <a:cxnLst/>
              <a:rect l="l" t="t" r="r" b="b"/>
              <a:pathLst>
                <a:path w="2342148" h="2796097">
                  <a:moveTo>
                    <a:pt x="44444" y="0"/>
                  </a:moveTo>
                  <a:lnTo>
                    <a:pt x="2297704" y="0"/>
                  </a:lnTo>
                  <a:cubicBezTo>
                    <a:pt x="2322250" y="0"/>
                    <a:pt x="2342148" y="19898"/>
                    <a:pt x="2342148" y="44444"/>
                  </a:cubicBezTo>
                  <a:lnTo>
                    <a:pt x="2342148" y="2751654"/>
                  </a:lnTo>
                  <a:cubicBezTo>
                    <a:pt x="2342148" y="2776199"/>
                    <a:pt x="2322250" y="2796097"/>
                    <a:pt x="2297704" y="2796097"/>
                  </a:cubicBezTo>
                  <a:lnTo>
                    <a:pt x="44444" y="2796097"/>
                  </a:lnTo>
                  <a:cubicBezTo>
                    <a:pt x="19898" y="2796097"/>
                    <a:pt x="0" y="2776199"/>
                    <a:pt x="0" y="2751654"/>
                  </a:cubicBezTo>
                  <a:lnTo>
                    <a:pt x="0" y="44444"/>
                  </a:lnTo>
                  <a:cubicBezTo>
                    <a:pt x="0" y="19898"/>
                    <a:pt x="19898" y="0"/>
                    <a:pt x="4444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478E8B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342148" cy="2824672"/>
            </a:xfrm>
            <a:prstGeom prst="rect">
              <a:avLst/>
            </a:prstGeom>
          </p:spPr>
          <p:txBody>
            <a:bodyPr lIns="11157" tIns="11157" rIns="11157" bIns="11157" rtlCol="0" anchor="ctr"/>
            <a:lstStyle/>
            <a:p>
              <a:pPr algn="ctr">
                <a:lnSpc>
                  <a:spcPts val="157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029344" y="3799537"/>
            <a:ext cx="6815264" cy="6487463"/>
            <a:chOff x="0" y="0"/>
            <a:chExt cx="2725063" cy="259399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25063" cy="2593992"/>
            </a:xfrm>
            <a:custGeom>
              <a:avLst/>
              <a:gdLst/>
              <a:ahLst/>
              <a:cxnLst/>
              <a:rect l="l" t="t" r="r" b="b"/>
              <a:pathLst>
                <a:path w="2725063" h="2593992">
                  <a:moveTo>
                    <a:pt x="37487" y="0"/>
                  </a:moveTo>
                  <a:lnTo>
                    <a:pt x="2687576" y="0"/>
                  </a:lnTo>
                  <a:cubicBezTo>
                    <a:pt x="2697518" y="0"/>
                    <a:pt x="2707053" y="3950"/>
                    <a:pt x="2714083" y="10980"/>
                  </a:cubicBezTo>
                  <a:cubicBezTo>
                    <a:pt x="2721113" y="18010"/>
                    <a:pt x="2725063" y="27545"/>
                    <a:pt x="2725063" y="37487"/>
                  </a:cubicBezTo>
                  <a:lnTo>
                    <a:pt x="2725063" y="2556506"/>
                  </a:lnTo>
                  <a:cubicBezTo>
                    <a:pt x="2725063" y="2577209"/>
                    <a:pt x="2708279" y="2593992"/>
                    <a:pt x="2687576" y="2593992"/>
                  </a:cubicBezTo>
                  <a:lnTo>
                    <a:pt x="37487" y="2593992"/>
                  </a:lnTo>
                  <a:cubicBezTo>
                    <a:pt x="27545" y="2593992"/>
                    <a:pt x="18010" y="2590043"/>
                    <a:pt x="10980" y="2583013"/>
                  </a:cubicBezTo>
                  <a:cubicBezTo>
                    <a:pt x="3950" y="2575983"/>
                    <a:pt x="0" y="2566448"/>
                    <a:pt x="0" y="2556506"/>
                  </a:cubicBezTo>
                  <a:lnTo>
                    <a:pt x="0" y="37487"/>
                  </a:lnTo>
                  <a:cubicBezTo>
                    <a:pt x="0" y="16783"/>
                    <a:pt x="16783" y="0"/>
                    <a:pt x="374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AF574F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725063" cy="2622567"/>
            </a:xfrm>
            <a:prstGeom prst="rect">
              <a:avLst/>
            </a:prstGeom>
          </p:spPr>
          <p:txBody>
            <a:bodyPr lIns="11369" tIns="11369" rIns="11369" bIns="11369" rtlCol="0" anchor="ctr"/>
            <a:lstStyle/>
            <a:p>
              <a:pPr algn="ctr">
                <a:lnSpc>
                  <a:spcPts val="1574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062573" y="4092423"/>
            <a:ext cx="5040231" cy="585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Intégration d’actions agricoles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et alimentaires au programme TEN, avec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indicateurs dédiés.</a:t>
            </a:r>
          </a:p>
          <a:p>
            <a:pPr algn="l">
              <a:lnSpc>
                <a:spcPts val="3360"/>
              </a:lnSpc>
            </a:pPr>
            <a:endParaRPr lang="en-US" sz="2400" b="1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Alignement du programme TEN avec les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stratégies politiques locales 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(biodiversité, nature, eau).</a:t>
            </a:r>
          </a:p>
          <a:p>
            <a:pPr algn="l">
              <a:lnSpc>
                <a:spcPts val="3360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Mobilisation de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moyens humains et financiers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pour coordonner les services concernés.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4349" y="468275"/>
            <a:ext cx="7570490" cy="1686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4"/>
              </a:lnSpc>
              <a:spcBef>
                <a:spcPct val="0"/>
              </a:spcBef>
            </a:pPr>
            <a:r>
              <a:rPr lang="en-US" sz="4831" b="1" i="1">
                <a:solidFill>
                  <a:srgbClr val="FFFFFF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Territoires engagés pour la nature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2405199"/>
            <a:ext cx="6067921" cy="464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7"/>
              </a:lnSpc>
              <a:spcBef>
                <a:spcPct val="0"/>
              </a:spcBef>
            </a:pPr>
            <a:r>
              <a:rPr lang="en-US" sz="2719" b="1" spc="-81">
                <a:solidFill>
                  <a:srgbClr val="000000"/>
                </a:solidFill>
                <a:latin typeface="Inter Heavy"/>
                <a:ea typeface="Inter Heavy"/>
                <a:cs typeface="Inter Heavy"/>
                <a:sym typeface="Inter Heavy"/>
              </a:rPr>
              <a:t>720 collectivités engagées en France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0102" y="3148121"/>
            <a:ext cx="4189170" cy="53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3"/>
              </a:lnSpc>
              <a:spcBef>
                <a:spcPct val="0"/>
              </a:spcBef>
            </a:pPr>
            <a:r>
              <a:rPr lang="en-US" sz="3081" b="1">
                <a:solidFill>
                  <a:srgbClr val="003975"/>
                </a:solidFill>
                <a:latin typeface="Inter Bold"/>
                <a:ea typeface="Inter Bold"/>
                <a:cs typeface="Inter Bold"/>
                <a:sym typeface="Inter Bold"/>
              </a:rPr>
              <a:t>Bonnes pratiques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61125" y="3174156"/>
            <a:ext cx="3860109" cy="505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3"/>
              </a:lnSpc>
              <a:spcBef>
                <a:spcPct val="0"/>
              </a:spcBef>
            </a:pPr>
            <a:r>
              <a:rPr lang="en-US" sz="2981" b="1">
                <a:solidFill>
                  <a:srgbClr val="478E8B"/>
                </a:solidFill>
                <a:latin typeface="Inter Bold"/>
                <a:ea typeface="Inter Bold"/>
                <a:cs typeface="Inter Bold"/>
                <a:sym typeface="Inter Bold"/>
              </a:rPr>
              <a:t>Facteurs de réussite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448444" y="3174156"/>
            <a:ext cx="190691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AF574F"/>
                </a:solidFill>
                <a:latin typeface="Inter Bold"/>
                <a:ea typeface="Inter Bold"/>
                <a:cs typeface="Inter Bold"/>
                <a:sym typeface="Inter Bold"/>
              </a:rPr>
              <a:t>Limites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57311" y="3995172"/>
            <a:ext cx="5537019" cy="585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Cercles interservices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pour concevoir et piloter le programme d'action TEN.</a:t>
            </a:r>
          </a:p>
          <a:p>
            <a:pPr algn="l">
              <a:lnSpc>
                <a:spcPts val="3360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La labellisation favorise la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communication 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et le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décloisonnement 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entre services.</a:t>
            </a:r>
          </a:p>
          <a:p>
            <a:pPr algn="l">
              <a:lnSpc>
                <a:spcPts val="3360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Promotion de la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synergie entre agriculture et services écosystémiques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: reconnaissance des «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auxiliaires de culture 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» et valorisation de la biodiversité locale.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151339" y="3995172"/>
            <a:ext cx="4879901" cy="585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Baisse d’intérêt 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des élus et techniciens à moyen terme, faute de perspectives durables.</a:t>
            </a:r>
          </a:p>
          <a:p>
            <a:pPr algn="l">
              <a:lnSpc>
                <a:spcPts val="3360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Risque de labellisation perçue comme un simple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affichage politique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sans impact réel.</a:t>
            </a:r>
          </a:p>
          <a:p>
            <a:pPr algn="l">
              <a:lnSpc>
                <a:spcPts val="3360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2" lvl="1" indent="-259081" algn="l">
              <a:lnSpc>
                <a:spcPts val="3360"/>
              </a:lnSpc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Faible implication des techniciens agriculture/alimentation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dans le processus de labellisation.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74937" y="298954"/>
            <a:ext cx="11118937" cy="2075261"/>
            <a:chOff x="0" y="0"/>
            <a:chExt cx="1647445" cy="3074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7445" cy="307482"/>
            </a:xfrm>
            <a:custGeom>
              <a:avLst/>
              <a:gdLst/>
              <a:ahLst/>
              <a:cxnLst/>
              <a:rect l="l" t="t" r="r" b="b"/>
              <a:pathLst>
                <a:path w="1647445" h="307482">
                  <a:moveTo>
                    <a:pt x="1444245" y="0"/>
                  </a:moveTo>
                  <a:cubicBezTo>
                    <a:pt x="1556469" y="0"/>
                    <a:pt x="1647445" y="68832"/>
                    <a:pt x="1647445" y="153741"/>
                  </a:cubicBezTo>
                  <a:cubicBezTo>
                    <a:pt x="1647445" y="238650"/>
                    <a:pt x="1556469" y="307482"/>
                    <a:pt x="1444245" y="307482"/>
                  </a:cubicBezTo>
                  <a:lnTo>
                    <a:pt x="203200" y="307482"/>
                  </a:lnTo>
                  <a:cubicBezTo>
                    <a:pt x="90976" y="307482"/>
                    <a:pt x="0" y="238650"/>
                    <a:pt x="0" y="153741"/>
                  </a:cubicBezTo>
                  <a:cubicBezTo>
                    <a:pt x="0" y="6883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7FB93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647445" cy="374157"/>
            </a:xfrm>
            <a:prstGeom prst="rect">
              <a:avLst/>
            </a:prstGeom>
          </p:spPr>
          <p:txBody>
            <a:bodyPr lIns="30682" tIns="30682" rIns="30682" bIns="30682" rtlCol="0" anchor="ctr"/>
            <a:lstStyle/>
            <a:p>
              <a:pPr algn="l">
                <a:lnSpc>
                  <a:spcPts val="433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527400" y="0"/>
            <a:ext cx="2938739" cy="2938739"/>
          </a:xfrm>
          <a:custGeom>
            <a:avLst/>
            <a:gdLst/>
            <a:ahLst/>
            <a:cxnLst/>
            <a:rect l="l" t="t" r="r" b="b"/>
            <a:pathLst>
              <a:path w="2938739" h="2938739">
                <a:moveTo>
                  <a:pt x="0" y="0"/>
                </a:moveTo>
                <a:lnTo>
                  <a:pt x="2938739" y="0"/>
                </a:lnTo>
                <a:lnTo>
                  <a:pt x="2938739" y="2938739"/>
                </a:lnTo>
                <a:lnTo>
                  <a:pt x="0" y="29387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614349" y="468275"/>
            <a:ext cx="7570490" cy="1686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4"/>
              </a:lnSpc>
              <a:spcBef>
                <a:spcPct val="0"/>
              </a:spcBef>
            </a:pPr>
            <a:r>
              <a:rPr lang="en-US" sz="4831" b="1" i="1">
                <a:solidFill>
                  <a:srgbClr val="FFFFFF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Territoires engagés pour la nature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4349" y="3335595"/>
            <a:ext cx="5398889" cy="53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3"/>
              </a:lnSpc>
              <a:spcBef>
                <a:spcPct val="0"/>
              </a:spcBef>
            </a:pPr>
            <a:r>
              <a:rPr lang="en-US" sz="30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Programme d’action TEN du </a:t>
            </a:r>
          </a:p>
        </p:txBody>
      </p:sp>
      <p:sp>
        <p:nvSpPr>
          <p:cNvPr id="8" name="Freeform 8"/>
          <p:cNvSpPr/>
          <p:nvPr/>
        </p:nvSpPr>
        <p:spPr>
          <a:xfrm>
            <a:off x="5464530" y="2712720"/>
            <a:ext cx="3679470" cy="1996532"/>
          </a:xfrm>
          <a:custGeom>
            <a:avLst/>
            <a:gdLst/>
            <a:ahLst/>
            <a:cxnLst/>
            <a:rect l="l" t="t" r="r" b="b"/>
            <a:pathLst>
              <a:path w="3679470" h="1996532">
                <a:moveTo>
                  <a:pt x="0" y="0"/>
                </a:moveTo>
                <a:lnTo>
                  <a:pt x="3679470" y="0"/>
                </a:lnTo>
                <a:lnTo>
                  <a:pt x="3679470" y="1996532"/>
                </a:lnTo>
                <a:lnTo>
                  <a:pt x="0" y="19965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90" r="-119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13383075" y="3634599"/>
            <a:ext cx="3876225" cy="5498192"/>
          </a:xfrm>
          <a:custGeom>
            <a:avLst/>
            <a:gdLst/>
            <a:ahLst/>
            <a:cxnLst/>
            <a:rect l="l" t="t" r="r" b="b"/>
            <a:pathLst>
              <a:path w="3876225" h="5498192">
                <a:moveTo>
                  <a:pt x="0" y="0"/>
                </a:moveTo>
                <a:lnTo>
                  <a:pt x="3876225" y="0"/>
                </a:lnTo>
                <a:lnTo>
                  <a:pt x="3876225" y="5498192"/>
                </a:lnTo>
                <a:lnTo>
                  <a:pt x="0" y="54981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0" y="4642577"/>
            <a:ext cx="12835309" cy="3815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5261" lvl="1" indent="-332630" algn="l">
              <a:lnSpc>
                <a:spcPts val="4313"/>
              </a:lnSpc>
              <a:buFont typeface="Arial"/>
              <a:buChar char="•"/>
            </a:pP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Intégration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d’actions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liées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au </a:t>
            </a:r>
            <a:r>
              <a:rPr lang="en-US" sz="3081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PAT</a:t>
            </a:r>
          </a:p>
          <a:p>
            <a:pPr marL="665261" lvl="1" indent="-332630" algn="l">
              <a:lnSpc>
                <a:spcPts val="4313"/>
              </a:lnSpc>
              <a:buFont typeface="Arial"/>
              <a:buChar char="•"/>
            </a:pPr>
            <a:r>
              <a:rPr lang="en-US" sz="3081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3 </a:t>
            </a:r>
            <a:r>
              <a:rPr lang="en-US" sz="3081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cibles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: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développement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agroforesterie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sensibilisation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au lien agriculture/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biodiversité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et protection des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rapaces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comme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alliés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des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agriculteurs</a:t>
            </a:r>
            <a:endParaRPr lang="en-US" sz="3081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65261" lvl="1" indent="-332630" algn="l">
              <a:lnSpc>
                <a:spcPts val="4313"/>
              </a:lnSpc>
              <a:buFont typeface="Arial"/>
              <a:buChar char="•"/>
            </a:pPr>
            <a:r>
              <a:rPr lang="en-US" sz="3081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Mobilisation</a:t>
            </a:r>
            <a:r>
              <a:rPr lang="en-US" sz="3081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multi-</a:t>
            </a:r>
            <a:r>
              <a:rPr lang="en-US" sz="3081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acteurs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autour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l’action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3 : collaboration entre le GON, les agents de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l’agglomération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et les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agriculteurs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impliqués</a:t>
            </a:r>
            <a:endParaRPr lang="en-US" sz="3081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74937" y="298954"/>
            <a:ext cx="11118937" cy="2075261"/>
            <a:chOff x="0" y="0"/>
            <a:chExt cx="1647445" cy="3074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7445" cy="307482"/>
            </a:xfrm>
            <a:custGeom>
              <a:avLst/>
              <a:gdLst/>
              <a:ahLst/>
              <a:cxnLst/>
              <a:rect l="l" t="t" r="r" b="b"/>
              <a:pathLst>
                <a:path w="1647445" h="307482">
                  <a:moveTo>
                    <a:pt x="1444245" y="0"/>
                  </a:moveTo>
                  <a:cubicBezTo>
                    <a:pt x="1556469" y="0"/>
                    <a:pt x="1647445" y="68832"/>
                    <a:pt x="1647445" y="153741"/>
                  </a:cubicBezTo>
                  <a:cubicBezTo>
                    <a:pt x="1647445" y="238650"/>
                    <a:pt x="1556469" y="307482"/>
                    <a:pt x="1444245" y="307482"/>
                  </a:cubicBezTo>
                  <a:lnTo>
                    <a:pt x="203200" y="307482"/>
                  </a:lnTo>
                  <a:cubicBezTo>
                    <a:pt x="90976" y="307482"/>
                    <a:pt x="0" y="238650"/>
                    <a:pt x="0" y="153741"/>
                  </a:cubicBezTo>
                  <a:cubicBezTo>
                    <a:pt x="0" y="6883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F574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647445" cy="374157"/>
            </a:xfrm>
            <a:prstGeom prst="rect">
              <a:avLst/>
            </a:prstGeom>
          </p:spPr>
          <p:txBody>
            <a:bodyPr lIns="30682" tIns="30682" rIns="30682" bIns="30682" rtlCol="0" anchor="ctr"/>
            <a:lstStyle/>
            <a:p>
              <a:pPr algn="l">
                <a:lnSpc>
                  <a:spcPts val="433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30102" y="2436275"/>
            <a:ext cx="798598" cy="433239"/>
          </a:xfrm>
          <a:custGeom>
            <a:avLst/>
            <a:gdLst/>
            <a:ahLst/>
            <a:cxnLst/>
            <a:rect l="l" t="t" r="r" b="b"/>
            <a:pathLst>
              <a:path w="798598" h="433239">
                <a:moveTo>
                  <a:pt x="0" y="0"/>
                </a:moveTo>
                <a:lnTo>
                  <a:pt x="798598" y="0"/>
                </a:lnTo>
                <a:lnTo>
                  <a:pt x="798598" y="433240"/>
                </a:lnTo>
                <a:lnTo>
                  <a:pt x="0" y="433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614349" y="468275"/>
            <a:ext cx="7570490" cy="1686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4"/>
              </a:lnSpc>
              <a:spcBef>
                <a:spcPct val="0"/>
              </a:spcBef>
            </a:pPr>
            <a:r>
              <a:rPr lang="en-US" sz="4831" b="1" i="1">
                <a:solidFill>
                  <a:srgbClr val="FFFFFF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Projets Alimentaires Territoriaux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36032" y="5898274"/>
            <a:ext cx="1915757" cy="1575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"/>
              </a:lnSpc>
              <a:spcBef>
                <a:spcPct val="0"/>
              </a:spcBef>
            </a:pPr>
            <a:r>
              <a:rPr lang="en-US" sz="989" i="1">
                <a:solidFill>
                  <a:srgbClr val="FFFFFF"/>
                </a:solidFill>
                <a:latin typeface="Inter Italics"/>
                <a:ea typeface="Inter Italics"/>
                <a:cs typeface="Inter Italics"/>
                <a:sym typeface="Inter Italics"/>
              </a:rPr>
              <a:t>« On a vraiment la volonté, au sein des services fusionnés, de sortir des habitudes de travail cloisonnées. Mais ce n’est pas encore complètement acquis aujourd’hui : on continue à travailler pour créer des ponts entre les deux thématiques. » MEL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95801" y="3594817"/>
            <a:ext cx="5940231" cy="6862604"/>
            <a:chOff x="0" y="0"/>
            <a:chExt cx="2420286" cy="27960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20286" cy="2796097"/>
            </a:xfrm>
            <a:custGeom>
              <a:avLst/>
              <a:gdLst/>
              <a:ahLst/>
              <a:cxnLst/>
              <a:rect l="l" t="t" r="r" b="b"/>
              <a:pathLst>
                <a:path w="2420286" h="2796097">
                  <a:moveTo>
                    <a:pt x="43009" y="0"/>
                  </a:moveTo>
                  <a:lnTo>
                    <a:pt x="2377277" y="0"/>
                  </a:lnTo>
                  <a:cubicBezTo>
                    <a:pt x="2401030" y="0"/>
                    <a:pt x="2420286" y="19256"/>
                    <a:pt x="2420286" y="43009"/>
                  </a:cubicBezTo>
                  <a:lnTo>
                    <a:pt x="2420286" y="2753088"/>
                  </a:lnTo>
                  <a:cubicBezTo>
                    <a:pt x="2420286" y="2776842"/>
                    <a:pt x="2401030" y="2796097"/>
                    <a:pt x="2377277" y="2796097"/>
                  </a:cubicBezTo>
                  <a:lnTo>
                    <a:pt x="43009" y="2796097"/>
                  </a:lnTo>
                  <a:cubicBezTo>
                    <a:pt x="19256" y="2796097"/>
                    <a:pt x="0" y="2776842"/>
                    <a:pt x="0" y="2753088"/>
                  </a:cubicBezTo>
                  <a:lnTo>
                    <a:pt x="0" y="43009"/>
                  </a:lnTo>
                  <a:cubicBezTo>
                    <a:pt x="0" y="19256"/>
                    <a:pt x="19256" y="0"/>
                    <a:pt x="430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3975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20286" cy="2824672"/>
            </a:xfrm>
            <a:prstGeom prst="rect">
              <a:avLst/>
            </a:prstGeom>
          </p:spPr>
          <p:txBody>
            <a:bodyPr lIns="11157" tIns="11157" rIns="11157" bIns="11157" rtlCol="0" anchor="ctr"/>
            <a:lstStyle/>
            <a:p>
              <a:pPr algn="ctr">
                <a:lnSpc>
                  <a:spcPts val="157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709392" y="3594817"/>
            <a:ext cx="5748453" cy="6862604"/>
            <a:chOff x="0" y="0"/>
            <a:chExt cx="2342148" cy="27960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42148" cy="2796097"/>
            </a:xfrm>
            <a:custGeom>
              <a:avLst/>
              <a:gdLst/>
              <a:ahLst/>
              <a:cxnLst/>
              <a:rect l="l" t="t" r="r" b="b"/>
              <a:pathLst>
                <a:path w="2342148" h="2796097">
                  <a:moveTo>
                    <a:pt x="44444" y="0"/>
                  </a:moveTo>
                  <a:lnTo>
                    <a:pt x="2297704" y="0"/>
                  </a:lnTo>
                  <a:cubicBezTo>
                    <a:pt x="2322250" y="0"/>
                    <a:pt x="2342148" y="19898"/>
                    <a:pt x="2342148" y="44444"/>
                  </a:cubicBezTo>
                  <a:lnTo>
                    <a:pt x="2342148" y="2751654"/>
                  </a:lnTo>
                  <a:cubicBezTo>
                    <a:pt x="2342148" y="2776199"/>
                    <a:pt x="2322250" y="2796097"/>
                    <a:pt x="2297704" y="2796097"/>
                  </a:cubicBezTo>
                  <a:lnTo>
                    <a:pt x="44444" y="2796097"/>
                  </a:lnTo>
                  <a:cubicBezTo>
                    <a:pt x="19898" y="2796097"/>
                    <a:pt x="0" y="2776199"/>
                    <a:pt x="0" y="2751654"/>
                  </a:cubicBezTo>
                  <a:lnTo>
                    <a:pt x="0" y="44444"/>
                  </a:lnTo>
                  <a:cubicBezTo>
                    <a:pt x="0" y="19898"/>
                    <a:pt x="19898" y="0"/>
                    <a:pt x="4444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478E8B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342148" cy="2824672"/>
            </a:xfrm>
            <a:prstGeom prst="rect">
              <a:avLst/>
            </a:prstGeom>
          </p:spPr>
          <p:txBody>
            <a:bodyPr lIns="11157" tIns="11157" rIns="11157" bIns="11157" rtlCol="0" anchor="ctr"/>
            <a:lstStyle/>
            <a:p>
              <a:pPr algn="ctr">
                <a:lnSpc>
                  <a:spcPts val="1574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029344" y="3594817"/>
            <a:ext cx="6815264" cy="6862604"/>
            <a:chOff x="0" y="0"/>
            <a:chExt cx="2725063" cy="274399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25063" cy="2743991"/>
            </a:xfrm>
            <a:custGeom>
              <a:avLst/>
              <a:gdLst/>
              <a:ahLst/>
              <a:cxnLst/>
              <a:rect l="l" t="t" r="r" b="b"/>
              <a:pathLst>
                <a:path w="2725063" h="2743991">
                  <a:moveTo>
                    <a:pt x="37487" y="0"/>
                  </a:moveTo>
                  <a:lnTo>
                    <a:pt x="2687576" y="0"/>
                  </a:lnTo>
                  <a:cubicBezTo>
                    <a:pt x="2697518" y="0"/>
                    <a:pt x="2707053" y="3950"/>
                    <a:pt x="2714083" y="10980"/>
                  </a:cubicBezTo>
                  <a:cubicBezTo>
                    <a:pt x="2721113" y="18010"/>
                    <a:pt x="2725063" y="27545"/>
                    <a:pt x="2725063" y="37487"/>
                  </a:cubicBezTo>
                  <a:lnTo>
                    <a:pt x="2725063" y="2706505"/>
                  </a:lnTo>
                  <a:cubicBezTo>
                    <a:pt x="2725063" y="2727208"/>
                    <a:pt x="2708279" y="2743991"/>
                    <a:pt x="2687576" y="2743991"/>
                  </a:cubicBezTo>
                  <a:lnTo>
                    <a:pt x="37487" y="2743991"/>
                  </a:lnTo>
                  <a:cubicBezTo>
                    <a:pt x="27545" y="2743991"/>
                    <a:pt x="18010" y="2740042"/>
                    <a:pt x="10980" y="2733012"/>
                  </a:cubicBezTo>
                  <a:cubicBezTo>
                    <a:pt x="3950" y="2725982"/>
                    <a:pt x="0" y="2716447"/>
                    <a:pt x="0" y="2706505"/>
                  </a:cubicBezTo>
                  <a:lnTo>
                    <a:pt x="0" y="37487"/>
                  </a:lnTo>
                  <a:cubicBezTo>
                    <a:pt x="0" y="16783"/>
                    <a:pt x="16783" y="0"/>
                    <a:pt x="374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AF574F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725063" cy="2772566"/>
            </a:xfrm>
            <a:prstGeom prst="rect">
              <a:avLst/>
            </a:prstGeom>
          </p:spPr>
          <p:txBody>
            <a:bodyPr lIns="11369" tIns="11369" rIns="11369" bIns="11369" rtlCol="0" anchor="ctr"/>
            <a:lstStyle/>
            <a:p>
              <a:pPr algn="ctr">
                <a:lnSpc>
                  <a:spcPts val="1574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30102" y="2943401"/>
            <a:ext cx="4189170" cy="53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3"/>
              </a:lnSpc>
              <a:spcBef>
                <a:spcPct val="0"/>
              </a:spcBef>
            </a:pPr>
            <a:r>
              <a:rPr lang="en-US" sz="3081" b="1">
                <a:solidFill>
                  <a:srgbClr val="003975"/>
                </a:solidFill>
                <a:latin typeface="Inter Bold"/>
                <a:ea typeface="Inter Bold"/>
                <a:cs typeface="Inter Bold"/>
                <a:sym typeface="Inter Bold"/>
              </a:rPr>
              <a:t>Bonnes pratiques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61125" y="2969436"/>
            <a:ext cx="3860109" cy="505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3"/>
              </a:lnSpc>
              <a:spcBef>
                <a:spcPct val="0"/>
              </a:spcBef>
            </a:pPr>
            <a:r>
              <a:rPr lang="en-US" sz="2981" b="1">
                <a:solidFill>
                  <a:srgbClr val="478E8B"/>
                </a:solidFill>
                <a:latin typeface="Inter Bold"/>
                <a:ea typeface="Inter Bold"/>
                <a:cs typeface="Inter Bold"/>
                <a:sym typeface="Inter Bold"/>
              </a:rPr>
              <a:t>Facteurs de réussite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448444" y="2969436"/>
            <a:ext cx="190691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AF574F"/>
                </a:solidFill>
                <a:latin typeface="Inter Bold"/>
                <a:ea typeface="Inter Bold"/>
                <a:cs typeface="Inter Bold"/>
                <a:sym typeface="Inter Bold"/>
              </a:rPr>
              <a:t>Limites </a:t>
            </a:r>
          </a:p>
        </p:txBody>
      </p:sp>
      <p:sp>
        <p:nvSpPr>
          <p:cNvPr id="20" name="Freeform 20"/>
          <p:cNvSpPr/>
          <p:nvPr/>
        </p:nvSpPr>
        <p:spPr>
          <a:xfrm>
            <a:off x="9144000" y="0"/>
            <a:ext cx="2519059" cy="2494087"/>
          </a:xfrm>
          <a:custGeom>
            <a:avLst/>
            <a:gdLst/>
            <a:ahLst/>
            <a:cxnLst/>
            <a:rect l="l" t="t" r="r" b="b"/>
            <a:pathLst>
              <a:path w="2519059" h="2494087">
                <a:moveTo>
                  <a:pt x="0" y="0"/>
                </a:moveTo>
                <a:lnTo>
                  <a:pt x="2519059" y="0"/>
                </a:lnTo>
                <a:lnTo>
                  <a:pt x="2519059" y="2494087"/>
                </a:lnTo>
                <a:lnTo>
                  <a:pt x="0" y="24940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TextBox 21"/>
          <p:cNvSpPr txBox="1"/>
          <p:nvPr/>
        </p:nvSpPr>
        <p:spPr>
          <a:xfrm>
            <a:off x="1236856" y="2447082"/>
            <a:ext cx="4774994" cy="400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b="1" spc="-72" dirty="0">
                <a:solidFill>
                  <a:srgbClr val="000000"/>
                </a:solidFill>
                <a:latin typeface="Inter Heavy"/>
                <a:ea typeface="Inter Heavy"/>
                <a:cs typeface="Inter Heavy"/>
                <a:sym typeface="Inter Heavy"/>
              </a:rPr>
              <a:t>470 PAT </a:t>
            </a:r>
            <a:r>
              <a:rPr lang="en-US" sz="2400" b="1" spc="-72" dirty="0" err="1">
                <a:solidFill>
                  <a:srgbClr val="000000"/>
                </a:solidFill>
                <a:latin typeface="Inter Heavy"/>
                <a:ea typeface="Inter Heavy"/>
                <a:cs typeface="Inter Heavy"/>
                <a:sym typeface="Inter Heavy"/>
              </a:rPr>
              <a:t>recensés</a:t>
            </a:r>
            <a:r>
              <a:rPr lang="en-US" sz="2400" b="1" spc="-72" dirty="0">
                <a:solidFill>
                  <a:srgbClr val="000000"/>
                </a:solidFill>
                <a:latin typeface="Inter Heavy"/>
                <a:ea typeface="Inter Heavy"/>
                <a:cs typeface="Inter Heavy"/>
                <a:sym typeface="Inter Heavy"/>
              </a:rPr>
              <a:t> en 2025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19983" y="3770010"/>
            <a:ext cx="5691867" cy="6118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5724" lvl="1" indent="-267862" algn="l">
              <a:lnSpc>
                <a:spcPts val="3473"/>
              </a:lnSpc>
              <a:buFont typeface="Arial"/>
              <a:buChar char="•"/>
            </a:pPr>
            <a:r>
              <a:rPr lang="en-US" sz="24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Objectifs </a:t>
            </a:r>
            <a:r>
              <a:rPr lang="en-US" sz="248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agroécologiques </a:t>
            </a:r>
            <a:r>
              <a:rPr lang="en-US" sz="24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clairs et chiffrés</a:t>
            </a:r>
            <a:r>
              <a:rPr lang="en-US" sz="248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(part d’AB, réduction des intrants, alimentation durable).</a:t>
            </a:r>
          </a:p>
          <a:p>
            <a:pPr algn="l">
              <a:lnSpc>
                <a:spcPts val="3473"/>
              </a:lnSpc>
            </a:pPr>
            <a:endParaRPr lang="en-US" sz="2481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35724" lvl="1" indent="-267862" algn="l">
              <a:lnSpc>
                <a:spcPts val="3473"/>
              </a:lnSpc>
              <a:buFont typeface="Arial"/>
              <a:buChar char="•"/>
            </a:pPr>
            <a:r>
              <a:rPr lang="en-US" sz="248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Soutien financier aux projets et expérimentations agroécologiques via les </a:t>
            </a:r>
            <a:r>
              <a:rPr lang="en-US" sz="24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fonds PAT</a:t>
            </a:r>
            <a:r>
              <a:rPr lang="en-US" sz="248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et dispositifs régionaux/</a:t>
            </a:r>
            <a:r>
              <a:rPr lang="en-US" sz="24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FEADER</a:t>
            </a:r>
            <a:r>
              <a:rPr lang="en-US" sz="248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algn="l">
              <a:lnSpc>
                <a:spcPts val="3473"/>
              </a:lnSpc>
            </a:pPr>
            <a:endParaRPr lang="en-US" sz="2481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35724" lvl="1" indent="-267862" algn="l">
              <a:lnSpc>
                <a:spcPts val="3473"/>
              </a:lnSpc>
              <a:buFont typeface="Arial"/>
              <a:buChar char="•"/>
            </a:pPr>
            <a:r>
              <a:rPr lang="en-US" sz="24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Sensibilisation </a:t>
            </a:r>
            <a:r>
              <a:rPr lang="en-US" sz="248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et </a:t>
            </a:r>
            <a:r>
              <a:rPr lang="en-US" sz="24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accompagnement </a:t>
            </a:r>
            <a:r>
              <a:rPr lang="en-US" sz="248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 l’ensemble des acteurs du système alimentaire local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709392" y="3656174"/>
            <a:ext cx="5748453" cy="585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endParaRPr/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Coordination PAT avec des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programmes nationaux, régionaux et territoriaux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(Stratégie Biodiversité, Pacte pour la Haie, Agences de l’eau…).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Synergie entre le PAT et les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autres stratégies de l’EPCI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: biodiversité, PCAET, foncier, eau, etc.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Valorisation économique de la biodiversité 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pour assurer la viabilité des exploitations agricoles.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029344" y="3656174"/>
            <a:ext cx="5079873" cy="627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Budget 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du PAT souvent limité ou en baisse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Approche limitée/réductrice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de la biodiversité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Les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indicateurs 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 suivi intègrent rarement la biodiversité = effet secondaire.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Le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lien entre production respectueuse de la biodiversité et qualité nutritionnelle 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des produits est peu valorisé dans les PAT.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74937" y="298954"/>
            <a:ext cx="11118937" cy="2075261"/>
            <a:chOff x="0" y="0"/>
            <a:chExt cx="1647445" cy="3074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7445" cy="307482"/>
            </a:xfrm>
            <a:custGeom>
              <a:avLst/>
              <a:gdLst/>
              <a:ahLst/>
              <a:cxnLst/>
              <a:rect l="l" t="t" r="r" b="b"/>
              <a:pathLst>
                <a:path w="1647445" h="307482">
                  <a:moveTo>
                    <a:pt x="1444245" y="0"/>
                  </a:moveTo>
                  <a:cubicBezTo>
                    <a:pt x="1556469" y="0"/>
                    <a:pt x="1647445" y="68832"/>
                    <a:pt x="1647445" y="153741"/>
                  </a:cubicBezTo>
                  <a:cubicBezTo>
                    <a:pt x="1647445" y="238650"/>
                    <a:pt x="1556469" y="307482"/>
                    <a:pt x="1444245" y="307482"/>
                  </a:cubicBezTo>
                  <a:lnTo>
                    <a:pt x="203200" y="307482"/>
                  </a:lnTo>
                  <a:cubicBezTo>
                    <a:pt x="90976" y="307482"/>
                    <a:pt x="0" y="238650"/>
                    <a:pt x="0" y="153741"/>
                  </a:cubicBezTo>
                  <a:cubicBezTo>
                    <a:pt x="0" y="6883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F574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647445" cy="374157"/>
            </a:xfrm>
            <a:prstGeom prst="rect">
              <a:avLst/>
            </a:prstGeom>
          </p:spPr>
          <p:txBody>
            <a:bodyPr lIns="30682" tIns="30682" rIns="30682" bIns="30682" rtlCol="0" anchor="ctr"/>
            <a:lstStyle/>
            <a:p>
              <a:pPr algn="l">
                <a:lnSpc>
                  <a:spcPts val="433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14349" y="468275"/>
            <a:ext cx="7570490" cy="1686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4"/>
              </a:lnSpc>
              <a:spcBef>
                <a:spcPct val="0"/>
              </a:spcBef>
            </a:pPr>
            <a:r>
              <a:rPr lang="en-US" sz="4831" b="1" i="1">
                <a:solidFill>
                  <a:srgbClr val="FFFFFF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Projets Alimentaires Territoriaux </a:t>
            </a:r>
          </a:p>
        </p:txBody>
      </p:sp>
      <p:sp>
        <p:nvSpPr>
          <p:cNvPr id="6" name="Freeform 6"/>
          <p:cNvSpPr/>
          <p:nvPr/>
        </p:nvSpPr>
        <p:spPr>
          <a:xfrm>
            <a:off x="9144000" y="0"/>
            <a:ext cx="2519059" cy="2494087"/>
          </a:xfrm>
          <a:custGeom>
            <a:avLst/>
            <a:gdLst/>
            <a:ahLst/>
            <a:cxnLst/>
            <a:rect l="l" t="t" r="r" b="b"/>
            <a:pathLst>
              <a:path w="2519059" h="2494087">
                <a:moveTo>
                  <a:pt x="0" y="0"/>
                </a:moveTo>
                <a:lnTo>
                  <a:pt x="2519059" y="0"/>
                </a:lnTo>
                <a:lnTo>
                  <a:pt x="2519059" y="2494087"/>
                </a:lnTo>
                <a:lnTo>
                  <a:pt x="0" y="24940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614349" y="3418952"/>
            <a:ext cx="8739882" cy="53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3"/>
              </a:lnSpc>
              <a:spcBef>
                <a:spcPct val="0"/>
              </a:spcBef>
            </a:pPr>
            <a:r>
              <a:rPr lang="en-US" sz="30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L’intégration de la biodiversité dans le PAT de </a:t>
            </a:r>
          </a:p>
        </p:txBody>
      </p:sp>
      <p:sp>
        <p:nvSpPr>
          <p:cNvPr id="8" name="Freeform 8"/>
          <p:cNvSpPr/>
          <p:nvPr/>
        </p:nvSpPr>
        <p:spPr>
          <a:xfrm>
            <a:off x="9618373" y="2826467"/>
            <a:ext cx="3560156" cy="1448609"/>
          </a:xfrm>
          <a:custGeom>
            <a:avLst/>
            <a:gdLst/>
            <a:ahLst/>
            <a:cxnLst/>
            <a:rect l="l" t="t" r="r" b="b"/>
            <a:pathLst>
              <a:path w="3560156" h="1448609">
                <a:moveTo>
                  <a:pt x="0" y="0"/>
                </a:moveTo>
                <a:lnTo>
                  <a:pt x="3560155" y="0"/>
                </a:lnTo>
                <a:lnTo>
                  <a:pt x="3560155" y="1448609"/>
                </a:lnTo>
                <a:lnTo>
                  <a:pt x="0" y="14486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90" r="-1190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1028700" y="4875151"/>
            <a:ext cx="14810922" cy="2703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5261" lvl="1" indent="-332630" algn="l">
              <a:lnSpc>
                <a:spcPts val="4313"/>
              </a:lnSpc>
              <a:buFont typeface="Arial"/>
              <a:buChar char="•"/>
            </a:pPr>
            <a:r>
              <a:rPr lang="en-US" sz="3081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Verger tes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porté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par la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Métropole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et </a:t>
            </a:r>
            <a:r>
              <a:rPr lang="en-US" sz="3081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l’AFREL</a:t>
            </a:r>
            <a:r>
              <a:rPr lang="en-US" sz="3081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(association fruits Rhône et Loire) :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expérimentation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sur 3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ans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de pratiques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agro-écologiques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grâce à des fonds FEADER</a:t>
            </a:r>
          </a:p>
          <a:p>
            <a:pPr marL="665261" lvl="1" indent="-332630" algn="l">
              <a:lnSpc>
                <a:spcPts val="4313"/>
              </a:lnSpc>
              <a:buFont typeface="Arial"/>
              <a:buChar char="•"/>
            </a:pP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Plantation de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haies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et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développement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de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l’agroforesterie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en collaboration avec la </a:t>
            </a:r>
            <a:r>
              <a:rPr lang="en-US" sz="3081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Fédération de chasse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: + 4 à 5 km de </a:t>
            </a:r>
            <a:r>
              <a:rPr lang="en-US" sz="3081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haies</a:t>
            </a:r>
            <a:r>
              <a:rPr lang="en-US" sz="3081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par an</a:t>
            </a:r>
          </a:p>
        </p:txBody>
      </p:sp>
      <p:sp>
        <p:nvSpPr>
          <p:cNvPr id="10" name="Freeform 10"/>
          <p:cNvSpPr/>
          <p:nvPr/>
        </p:nvSpPr>
        <p:spPr>
          <a:xfrm>
            <a:off x="13178528" y="8414599"/>
            <a:ext cx="2235702" cy="1872401"/>
          </a:xfrm>
          <a:custGeom>
            <a:avLst/>
            <a:gdLst/>
            <a:ahLst/>
            <a:cxnLst/>
            <a:rect l="l" t="t" r="r" b="b"/>
            <a:pathLst>
              <a:path w="2235702" h="1872401">
                <a:moveTo>
                  <a:pt x="0" y="0"/>
                </a:moveTo>
                <a:lnTo>
                  <a:pt x="2235703" y="0"/>
                </a:lnTo>
                <a:lnTo>
                  <a:pt x="2235703" y="1872401"/>
                </a:lnTo>
                <a:lnTo>
                  <a:pt x="0" y="1872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74937" y="298954"/>
            <a:ext cx="11118937" cy="2075261"/>
            <a:chOff x="0" y="0"/>
            <a:chExt cx="1647445" cy="3074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7445" cy="307482"/>
            </a:xfrm>
            <a:custGeom>
              <a:avLst/>
              <a:gdLst/>
              <a:ahLst/>
              <a:cxnLst/>
              <a:rect l="l" t="t" r="r" b="b"/>
              <a:pathLst>
                <a:path w="1647445" h="307482">
                  <a:moveTo>
                    <a:pt x="1444245" y="0"/>
                  </a:moveTo>
                  <a:cubicBezTo>
                    <a:pt x="1556469" y="0"/>
                    <a:pt x="1647445" y="68832"/>
                    <a:pt x="1647445" y="153741"/>
                  </a:cubicBezTo>
                  <a:cubicBezTo>
                    <a:pt x="1647445" y="238650"/>
                    <a:pt x="1556469" y="307482"/>
                    <a:pt x="1444245" y="307482"/>
                  </a:cubicBezTo>
                  <a:lnTo>
                    <a:pt x="203200" y="307482"/>
                  </a:lnTo>
                  <a:cubicBezTo>
                    <a:pt x="90976" y="307482"/>
                    <a:pt x="0" y="238650"/>
                    <a:pt x="0" y="153741"/>
                  </a:cubicBezTo>
                  <a:cubicBezTo>
                    <a:pt x="0" y="6883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688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647445" cy="374157"/>
            </a:xfrm>
            <a:prstGeom prst="rect">
              <a:avLst/>
            </a:prstGeom>
          </p:spPr>
          <p:txBody>
            <a:bodyPr lIns="30682" tIns="30682" rIns="30682" bIns="30682" rtlCol="0" anchor="ctr"/>
            <a:lstStyle/>
            <a:p>
              <a:pPr algn="l">
                <a:lnSpc>
                  <a:spcPts val="433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29401" y="784572"/>
            <a:ext cx="7570490" cy="829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4"/>
              </a:lnSpc>
              <a:spcBef>
                <a:spcPct val="0"/>
              </a:spcBef>
            </a:pPr>
            <a:r>
              <a:rPr lang="en-US" sz="4831" b="1" i="1">
                <a:solidFill>
                  <a:srgbClr val="FFFFFF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Plans climat (PCAET)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36032" y="5638962"/>
            <a:ext cx="1915757" cy="1575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"/>
              </a:lnSpc>
              <a:spcBef>
                <a:spcPct val="0"/>
              </a:spcBef>
            </a:pPr>
            <a:r>
              <a:rPr lang="en-US" sz="989" i="1">
                <a:solidFill>
                  <a:srgbClr val="FFFFFF"/>
                </a:solidFill>
                <a:latin typeface="Inter Italics"/>
                <a:ea typeface="Inter Italics"/>
                <a:cs typeface="Inter Italics"/>
                <a:sym typeface="Inter Italics"/>
              </a:rPr>
              <a:t>« On a vraiment la volonté, au sein des services fusionnés, de sortir des habitudes de travail cloisonnées. Mais ce n’est pas encore complètement acquis aujourd’hui : on continue à travailler pour créer des ponts entre les deux thématiques. » MEL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95801" y="3335505"/>
            <a:ext cx="5748453" cy="6862604"/>
            <a:chOff x="0" y="0"/>
            <a:chExt cx="2420286" cy="27960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0286" cy="2796097"/>
            </a:xfrm>
            <a:custGeom>
              <a:avLst/>
              <a:gdLst/>
              <a:ahLst/>
              <a:cxnLst/>
              <a:rect l="l" t="t" r="r" b="b"/>
              <a:pathLst>
                <a:path w="2420286" h="2796097">
                  <a:moveTo>
                    <a:pt x="43009" y="0"/>
                  </a:moveTo>
                  <a:lnTo>
                    <a:pt x="2377277" y="0"/>
                  </a:lnTo>
                  <a:cubicBezTo>
                    <a:pt x="2401030" y="0"/>
                    <a:pt x="2420286" y="19256"/>
                    <a:pt x="2420286" y="43009"/>
                  </a:cubicBezTo>
                  <a:lnTo>
                    <a:pt x="2420286" y="2753088"/>
                  </a:lnTo>
                  <a:cubicBezTo>
                    <a:pt x="2420286" y="2776842"/>
                    <a:pt x="2401030" y="2796097"/>
                    <a:pt x="2377277" y="2796097"/>
                  </a:cubicBezTo>
                  <a:lnTo>
                    <a:pt x="43009" y="2796097"/>
                  </a:lnTo>
                  <a:cubicBezTo>
                    <a:pt x="19256" y="2796097"/>
                    <a:pt x="0" y="2776842"/>
                    <a:pt x="0" y="2753088"/>
                  </a:cubicBezTo>
                  <a:lnTo>
                    <a:pt x="0" y="43009"/>
                  </a:lnTo>
                  <a:cubicBezTo>
                    <a:pt x="0" y="19256"/>
                    <a:pt x="19256" y="0"/>
                    <a:pt x="430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3975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420286" cy="2824672"/>
            </a:xfrm>
            <a:prstGeom prst="rect">
              <a:avLst/>
            </a:prstGeom>
          </p:spPr>
          <p:txBody>
            <a:bodyPr lIns="11157" tIns="11157" rIns="11157" bIns="11157" rtlCol="0" anchor="ctr"/>
            <a:lstStyle/>
            <a:p>
              <a:pPr algn="ctr">
                <a:lnSpc>
                  <a:spcPts val="157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09392" y="3335505"/>
            <a:ext cx="5748453" cy="6862604"/>
            <a:chOff x="0" y="0"/>
            <a:chExt cx="2342148" cy="279609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42148" cy="2796097"/>
            </a:xfrm>
            <a:custGeom>
              <a:avLst/>
              <a:gdLst/>
              <a:ahLst/>
              <a:cxnLst/>
              <a:rect l="l" t="t" r="r" b="b"/>
              <a:pathLst>
                <a:path w="2342148" h="2796097">
                  <a:moveTo>
                    <a:pt x="44444" y="0"/>
                  </a:moveTo>
                  <a:lnTo>
                    <a:pt x="2297704" y="0"/>
                  </a:lnTo>
                  <a:cubicBezTo>
                    <a:pt x="2322250" y="0"/>
                    <a:pt x="2342148" y="19898"/>
                    <a:pt x="2342148" y="44444"/>
                  </a:cubicBezTo>
                  <a:lnTo>
                    <a:pt x="2342148" y="2751654"/>
                  </a:lnTo>
                  <a:cubicBezTo>
                    <a:pt x="2342148" y="2776199"/>
                    <a:pt x="2322250" y="2796097"/>
                    <a:pt x="2297704" y="2796097"/>
                  </a:cubicBezTo>
                  <a:lnTo>
                    <a:pt x="44444" y="2796097"/>
                  </a:lnTo>
                  <a:cubicBezTo>
                    <a:pt x="19898" y="2796097"/>
                    <a:pt x="0" y="2776199"/>
                    <a:pt x="0" y="2751654"/>
                  </a:cubicBezTo>
                  <a:lnTo>
                    <a:pt x="0" y="44444"/>
                  </a:lnTo>
                  <a:cubicBezTo>
                    <a:pt x="0" y="19898"/>
                    <a:pt x="19898" y="0"/>
                    <a:pt x="4444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478E8B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342148" cy="2824672"/>
            </a:xfrm>
            <a:prstGeom prst="rect">
              <a:avLst/>
            </a:prstGeom>
          </p:spPr>
          <p:txBody>
            <a:bodyPr lIns="11157" tIns="11157" rIns="11157" bIns="11157" rtlCol="0" anchor="ctr"/>
            <a:lstStyle/>
            <a:p>
              <a:pPr algn="ctr">
                <a:lnSpc>
                  <a:spcPts val="1574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029344" y="3335505"/>
            <a:ext cx="5026694" cy="6862604"/>
            <a:chOff x="0" y="0"/>
            <a:chExt cx="2725063" cy="274399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25063" cy="2743991"/>
            </a:xfrm>
            <a:custGeom>
              <a:avLst/>
              <a:gdLst/>
              <a:ahLst/>
              <a:cxnLst/>
              <a:rect l="l" t="t" r="r" b="b"/>
              <a:pathLst>
                <a:path w="2725063" h="2743991">
                  <a:moveTo>
                    <a:pt x="37487" y="0"/>
                  </a:moveTo>
                  <a:lnTo>
                    <a:pt x="2687576" y="0"/>
                  </a:lnTo>
                  <a:cubicBezTo>
                    <a:pt x="2697518" y="0"/>
                    <a:pt x="2707053" y="3950"/>
                    <a:pt x="2714083" y="10980"/>
                  </a:cubicBezTo>
                  <a:cubicBezTo>
                    <a:pt x="2721113" y="18010"/>
                    <a:pt x="2725063" y="27545"/>
                    <a:pt x="2725063" y="37487"/>
                  </a:cubicBezTo>
                  <a:lnTo>
                    <a:pt x="2725063" y="2706505"/>
                  </a:lnTo>
                  <a:cubicBezTo>
                    <a:pt x="2725063" y="2727208"/>
                    <a:pt x="2708279" y="2743991"/>
                    <a:pt x="2687576" y="2743991"/>
                  </a:cubicBezTo>
                  <a:lnTo>
                    <a:pt x="37487" y="2743991"/>
                  </a:lnTo>
                  <a:cubicBezTo>
                    <a:pt x="27545" y="2743991"/>
                    <a:pt x="18010" y="2740042"/>
                    <a:pt x="10980" y="2733012"/>
                  </a:cubicBezTo>
                  <a:cubicBezTo>
                    <a:pt x="3950" y="2725982"/>
                    <a:pt x="0" y="2716447"/>
                    <a:pt x="0" y="2706505"/>
                  </a:cubicBezTo>
                  <a:lnTo>
                    <a:pt x="0" y="37487"/>
                  </a:lnTo>
                  <a:cubicBezTo>
                    <a:pt x="0" y="16783"/>
                    <a:pt x="16783" y="0"/>
                    <a:pt x="374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AF574F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725063" cy="2772566"/>
            </a:xfrm>
            <a:prstGeom prst="rect">
              <a:avLst/>
            </a:prstGeom>
          </p:spPr>
          <p:txBody>
            <a:bodyPr lIns="11369" tIns="11369" rIns="11369" bIns="11369" rtlCol="0" anchor="ctr"/>
            <a:lstStyle/>
            <a:p>
              <a:pPr algn="ctr">
                <a:lnSpc>
                  <a:spcPts val="1574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30102" y="2684089"/>
            <a:ext cx="4189170" cy="53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3"/>
              </a:lnSpc>
              <a:spcBef>
                <a:spcPct val="0"/>
              </a:spcBef>
            </a:pPr>
            <a:r>
              <a:rPr lang="en-US" sz="3081" b="1">
                <a:solidFill>
                  <a:srgbClr val="003975"/>
                </a:solidFill>
                <a:latin typeface="Inter Bold"/>
                <a:ea typeface="Inter Bold"/>
                <a:cs typeface="Inter Bold"/>
                <a:sym typeface="Inter Bold"/>
              </a:rPr>
              <a:t>Bonnes pratiques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61125" y="2710124"/>
            <a:ext cx="3860109" cy="505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3"/>
              </a:lnSpc>
              <a:spcBef>
                <a:spcPct val="0"/>
              </a:spcBef>
            </a:pPr>
            <a:r>
              <a:rPr lang="en-US" sz="2981" b="1">
                <a:solidFill>
                  <a:srgbClr val="478E8B"/>
                </a:solidFill>
                <a:latin typeface="Inter Bold"/>
                <a:ea typeface="Inter Bold"/>
                <a:cs typeface="Inter Bold"/>
                <a:sym typeface="Inter Bold"/>
              </a:rPr>
              <a:t>Facteurs de réussite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48444" y="2710124"/>
            <a:ext cx="190691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AF574F"/>
                </a:solidFill>
                <a:latin typeface="Inter Bold"/>
                <a:ea typeface="Inter Bold"/>
                <a:cs typeface="Inter Bold"/>
                <a:sym typeface="Inter Bold"/>
              </a:rPr>
              <a:t>Limites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1962" y="3485381"/>
            <a:ext cx="5672108" cy="6503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Axe </a:t>
            </a: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du PCAET </a:t>
            </a:r>
            <a:r>
              <a:rPr lang="en-US" sz="24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dédié</a:t>
            </a:r>
            <a:r>
              <a:rPr lang="en-US" sz="24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à la production et </a:t>
            </a:r>
            <a:r>
              <a:rPr lang="en-US" sz="24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consommation</a:t>
            </a: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locales, </a:t>
            </a:r>
            <a:r>
              <a:rPr lang="en-US" sz="24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incluant</a:t>
            </a: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agriculture et alimentation</a:t>
            </a: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Mise en place </a:t>
            </a:r>
            <a:r>
              <a:rPr lang="en-US" sz="24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d’</a:t>
            </a:r>
            <a:r>
              <a:rPr lang="en-US" sz="24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objectifs</a:t>
            </a:r>
            <a:r>
              <a:rPr lang="en-US" sz="24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communs</a:t>
            </a:r>
            <a:r>
              <a:rPr lang="en-US" sz="24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entre PCAET/PAT.</a:t>
            </a:r>
          </a:p>
          <a:p>
            <a:pPr algn="l">
              <a:lnSpc>
                <a:spcPts val="3359"/>
              </a:lnSpc>
            </a:pPr>
            <a:endParaRPr lang="en-US" sz="2400" b="1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Coordination de </a:t>
            </a:r>
            <a:r>
              <a:rPr lang="en-US" sz="24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l’élaboration</a:t>
            </a: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du PCAET avec la démarche </a:t>
            </a:r>
            <a:r>
              <a:rPr lang="en-US" sz="24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ClimAgri</a:t>
            </a: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Objectifs</a:t>
            </a: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de</a:t>
            </a:r>
            <a:r>
              <a:rPr lang="en-US" sz="24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protection de </a:t>
            </a:r>
            <a:r>
              <a:rPr lang="en-US" sz="24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l’agriculture</a:t>
            </a:r>
            <a:r>
              <a:rPr lang="en-US" sz="24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nourricière</a:t>
            </a: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face au </a:t>
            </a:r>
            <a:r>
              <a:rPr lang="en-US" sz="24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développement</a:t>
            </a: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des </a:t>
            </a:r>
            <a:r>
              <a:rPr lang="en-US" sz="24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énergies</a:t>
            </a: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renouvelables</a:t>
            </a: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709392" y="3485381"/>
            <a:ext cx="5459157" cy="627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Favorise la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transversalité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notamment s’il est placé sous l’égide du DGS (choix politique fort).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Implication 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des services agriculture et alimentation, avec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l’appui technique 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des acteurs agricoles locaux (Chambres d’agriculture).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Forte complémentarité :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PAT comme levier opérationnel 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pour les objectifs du PCAET, avec une ingénierie plus souple.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029344" y="3485381"/>
            <a:ext cx="5258656" cy="627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Objectifs 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décarbonation 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 l’agriculture souvent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limités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, l’accent étant mis sur des secteurs plus émetteurs (industrie, transports).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Risque de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marginalisation 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des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services agriculture/alimentation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dans la gouvernance du PCAET, au profit des services énergie, urbanisme, habitat, mobilités.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Pas obligatoirement de volet spécifique dédié à l’agriculture.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74937" y="298954"/>
            <a:ext cx="11118937" cy="2075261"/>
            <a:chOff x="0" y="0"/>
            <a:chExt cx="1647445" cy="3074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7445" cy="307482"/>
            </a:xfrm>
            <a:custGeom>
              <a:avLst/>
              <a:gdLst/>
              <a:ahLst/>
              <a:cxnLst/>
              <a:rect l="l" t="t" r="r" b="b"/>
              <a:pathLst>
                <a:path w="1647445" h="307482">
                  <a:moveTo>
                    <a:pt x="1444245" y="0"/>
                  </a:moveTo>
                  <a:cubicBezTo>
                    <a:pt x="1556469" y="0"/>
                    <a:pt x="1647445" y="68832"/>
                    <a:pt x="1647445" y="153741"/>
                  </a:cubicBezTo>
                  <a:cubicBezTo>
                    <a:pt x="1647445" y="238650"/>
                    <a:pt x="1556469" y="307482"/>
                    <a:pt x="1444245" y="307482"/>
                  </a:cubicBezTo>
                  <a:lnTo>
                    <a:pt x="203200" y="307482"/>
                  </a:lnTo>
                  <a:cubicBezTo>
                    <a:pt x="90976" y="307482"/>
                    <a:pt x="0" y="238650"/>
                    <a:pt x="0" y="153741"/>
                  </a:cubicBezTo>
                  <a:cubicBezTo>
                    <a:pt x="0" y="6883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688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647445" cy="374157"/>
            </a:xfrm>
            <a:prstGeom prst="rect">
              <a:avLst/>
            </a:prstGeom>
          </p:spPr>
          <p:txBody>
            <a:bodyPr lIns="30682" tIns="30682" rIns="30682" bIns="30682" rtlCol="0" anchor="ctr"/>
            <a:lstStyle/>
            <a:p>
              <a:pPr algn="l">
                <a:lnSpc>
                  <a:spcPts val="433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29401" y="784572"/>
            <a:ext cx="7570490" cy="829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4"/>
              </a:lnSpc>
              <a:spcBef>
                <a:spcPct val="0"/>
              </a:spcBef>
            </a:pPr>
            <a:r>
              <a:rPr lang="en-US" sz="4831" b="1" i="1">
                <a:solidFill>
                  <a:srgbClr val="FFFFFF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Plans climat (PCAET)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9401" y="2908395"/>
            <a:ext cx="10999859" cy="1074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3"/>
              </a:lnSpc>
              <a:spcBef>
                <a:spcPct val="0"/>
              </a:spcBef>
            </a:pPr>
            <a:r>
              <a:rPr lang="en-US" sz="30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Articulation entre enjeu climatique et protection de la biodiversité via le PCAET du Havre Seine Métropole</a:t>
            </a:r>
          </a:p>
        </p:txBody>
      </p:sp>
      <p:sp>
        <p:nvSpPr>
          <p:cNvPr id="7" name="Freeform 7"/>
          <p:cNvSpPr/>
          <p:nvPr/>
        </p:nvSpPr>
        <p:spPr>
          <a:xfrm>
            <a:off x="11908140" y="2374215"/>
            <a:ext cx="3000742" cy="2034808"/>
          </a:xfrm>
          <a:custGeom>
            <a:avLst/>
            <a:gdLst/>
            <a:ahLst/>
            <a:cxnLst/>
            <a:rect l="l" t="t" r="r" b="b"/>
            <a:pathLst>
              <a:path w="3000742" h="2034808">
                <a:moveTo>
                  <a:pt x="0" y="0"/>
                </a:moveTo>
                <a:lnTo>
                  <a:pt x="3000742" y="0"/>
                </a:lnTo>
                <a:lnTo>
                  <a:pt x="3000742" y="2034807"/>
                </a:lnTo>
                <a:lnTo>
                  <a:pt x="0" y="20348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0499" t="-32900" r="-51320" b="-18273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573202" y="4682090"/>
            <a:ext cx="15166532" cy="4331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5261" lvl="1" indent="-332630" algn="l">
              <a:lnSpc>
                <a:spcPts val="4313"/>
              </a:lnSpc>
              <a:buFont typeface="Arial"/>
              <a:buChar char="•"/>
            </a:pPr>
            <a:r>
              <a:rPr lang="en-US" sz="30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Actions du PAT intégrées </a:t>
            </a:r>
            <a:r>
              <a:rPr lang="en-US" sz="308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dans le PCAET afin de faciliter l’accès à des financements publics (</a:t>
            </a:r>
            <a:r>
              <a:rPr lang="en-US" sz="30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Fonds Vert)</a:t>
            </a:r>
          </a:p>
          <a:p>
            <a:pPr marL="665261" lvl="1" indent="-332630" algn="l">
              <a:lnSpc>
                <a:spcPts val="4313"/>
              </a:lnSpc>
              <a:buFont typeface="Arial"/>
              <a:buChar char="•"/>
            </a:pPr>
            <a:r>
              <a:rPr lang="en-US" sz="30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Intégration du pôle agriculture et alimentation </a:t>
            </a:r>
            <a:r>
              <a:rPr lang="en-US" sz="308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dès la phase de diagnostic du dernier PCAET </a:t>
            </a:r>
          </a:p>
          <a:p>
            <a:pPr marL="665261" lvl="1" indent="-332630" algn="l">
              <a:lnSpc>
                <a:spcPts val="4313"/>
              </a:lnSpc>
              <a:buFont typeface="Arial"/>
              <a:buChar char="•"/>
            </a:pPr>
            <a:r>
              <a:rPr lang="en-US" sz="30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Thématiques </a:t>
            </a:r>
            <a:r>
              <a:rPr lang="en-US" sz="308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 accompagnement des agriculteurs pour la protection de l’eau potable, lutte contre le ruissellement, sensibilisation à la production alimentaire locale </a:t>
            </a:r>
          </a:p>
          <a:p>
            <a:pPr marL="665261" lvl="1" indent="-332630" algn="l">
              <a:lnSpc>
                <a:spcPts val="4313"/>
              </a:lnSpc>
              <a:buFont typeface="Arial"/>
              <a:buChar char="•"/>
            </a:pPr>
            <a:r>
              <a:rPr lang="en-US" sz="308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Mise en lien de ces objectifs avec ceux du projet </a:t>
            </a:r>
            <a:r>
              <a:rPr lang="en-US" sz="30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AgriParis Seine</a:t>
            </a:r>
          </a:p>
        </p:txBody>
      </p:sp>
      <p:sp>
        <p:nvSpPr>
          <p:cNvPr id="9" name="Freeform 9"/>
          <p:cNvSpPr/>
          <p:nvPr/>
        </p:nvSpPr>
        <p:spPr>
          <a:xfrm>
            <a:off x="14908882" y="8661334"/>
            <a:ext cx="2720780" cy="1625666"/>
          </a:xfrm>
          <a:custGeom>
            <a:avLst/>
            <a:gdLst/>
            <a:ahLst/>
            <a:cxnLst/>
            <a:rect l="l" t="t" r="r" b="b"/>
            <a:pathLst>
              <a:path w="2720780" h="1625666">
                <a:moveTo>
                  <a:pt x="0" y="0"/>
                </a:moveTo>
                <a:lnTo>
                  <a:pt x="2720781" y="0"/>
                </a:lnTo>
                <a:lnTo>
                  <a:pt x="2720781" y="1625666"/>
                </a:lnTo>
                <a:lnTo>
                  <a:pt x="0" y="1625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74937" y="298954"/>
            <a:ext cx="11118937" cy="2075261"/>
            <a:chOff x="0" y="0"/>
            <a:chExt cx="1647445" cy="3074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7445" cy="307482"/>
            </a:xfrm>
            <a:custGeom>
              <a:avLst/>
              <a:gdLst/>
              <a:ahLst/>
              <a:cxnLst/>
              <a:rect l="l" t="t" r="r" b="b"/>
              <a:pathLst>
                <a:path w="1647445" h="307482">
                  <a:moveTo>
                    <a:pt x="1444245" y="0"/>
                  </a:moveTo>
                  <a:cubicBezTo>
                    <a:pt x="1556469" y="0"/>
                    <a:pt x="1647445" y="68832"/>
                    <a:pt x="1647445" y="153741"/>
                  </a:cubicBezTo>
                  <a:cubicBezTo>
                    <a:pt x="1647445" y="238650"/>
                    <a:pt x="1556469" y="307482"/>
                    <a:pt x="1444245" y="307482"/>
                  </a:cubicBezTo>
                  <a:lnTo>
                    <a:pt x="203200" y="307482"/>
                  </a:lnTo>
                  <a:cubicBezTo>
                    <a:pt x="90976" y="307482"/>
                    <a:pt x="0" y="238650"/>
                    <a:pt x="0" y="153741"/>
                  </a:cubicBezTo>
                  <a:cubicBezTo>
                    <a:pt x="0" y="6883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91B2E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647445" cy="374157"/>
            </a:xfrm>
            <a:prstGeom prst="rect">
              <a:avLst/>
            </a:prstGeom>
          </p:spPr>
          <p:txBody>
            <a:bodyPr lIns="30682" tIns="30682" rIns="30682" bIns="30682" rtlCol="0" anchor="ctr"/>
            <a:lstStyle/>
            <a:p>
              <a:pPr algn="l">
                <a:lnSpc>
                  <a:spcPts val="433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29401" y="784572"/>
            <a:ext cx="7570490" cy="829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4"/>
              </a:lnSpc>
              <a:spcBef>
                <a:spcPct val="0"/>
              </a:spcBef>
            </a:pPr>
            <a:r>
              <a:rPr lang="en-US" sz="4831" b="1" i="1">
                <a:solidFill>
                  <a:srgbClr val="FFFFFF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Politiques de l’eau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36032" y="6102994"/>
            <a:ext cx="1915757" cy="1575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"/>
              </a:lnSpc>
              <a:spcBef>
                <a:spcPct val="0"/>
              </a:spcBef>
            </a:pPr>
            <a:r>
              <a:rPr lang="en-US" sz="989" i="1">
                <a:solidFill>
                  <a:srgbClr val="FFFFFF"/>
                </a:solidFill>
                <a:latin typeface="Inter Italics"/>
                <a:ea typeface="Inter Italics"/>
                <a:cs typeface="Inter Italics"/>
                <a:sym typeface="Inter Italics"/>
              </a:rPr>
              <a:t>« On a vraiment la volonté, au sein des services fusionnés, de sortir des habitudes de travail cloisonnées. Mais ce n’est pas encore complètement acquis aujourd’hui : on continue à travailler pour créer des ponts entre les deux thématiques. » MEL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95801" y="3799537"/>
            <a:ext cx="5940231" cy="6862604"/>
            <a:chOff x="0" y="0"/>
            <a:chExt cx="2420286" cy="27960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20286" cy="2796097"/>
            </a:xfrm>
            <a:custGeom>
              <a:avLst/>
              <a:gdLst/>
              <a:ahLst/>
              <a:cxnLst/>
              <a:rect l="l" t="t" r="r" b="b"/>
              <a:pathLst>
                <a:path w="2420286" h="2796097">
                  <a:moveTo>
                    <a:pt x="43009" y="0"/>
                  </a:moveTo>
                  <a:lnTo>
                    <a:pt x="2377277" y="0"/>
                  </a:lnTo>
                  <a:cubicBezTo>
                    <a:pt x="2401030" y="0"/>
                    <a:pt x="2420286" y="19256"/>
                    <a:pt x="2420286" y="43009"/>
                  </a:cubicBezTo>
                  <a:lnTo>
                    <a:pt x="2420286" y="2753088"/>
                  </a:lnTo>
                  <a:cubicBezTo>
                    <a:pt x="2420286" y="2776842"/>
                    <a:pt x="2401030" y="2796097"/>
                    <a:pt x="2377277" y="2796097"/>
                  </a:cubicBezTo>
                  <a:lnTo>
                    <a:pt x="43009" y="2796097"/>
                  </a:lnTo>
                  <a:cubicBezTo>
                    <a:pt x="19256" y="2796097"/>
                    <a:pt x="0" y="2776842"/>
                    <a:pt x="0" y="2753088"/>
                  </a:cubicBezTo>
                  <a:lnTo>
                    <a:pt x="0" y="43009"/>
                  </a:lnTo>
                  <a:cubicBezTo>
                    <a:pt x="0" y="19256"/>
                    <a:pt x="19256" y="0"/>
                    <a:pt x="430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3975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420286" cy="2824672"/>
            </a:xfrm>
            <a:prstGeom prst="rect">
              <a:avLst/>
            </a:prstGeom>
          </p:spPr>
          <p:txBody>
            <a:bodyPr lIns="11157" tIns="11157" rIns="11157" bIns="11157" rtlCol="0" anchor="ctr"/>
            <a:lstStyle/>
            <a:p>
              <a:pPr algn="ctr">
                <a:lnSpc>
                  <a:spcPts val="157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09392" y="3799537"/>
            <a:ext cx="5748453" cy="6862604"/>
            <a:chOff x="0" y="0"/>
            <a:chExt cx="2342148" cy="279609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42148" cy="2796097"/>
            </a:xfrm>
            <a:custGeom>
              <a:avLst/>
              <a:gdLst/>
              <a:ahLst/>
              <a:cxnLst/>
              <a:rect l="l" t="t" r="r" b="b"/>
              <a:pathLst>
                <a:path w="2342148" h="2796097">
                  <a:moveTo>
                    <a:pt x="44444" y="0"/>
                  </a:moveTo>
                  <a:lnTo>
                    <a:pt x="2297704" y="0"/>
                  </a:lnTo>
                  <a:cubicBezTo>
                    <a:pt x="2322250" y="0"/>
                    <a:pt x="2342148" y="19898"/>
                    <a:pt x="2342148" y="44444"/>
                  </a:cubicBezTo>
                  <a:lnTo>
                    <a:pt x="2342148" y="2751654"/>
                  </a:lnTo>
                  <a:cubicBezTo>
                    <a:pt x="2342148" y="2776199"/>
                    <a:pt x="2322250" y="2796097"/>
                    <a:pt x="2297704" y="2796097"/>
                  </a:cubicBezTo>
                  <a:lnTo>
                    <a:pt x="44444" y="2796097"/>
                  </a:lnTo>
                  <a:cubicBezTo>
                    <a:pt x="19898" y="2796097"/>
                    <a:pt x="0" y="2776199"/>
                    <a:pt x="0" y="2751654"/>
                  </a:cubicBezTo>
                  <a:lnTo>
                    <a:pt x="0" y="44444"/>
                  </a:lnTo>
                  <a:cubicBezTo>
                    <a:pt x="0" y="19898"/>
                    <a:pt x="19898" y="0"/>
                    <a:pt x="4444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478E8B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342148" cy="2824672"/>
            </a:xfrm>
            <a:prstGeom prst="rect">
              <a:avLst/>
            </a:prstGeom>
          </p:spPr>
          <p:txBody>
            <a:bodyPr lIns="11157" tIns="11157" rIns="11157" bIns="11157" rtlCol="0" anchor="ctr"/>
            <a:lstStyle/>
            <a:p>
              <a:pPr algn="ctr">
                <a:lnSpc>
                  <a:spcPts val="1574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029344" y="3799537"/>
            <a:ext cx="5062855" cy="6862604"/>
            <a:chOff x="0" y="0"/>
            <a:chExt cx="2725063" cy="274399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25063" cy="2743991"/>
            </a:xfrm>
            <a:custGeom>
              <a:avLst/>
              <a:gdLst/>
              <a:ahLst/>
              <a:cxnLst/>
              <a:rect l="l" t="t" r="r" b="b"/>
              <a:pathLst>
                <a:path w="2725063" h="2743991">
                  <a:moveTo>
                    <a:pt x="37487" y="0"/>
                  </a:moveTo>
                  <a:lnTo>
                    <a:pt x="2687576" y="0"/>
                  </a:lnTo>
                  <a:cubicBezTo>
                    <a:pt x="2697518" y="0"/>
                    <a:pt x="2707053" y="3950"/>
                    <a:pt x="2714083" y="10980"/>
                  </a:cubicBezTo>
                  <a:cubicBezTo>
                    <a:pt x="2721113" y="18010"/>
                    <a:pt x="2725063" y="27545"/>
                    <a:pt x="2725063" y="37487"/>
                  </a:cubicBezTo>
                  <a:lnTo>
                    <a:pt x="2725063" y="2706505"/>
                  </a:lnTo>
                  <a:cubicBezTo>
                    <a:pt x="2725063" y="2727208"/>
                    <a:pt x="2708279" y="2743991"/>
                    <a:pt x="2687576" y="2743991"/>
                  </a:cubicBezTo>
                  <a:lnTo>
                    <a:pt x="37487" y="2743991"/>
                  </a:lnTo>
                  <a:cubicBezTo>
                    <a:pt x="27545" y="2743991"/>
                    <a:pt x="18010" y="2740042"/>
                    <a:pt x="10980" y="2733012"/>
                  </a:cubicBezTo>
                  <a:cubicBezTo>
                    <a:pt x="3950" y="2725982"/>
                    <a:pt x="0" y="2716447"/>
                    <a:pt x="0" y="2706505"/>
                  </a:cubicBezTo>
                  <a:lnTo>
                    <a:pt x="0" y="37487"/>
                  </a:lnTo>
                  <a:cubicBezTo>
                    <a:pt x="0" y="16783"/>
                    <a:pt x="16783" y="0"/>
                    <a:pt x="374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AF574F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2725063" cy="2772566"/>
            </a:xfrm>
            <a:prstGeom prst="rect">
              <a:avLst/>
            </a:prstGeom>
          </p:spPr>
          <p:txBody>
            <a:bodyPr lIns="11369" tIns="11369" rIns="11369" bIns="11369" rtlCol="0" anchor="ctr"/>
            <a:lstStyle/>
            <a:p>
              <a:pPr algn="ctr">
                <a:lnSpc>
                  <a:spcPts val="1574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30102" y="3148121"/>
            <a:ext cx="4189170" cy="53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3"/>
              </a:lnSpc>
              <a:spcBef>
                <a:spcPct val="0"/>
              </a:spcBef>
            </a:pPr>
            <a:r>
              <a:rPr lang="en-US" sz="3081" b="1">
                <a:solidFill>
                  <a:srgbClr val="003975"/>
                </a:solidFill>
                <a:latin typeface="Inter Bold"/>
                <a:ea typeface="Inter Bold"/>
                <a:cs typeface="Inter Bold"/>
                <a:sym typeface="Inter Bold"/>
              </a:rPr>
              <a:t>Bonnes pratiques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61125" y="3174156"/>
            <a:ext cx="3860109" cy="505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3"/>
              </a:lnSpc>
              <a:spcBef>
                <a:spcPct val="0"/>
              </a:spcBef>
            </a:pPr>
            <a:r>
              <a:rPr lang="en-US" sz="2981" b="1">
                <a:solidFill>
                  <a:srgbClr val="478E8B"/>
                </a:solidFill>
                <a:latin typeface="Inter Bold"/>
                <a:ea typeface="Inter Bold"/>
                <a:cs typeface="Inter Bold"/>
                <a:sym typeface="Inter Bold"/>
              </a:rPr>
              <a:t>Facteurs de réussite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448444" y="3174156"/>
            <a:ext cx="190691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AF574F"/>
                </a:solidFill>
                <a:latin typeface="Inter Bold"/>
                <a:ea typeface="Inter Bold"/>
                <a:cs typeface="Inter Bold"/>
                <a:sym typeface="Inter Bold"/>
              </a:rPr>
              <a:t>Limites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0102" y="3949413"/>
            <a:ext cx="5696414" cy="5015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Programmes de plantation de haies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combinant rétention d’eau, biodiversité et production de bois.</a:t>
            </a:r>
          </a:p>
          <a:p>
            <a:pPr algn="l">
              <a:lnSpc>
                <a:spcPts val="3359"/>
              </a:lnSpc>
            </a:pPr>
            <a:endParaRPr lang="en-US" sz="2400" b="1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Plateformes de concertation multi-acteurs :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chambres d’agriculture, syndicats de bassin, associations naturalistes.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Suivi scientifique 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des impacts hydriques des pratiques agricoles via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capteurs et modélisation.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708462" y="3949413"/>
            <a:ext cx="5748453" cy="5854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Pérennité des financements :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utilisation combinée de fonds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européens (FEDER), agences de l'eau et budgets participatifs 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Approche "gagnant-gagnant" :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valorisation économique </a:t>
            </a: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 la biodiversité via circuits courts ou filières bois-énergie 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Appui technique de proximité : </a:t>
            </a:r>
            <a:r>
              <a:rPr lang="en-US" sz="240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conseillers agricoles dédiés formés aux enjeux eau-biodiversité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238894" y="3949413"/>
            <a:ext cx="4643480" cy="5434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Asymétrie</a:t>
            </a:r>
            <a:r>
              <a:rPr lang="en-US" sz="24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réglementaire</a:t>
            </a:r>
            <a:r>
              <a:rPr lang="en-US" sz="24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: directives </a:t>
            </a:r>
            <a:r>
              <a:rPr lang="en-US" sz="24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européennes</a:t>
            </a: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contraignantes</a:t>
            </a: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(DCE, PAC) vs </a:t>
            </a:r>
            <a:r>
              <a:rPr lang="en-US" sz="24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compétences</a:t>
            </a: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locales </a:t>
            </a:r>
            <a:r>
              <a:rPr lang="en-US" sz="24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limitées</a:t>
            </a: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en police de </a:t>
            </a:r>
            <a:r>
              <a:rPr lang="en-US" sz="24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l’eau</a:t>
            </a: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Résistance</a:t>
            </a: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à </a:t>
            </a:r>
            <a:r>
              <a:rPr lang="en-US" sz="24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une</a:t>
            </a: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«</a:t>
            </a:r>
            <a:r>
              <a:rPr lang="en-US" sz="24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écologisation</a:t>
            </a:r>
            <a:r>
              <a:rPr lang="en-US" sz="24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contrainte</a:t>
            </a:r>
            <a:r>
              <a:rPr lang="en-US" sz="24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».</a:t>
            </a:r>
          </a:p>
          <a:p>
            <a:pPr algn="l">
              <a:lnSpc>
                <a:spcPts val="3359"/>
              </a:lnSpc>
            </a:pPr>
            <a:endParaRPr lang="en-US" sz="2400" b="1" dirty="0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Manque de </a:t>
            </a:r>
            <a:r>
              <a:rPr lang="en-US" sz="2400" b="1" dirty="0" err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connaissances</a:t>
            </a: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sur les interactions sol-</a:t>
            </a:r>
            <a:r>
              <a:rPr lang="en-US" sz="24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plante</a:t>
            </a: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-eau-</a:t>
            </a:r>
            <a:r>
              <a:rPr lang="en-US" sz="2400" dirty="0" err="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biodiversité</a:t>
            </a:r>
            <a:r>
              <a:rPr lang="en-US" sz="24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sp>
        <p:nvSpPr>
          <p:cNvPr id="22" name="Freeform 22"/>
          <p:cNvSpPr/>
          <p:nvPr/>
        </p:nvSpPr>
        <p:spPr>
          <a:xfrm>
            <a:off x="7813861" y="-83096"/>
            <a:ext cx="2660279" cy="2660279"/>
          </a:xfrm>
          <a:custGeom>
            <a:avLst/>
            <a:gdLst/>
            <a:ahLst/>
            <a:cxnLst/>
            <a:rect l="l" t="t" r="r" b="b"/>
            <a:pathLst>
              <a:path w="2660279" h="2660279">
                <a:moveTo>
                  <a:pt x="0" y="0"/>
                </a:moveTo>
                <a:lnTo>
                  <a:pt x="2660278" y="0"/>
                </a:lnTo>
                <a:lnTo>
                  <a:pt x="2660278" y="2660279"/>
                </a:lnTo>
                <a:lnTo>
                  <a:pt x="0" y="2660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74937" y="298954"/>
            <a:ext cx="11118937" cy="2075261"/>
            <a:chOff x="0" y="0"/>
            <a:chExt cx="1647445" cy="3074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7445" cy="307482"/>
            </a:xfrm>
            <a:custGeom>
              <a:avLst/>
              <a:gdLst/>
              <a:ahLst/>
              <a:cxnLst/>
              <a:rect l="l" t="t" r="r" b="b"/>
              <a:pathLst>
                <a:path w="1647445" h="307482">
                  <a:moveTo>
                    <a:pt x="1444245" y="0"/>
                  </a:moveTo>
                  <a:cubicBezTo>
                    <a:pt x="1556469" y="0"/>
                    <a:pt x="1647445" y="68832"/>
                    <a:pt x="1647445" y="153741"/>
                  </a:cubicBezTo>
                  <a:cubicBezTo>
                    <a:pt x="1647445" y="238650"/>
                    <a:pt x="1556469" y="307482"/>
                    <a:pt x="1444245" y="307482"/>
                  </a:cubicBezTo>
                  <a:lnTo>
                    <a:pt x="203200" y="307482"/>
                  </a:lnTo>
                  <a:cubicBezTo>
                    <a:pt x="90976" y="307482"/>
                    <a:pt x="0" y="238650"/>
                    <a:pt x="0" y="153741"/>
                  </a:cubicBezTo>
                  <a:cubicBezTo>
                    <a:pt x="0" y="6883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91B2E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647445" cy="374157"/>
            </a:xfrm>
            <a:prstGeom prst="rect">
              <a:avLst/>
            </a:prstGeom>
          </p:spPr>
          <p:txBody>
            <a:bodyPr lIns="30682" tIns="30682" rIns="30682" bIns="30682" rtlCol="0" anchor="ctr"/>
            <a:lstStyle/>
            <a:p>
              <a:pPr algn="l">
                <a:lnSpc>
                  <a:spcPts val="433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911137" y="2374215"/>
            <a:ext cx="2053334" cy="1944538"/>
          </a:xfrm>
          <a:custGeom>
            <a:avLst/>
            <a:gdLst/>
            <a:ahLst/>
            <a:cxnLst/>
            <a:rect l="l" t="t" r="r" b="b"/>
            <a:pathLst>
              <a:path w="2053334" h="1944538">
                <a:moveTo>
                  <a:pt x="0" y="0"/>
                </a:moveTo>
                <a:lnTo>
                  <a:pt x="2053334" y="0"/>
                </a:lnTo>
                <a:lnTo>
                  <a:pt x="2053334" y="1944538"/>
                </a:lnTo>
                <a:lnTo>
                  <a:pt x="0" y="19445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90" r="-119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6628788" y="2565887"/>
            <a:ext cx="1906323" cy="1951693"/>
          </a:xfrm>
          <a:custGeom>
            <a:avLst/>
            <a:gdLst/>
            <a:ahLst/>
            <a:cxnLst/>
            <a:rect l="l" t="t" r="r" b="b"/>
            <a:pathLst>
              <a:path w="1906323" h="1951693">
                <a:moveTo>
                  <a:pt x="0" y="0"/>
                </a:moveTo>
                <a:lnTo>
                  <a:pt x="1906323" y="0"/>
                </a:lnTo>
                <a:lnTo>
                  <a:pt x="1906323" y="1951693"/>
                </a:lnTo>
                <a:lnTo>
                  <a:pt x="0" y="19516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90" r="-119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629401" y="784572"/>
            <a:ext cx="7570490" cy="829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4"/>
              </a:lnSpc>
              <a:spcBef>
                <a:spcPct val="0"/>
              </a:spcBef>
            </a:pPr>
            <a:r>
              <a:rPr lang="en-US" sz="4831" b="1" i="1">
                <a:solidFill>
                  <a:srgbClr val="FFFFFF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Politiques de l’eau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4606" y="3229237"/>
            <a:ext cx="5479852" cy="53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3"/>
              </a:lnSpc>
              <a:spcBef>
                <a:spcPct val="0"/>
              </a:spcBef>
            </a:pPr>
            <a:r>
              <a:rPr lang="en-US" sz="30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Rouen Normandie Métropole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35546" y="3229237"/>
            <a:ext cx="5016302" cy="53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3"/>
              </a:lnSpc>
              <a:spcBef>
                <a:spcPct val="0"/>
              </a:spcBef>
            </a:pPr>
            <a:r>
              <a:rPr lang="en-US" sz="30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Grenoble Alpes Métropole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9401" y="4450905"/>
            <a:ext cx="6952548" cy="5417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5261" lvl="1" indent="-332630" algn="l">
              <a:lnSpc>
                <a:spcPts val="4313"/>
              </a:lnSpc>
              <a:buFont typeface="Arial"/>
              <a:buChar char="•"/>
            </a:pPr>
            <a:r>
              <a:rPr lang="en-US" sz="30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Objectif commun PAT/Stratégie foncière du grand cycle de l’eau</a:t>
            </a:r>
            <a:r>
              <a:rPr lang="en-US" sz="308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: 50% de SAU AB d’ici 2050</a:t>
            </a:r>
          </a:p>
          <a:p>
            <a:pPr algn="l">
              <a:lnSpc>
                <a:spcPts val="4313"/>
              </a:lnSpc>
            </a:pPr>
            <a:endParaRPr lang="en-US" sz="3081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65261" lvl="1" indent="-332630" algn="l">
              <a:lnSpc>
                <a:spcPts val="4313"/>
              </a:lnSpc>
              <a:buFont typeface="Arial"/>
              <a:buChar char="•"/>
            </a:pPr>
            <a:r>
              <a:rPr lang="en-US" sz="30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Programme Haies </a:t>
            </a:r>
            <a:r>
              <a:rPr lang="en-US" sz="308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2022-2026 : 240 000 euros pour densifier les corridors écologiques dans les zones de culture intensive : favoriser l’infiltration des eaux pluviales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85256" y="4326416"/>
            <a:ext cx="6952548" cy="3788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5261" lvl="1" indent="-332630" algn="l">
              <a:lnSpc>
                <a:spcPts val="4313"/>
              </a:lnSpc>
              <a:buFont typeface="Arial"/>
              <a:buChar char="•"/>
            </a:pPr>
            <a:r>
              <a:rPr lang="en-US" sz="308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Création de </a:t>
            </a:r>
            <a:r>
              <a:rPr lang="en-US" sz="30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mares tampons </a:t>
            </a:r>
            <a:r>
              <a:rPr lang="en-US" sz="308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en bordure de parcelles cultivées</a:t>
            </a:r>
          </a:p>
          <a:p>
            <a:pPr algn="l">
              <a:lnSpc>
                <a:spcPts val="4313"/>
              </a:lnSpc>
            </a:pPr>
            <a:endParaRPr lang="en-US" sz="3081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665261" lvl="1" indent="-332630" algn="l">
              <a:lnSpc>
                <a:spcPts val="4313"/>
              </a:lnSpc>
              <a:buFont typeface="Arial"/>
              <a:buChar char="•"/>
            </a:pPr>
            <a:r>
              <a:rPr lang="en-US" sz="30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Indicateurs du PAiT dédiés</a:t>
            </a:r>
            <a:r>
              <a:rPr lang="en-US" sz="308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à cette démarche : suivi de la qualité de l’eau en lien avec les pratiques agricoles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315689" y="7580435"/>
            <a:ext cx="4677670" cy="5024841"/>
          </a:xfrm>
          <a:custGeom>
            <a:avLst/>
            <a:gdLst/>
            <a:ahLst/>
            <a:cxnLst/>
            <a:rect l="l" t="t" r="r" b="b"/>
            <a:pathLst>
              <a:path w="4677670" h="5024841">
                <a:moveTo>
                  <a:pt x="0" y="0"/>
                </a:moveTo>
                <a:lnTo>
                  <a:pt x="4677670" y="0"/>
                </a:lnTo>
                <a:lnTo>
                  <a:pt x="4677670" y="5024841"/>
                </a:lnTo>
                <a:lnTo>
                  <a:pt x="0" y="50248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1251" y="270417"/>
            <a:ext cx="8598858" cy="2268672"/>
            <a:chOff x="0" y="0"/>
            <a:chExt cx="11465144" cy="302489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730924"/>
              <a:ext cx="11465144" cy="2293973"/>
              <a:chOff x="0" y="0"/>
              <a:chExt cx="1706923" cy="3415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06923" cy="341525"/>
              </a:xfrm>
              <a:custGeom>
                <a:avLst/>
                <a:gdLst/>
                <a:ahLst/>
                <a:cxnLst/>
                <a:rect l="l" t="t" r="r" b="b"/>
                <a:pathLst>
                  <a:path w="1706923" h="341525">
                    <a:moveTo>
                      <a:pt x="1503723" y="0"/>
                    </a:moveTo>
                    <a:cubicBezTo>
                      <a:pt x="1615947" y="0"/>
                      <a:pt x="1706923" y="76453"/>
                      <a:pt x="1706923" y="170763"/>
                    </a:cubicBezTo>
                    <a:cubicBezTo>
                      <a:pt x="1706923" y="265072"/>
                      <a:pt x="1615947" y="341525"/>
                      <a:pt x="1503723" y="341525"/>
                    </a:cubicBezTo>
                    <a:lnTo>
                      <a:pt x="203200" y="341525"/>
                    </a:lnTo>
                    <a:cubicBezTo>
                      <a:pt x="90976" y="341525"/>
                      <a:pt x="0" y="265072"/>
                      <a:pt x="0" y="170763"/>
                    </a:cubicBezTo>
                    <a:cubicBezTo>
                      <a:pt x="0" y="7645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3975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1706923" cy="436775"/>
              </a:xfrm>
              <a:prstGeom prst="rect">
                <a:avLst/>
              </a:prstGeom>
            </p:spPr>
            <p:txBody>
              <a:bodyPr lIns="48706" tIns="48706" rIns="48706" bIns="48706" rtlCol="0" anchor="ctr"/>
              <a:lstStyle/>
              <a:p>
                <a:pPr algn="l">
                  <a:lnSpc>
                    <a:spcPts val="6874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43202" y="-76200"/>
              <a:ext cx="8755320" cy="807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9"/>
                </a:lnSpc>
                <a:spcBef>
                  <a:spcPct val="0"/>
                </a:spcBef>
              </a:pPr>
              <a:r>
                <a:rPr lang="en-US" sz="3606" b="1" i="1">
                  <a:solidFill>
                    <a:srgbClr val="003975"/>
                  </a:solidFill>
                  <a:latin typeface="Inter Bold Italics"/>
                  <a:ea typeface="Inter Bold Italics"/>
                  <a:cs typeface="Inter Bold Italics"/>
                  <a:sym typeface="Inter Bold Italics"/>
                </a:rPr>
                <a:t>OUTILS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555054" y="957870"/>
              <a:ext cx="9257584" cy="1491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44"/>
                </a:lnSpc>
                <a:spcBef>
                  <a:spcPct val="0"/>
                </a:spcBef>
              </a:pPr>
              <a:r>
                <a:rPr lang="en-US" sz="3245" b="1" spc="-97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Adopter une stratégie foncière inclusive en faveur de la biodiversité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6968938" y="-1014221"/>
            <a:ext cx="11319062" cy="2971254"/>
          </a:xfrm>
          <a:custGeom>
            <a:avLst/>
            <a:gdLst/>
            <a:ahLst/>
            <a:cxnLst/>
            <a:rect l="l" t="t" r="r" b="b"/>
            <a:pathLst>
              <a:path w="11319062" h="2971254">
                <a:moveTo>
                  <a:pt x="0" y="0"/>
                </a:moveTo>
                <a:lnTo>
                  <a:pt x="11319062" y="0"/>
                </a:lnTo>
                <a:lnTo>
                  <a:pt x="11319062" y="2971254"/>
                </a:lnTo>
                <a:lnTo>
                  <a:pt x="0" y="29712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1028700" y="3436128"/>
            <a:ext cx="7369760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03975"/>
                </a:solidFill>
                <a:latin typeface="Inter Bold"/>
                <a:ea typeface="Inter Bold"/>
                <a:cs typeface="Inter Bold"/>
                <a:sym typeface="Inter Bold"/>
              </a:rPr>
              <a:t>Baux ruraux à clauses environnementales 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3493278"/>
            <a:ext cx="798598" cy="433239"/>
          </a:xfrm>
          <a:custGeom>
            <a:avLst/>
            <a:gdLst/>
            <a:ahLst/>
            <a:cxnLst/>
            <a:rect l="l" t="t" r="r" b="b"/>
            <a:pathLst>
              <a:path w="798598" h="433239">
                <a:moveTo>
                  <a:pt x="0" y="0"/>
                </a:moveTo>
                <a:lnTo>
                  <a:pt x="798598" y="0"/>
                </a:lnTo>
                <a:lnTo>
                  <a:pt x="798598" y="433240"/>
                </a:lnTo>
                <a:lnTo>
                  <a:pt x="0" y="4332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1028700" y="5389215"/>
            <a:ext cx="1159976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003975"/>
                </a:solidFill>
                <a:latin typeface="Inter Bold"/>
                <a:ea typeface="Inter Bold"/>
                <a:cs typeface="Inter Bold"/>
                <a:sym typeface="Inter Bold"/>
              </a:rPr>
              <a:t>Obligations réelles environnementales : un outil encore méconu</a:t>
            </a:r>
          </a:p>
        </p:txBody>
      </p:sp>
      <p:sp>
        <p:nvSpPr>
          <p:cNvPr id="12" name="Freeform 12"/>
          <p:cNvSpPr/>
          <p:nvPr/>
        </p:nvSpPr>
        <p:spPr>
          <a:xfrm>
            <a:off x="0" y="5446365"/>
            <a:ext cx="798598" cy="433239"/>
          </a:xfrm>
          <a:custGeom>
            <a:avLst/>
            <a:gdLst/>
            <a:ahLst/>
            <a:cxnLst/>
            <a:rect l="l" t="t" r="r" b="b"/>
            <a:pathLst>
              <a:path w="798598" h="433239">
                <a:moveTo>
                  <a:pt x="0" y="0"/>
                </a:moveTo>
                <a:lnTo>
                  <a:pt x="798598" y="0"/>
                </a:lnTo>
                <a:lnTo>
                  <a:pt x="798598" y="433239"/>
                </a:lnTo>
                <a:lnTo>
                  <a:pt x="0" y="4332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399299" y="4212299"/>
            <a:ext cx="10332344" cy="53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3"/>
              </a:lnSpc>
              <a:spcBef>
                <a:spcPct val="0"/>
              </a:spcBef>
            </a:pPr>
            <a:r>
              <a:rPr lang="en-US" sz="30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 cas exemplaire de la Métropole européenne de Lille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1269722" y="3056795"/>
            <a:ext cx="1358747" cy="1739445"/>
          </a:xfrm>
          <a:custGeom>
            <a:avLst/>
            <a:gdLst/>
            <a:ahLst/>
            <a:cxnLst/>
            <a:rect l="l" t="t" r="r" b="b"/>
            <a:pathLst>
              <a:path w="1358747" h="1739445">
                <a:moveTo>
                  <a:pt x="0" y="0"/>
                </a:moveTo>
                <a:lnTo>
                  <a:pt x="1358747" y="0"/>
                </a:lnTo>
                <a:lnTo>
                  <a:pt x="1358747" y="1739445"/>
                </a:lnTo>
                <a:lnTo>
                  <a:pt x="0" y="17394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90" r="-1190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TextBox 15"/>
          <p:cNvSpPr txBox="1"/>
          <p:nvPr/>
        </p:nvSpPr>
        <p:spPr>
          <a:xfrm>
            <a:off x="362427" y="7018772"/>
            <a:ext cx="8702307" cy="2802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3"/>
              </a:lnSpc>
            </a:pPr>
            <a:r>
              <a:rPr lang="en-US" sz="3081">
                <a:solidFill>
                  <a:srgbClr val="207026"/>
                </a:solidFill>
                <a:latin typeface="Inter"/>
                <a:ea typeface="Inter"/>
                <a:cs typeface="Inter"/>
                <a:sym typeface="Inter"/>
              </a:rPr>
              <a:t>Adaptation de la </a:t>
            </a:r>
            <a:r>
              <a:rPr lang="en-US" sz="3081" b="1">
                <a:solidFill>
                  <a:srgbClr val="207026"/>
                </a:solidFill>
                <a:latin typeface="Inter Bold"/>
                <a:ea typeface="Inter Bold"/>
                <a:cs typeface="Inter Bold"/>
                <a:sym typeface="Inter Bold"/>
              </a:rPr>
              <a:t>stratégie foncière</a:t>
            </a:r>
            <a:r>
              <a:rPr lang="en-US" sz="3081">
                <a:solidFill>
                  <a:srgbClr val="207026"/>
                </a:solidFill>
                <a:latin typeface="Inter"/>
                <a:ea typeface="Inter"/>
                <a:cs typeface="Inter"/>
                <a:sym typeface="Inter"/>
              </a:rPr>
              <a:t> pour privilégier BRE/ORE</a:t>
            </a:r>
          </a:p>
          <a:p>
            <a:pPr algn="l">
              <a:lnSpc>
                <a:spcPts val="7703"/>
              </a:lnSpc>
            </a:pPr>
            <a:r>
              <a:rPr lang="en-US" sz="3081" b="1">
                <a:solidFill>
                  <a:srgbClr val="207026"/>
                </a:solidFill>
                <a:latin typeface="Inter Bold"/>
                <a:ea typeface="Inter Bold"/>
                <a:cs typeface="Inter Bold"/>
                <a:sym typeface="Inter Bold"/>
              </a:rPr>
              <a:t>Accompagnement technique</a:t>
            </a:r>
            <a:r>
              <a:rPr lang="en-US" sz="3081">
                <a:solidFill>
                  <a:srgbClr val="207026"/>
                </a:solidFill>
                <a:latin typeface="Inter"/>
                <a:ea typeface="Inter"/>
                <a:cs typeface="Inter"/>
                <a:sym typeface="Inter"/>
              </a:rPr>
              <a:t> des agriculteurs</a:t>
            </a:r>
          </a:p>
          <a:p>
            <a:pPr algn="l">
              <a:lnSpc>
                <a:spcPts val="7703"/>
              </a:lnSpc>
            </a:pPr>
            <a:r>
              <a:rPr lang="en-US" sz="3081" b="1">
                <a:solidFill>
                  <a:srgbClr val="207026"/>
                </a:solidFill>
                <a:latin typeface="Inter Bold"/>
                <a:ea typeface="Inter Bold"/>
                <a:cs typeface="Inter Bold"/>
                <a:sym typeface="Inter Bold"/>
              </a:rPr>
              <a:t>Suivi/évaluation/adaptation</a:t>
            </a:r>
            <a:r>
              <a:rPr lang="en-US" sz="3081">
                <a:solidFill>
                  <a:srgbClr val="207026"/>
                </a:solidFill>
                <a:latin typeface="Inter"/>
                <a:ea typeface="Inter"/>
                <a:cs typeface="Inter"/>
                <a:sym typeface="Inter"/>
              </a:rPr>
              <a:t> des pratiques</a:t>
            </a:r>
          </a:p>
        </p:txBody>
      </p:sp>
      <p:sp>
        <p:nvSpPr>
          <p:cNvPr id="16" name="AutoShape 16"/>
          <p:cNvSpPr/>
          <p:nvPr/>
        </p:nvSpPr>
        <p:spPr>
          <a:xfrm>
            <a:off x="9163050" y="7576012"/>
            <a:ext cx="0" cy="224488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7" name="TextBox 17"/>
          <p:cNvSpPr txBox="1"/>
          <p:nvPr/>
        </p:nvSpPr>
        <p:spPr>
          <a:xfrm>
            <a:off x="9563100" y="7509337"/>
            <a:ext cx="8724900" cy="53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3"/>
              </a:lnSpc>
            </a:pPr>
            <a:r>
              <a:rPr lang="en-US" sz="3081">
                <a:solidFill>
                  <a:srgbClr val="C93328"/>
                </a:solidFill>
                <a:latin typeface="Inter"/>
                <a:ea typeface="Inter"/>
                <a:cs typeface="Inter"/>
                <a:sym typeface="Inter"/>
              </a:rPr>
              <a:t>Acceptabilité et </a:t>
            </a:r>
            <a:r>
              <a:rPr lang="en-US" sz="3081" b="1">
                <a:solidFill>
                  <a:srgbClr val="C93328"/>
                </a:solidFill>
                <a:latin typeface="Inter Bold"/>
                <a:ea typeface="Inter Bold"/>
                <a:cs typeface="Inter Bold"/>
                <a:sym typeface="Inter Bold"/>
              </a:rPr>
              <a:t>risques de contentieux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63100" y="8578806"/>
            <a:ext cx="7921988" cy="1074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3"/>
              </a:lnSpc>
              <a:spcBef>
                <a:spcPct val="0"/>
              </a:spcBef>
            </a:pPr>
            <a:r>
              <a:rPr lang="en-US" sz="3081" b="1">
                <a:solidFill>
                  <a:srgbClr val="C93328"/>
                </a:solidFill>
                <a:latin typeface="Inter Bold"/>
                <a:ea typeface="Inter Bold"/>
                <a:cs typeface="Inter Bold"/>
                <a:sym typeface="Inter Bold"/>
              </a:rPr>
              <a:t>Ingénierie juridique/technique </a:t>
            </a:r>
            <a:r>
              <a:rPr lang="en-US" sz="3081">
                <a:solidFill>
                  <a:srgbClr val="C93328"/>
                </a:solidFill>
                <a:latin typeface="Inter"/>
                <a:ea typeface="Inter"/>
                <a:cs typeface="Inter"/>
                <a:sym typeface="Inter"/>
              </a:rPr>
              <a:t>pour contrôler les clauses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45183" y="1028700"/>
            <a:ext cx="5852139" cy="8431670"/>
          </a:xfrm>
          <a:custGeom>
            <a:avLst/>
            <a:gdLst/>
            <a:ahLst/>
            <a:cxnLst/>
            <a:rect l="l" t="t" r="r" b="b"/>
            <a:pathLst>
              <a:path w="5852139" h="8431670">
                <a:moveTo>
                  <a:pt x="0" y="0"/>
                </a:moveTo>
                <a:lnTo>
                  <a:pt x="5852139" y="0"/>
                </a:lnTo>
                <a:lnTo>
                  <a:pt x="5852139" y="8431670"/>
                </a:lnTo>
                <a:lnTo>
                  <a:pt x="0" y="84316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532" t="-2853" r="-2879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249977" y="3023051"/>
            <a:ext cx="9154658" cy="6488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5"/>
              </a:lnSpc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Créé en 2000, Terres en villes est le réseau des acteurs locaux des politiques agricoles et alimentaires d’agglomérations. </a:t>
            </a:r>
          </a:p>
          <a:p>
            <a:pPr algn="ctr">
              <a:lnSpc>
                <a:spcPts val="3455"/>
              </a:lnSpc>
            </a:pPr>
            <a:endParaRPr lang="en-US" sz="26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455"/>
              </a:lnSpc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 s’appuyant sur l’intelligence collective, le réseau met en capacité ses membres pour faire face aux défis de la transition agricole et alimentaire.</a:t>
            </a:r>
          </a:p>
          <a:p>
            <a:pPr algn="ctr">
              <a:lnSpc>
                <a:spcPts val="3455"/>
              </a:lnSpc>
            </a:pPr>
            <a:endParaRPr lang="en-US" sz="26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455"/>
              </a:lnSpc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Trois missions : </a:t>
            </a:r>
          </a:p>
          <a:p>
            <a:pPr algn="ctr">
              <a:lnSpc>
                <a:spcPts val="3455"/>
              </a:lnSpc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•Échanger les savoir-faire,</a:t>
            </a:r>
          </a:p>
          <a:p>
            <a:pPr algn="ctr">
              <a:lnSpc>
                <a:spcPts val="3455"/>
              </a:lnSpc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•Expérimenter en commun,</a:t>
            </a:r>
          </a:p>
          <a:p>
            <a:pPr algn="ctr">
              <a:lnSpc>
                <a:spcPts val="3455"/>
              </a:lnSpc>
            </a:pPr>
            <a:r>
              <a:rPr lang="en-US" sz="26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•Contribuer au débat sur la ville, son agriculture et son alimentation.</a:t>
            </a:r>
          </a:p>
          <a:p>
            <a:pPr algn="l">
              <a:lnSpc>
                <a:spcPts val="3199"/>
              </a:lnSpc>
            </a:pPr>
            <a:endParaRPr lang="en-US" sz="26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99"/>
              </a:lnSpc>
            </a:pPr>
            <a:endParaRPr lang="en-US" sz="26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758189" y="844609"/>
            <a:ext cx="11881932" cy="1543050"/>
            <a:chOff x="0" y="0"/>
            <a:chExt cx="3129398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29398" cy="406400"/>
            </a:xfrm>
            <a:custGeom>
              <a:avLst/>
              <a:gdLst/>
              <a:ahLst/>
              <a:cxnLst/>
              <a:rect l="l" t="t" r="r" b="b"/>
              <a:pathLst>
                <a:path w="3129398" h="406400">
                  <a:moveTo>
                    <a:pt x="2926198" y="0"/>
                  </a:moveTo>
                  <a:cubicBezTo>
                    <a:pt x="3038422" y="0"/>
                    <a:pt x="3129398" y="90976"/>
                    <a:pt x="3129398" y="203200"/>
                  </a:cubicBezTo>
                  <a:cubicBezTo>
                    <a:pt x="3129398" y="315424"/>
                    <a:pt x="3038422" y="406400"/>
                    <a:pt x="292619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6884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3129398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2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84861" y="876300"/>
            <a:ext cx="9952990" cy="1327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43"/>
              </a:lnSpc>
              <a:spcBef>
                <a:spcPct val="0"/>
              </a:spcBef>
            </a:pPr>
            <a:r>
              <a:rPr lang="en-US" sz="7745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Présentation du réseau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1251" y="818610"/>
            <a:ext cx="8598858" cy="1720479"/>
            <a:chOff x="0" y="0"/>
            <a:chExt cx="1706923" cy="341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6923" cy="341525"/>
            </a:xfrm>
            <a:custGeom>
              <a:avLst/>
              <a:gdLst/>
              <a:ahLst/>
              <a:cxnLst/>
              <a:rect l="l" t="t" r="r" b="b"/>
              <a:pathLst>
                <a:path w="1706923" h="341525">
                  <a:moveTo>
                    <a:pt x="1503723" y="0"/>
                  </a:moveTo>
                  <a:cubicBezTo>
                    <a:pt x="1615947" y="0"/>
                    <a:pt x="1706923" y="76453"/>
                    <a:pt x="1706923" y="170763"/>
                  </a:cubicBezTo>
                  <a:cubicBezTo>
                    <a:pt x="1706923" y="265072"/>
                    <a:pt x="1615947" y="341525"/>
                    <a:pt x="1503723" y="341525"/>
                  </a:cubicBezTo>
                  <a:lnTo>
                    <a:pt x="203200" y="341525"/>
                  </a:lnTo>
                  <a:cubicBezTo>
                    <a:pt x="90976" y="341525"/>
                    <a:pt x="0" y="265072"/>
                    <a:pt x="0" y="170763"/>
                  </a:cubicBezTo>
                  <a:cubicBezTo>
                    <a:pt x="0" y="7645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3975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706923" cy="436775"/>
            </a:xfrm>
            <a:prstGeom prst="rect">
              <a:avLst/>
            </a:prstGeom>
          </p:spPr>
          <p:txBody>
            <a:bodyPr lIns="48706" tIns="48706" rIns="48706" bIns="48706" rtlCol="0" anchor="ctr"/>
            <a:lstStyle/>
            <a:p>
              <a:pPr algn="l">
                <a:lnSpc>
                  <a:spcPts val="687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1151" y="194217"/>
            <a:ext cx="6566490" cy="62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9"/>
              </a:lnSpc>
              <a:spcBef>
                <a:spcPct val="0"/>
              </a:spcBef>
            </a:pPr>
            <a:r>
              <a:rPr lang="en-US" sz="3606" b="1" i="1">
                <a:solidFill>
                  <a:srgbClr val="003975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OUTILS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981075"/>
            <a:ext cx="7484022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 spc="-8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Donner une valeur économique à la biodiversité pour garantir sa valorisation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endParaRPr lang="en-US" sz="2999" b="1" spc="-89">
              <a:solidFill>
                <a:srgbClr val="FFFFFF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4737722" y="-898498"/>
            <a:ext cx="3854396" cy="3854396"/>
          </a:xfrm>
          <a:custGeom>
            <a:avLst/>
            <a:gdLst/>
            <a:ahLst/>
            <a:cxnLst/>
            <a:rect l="l" t="t" r="r" b="b"/>
            <a:pathLst>
              <a:path w="3854396" h="3854396">
                <a:moveTo>
                  <a:pt x="0" y="0"/>
                </a:moveTo>
                <a:lnTo>
                  <a:pt x="3854396" y="0"/>
                </a:lnTo>
                <a:lnTo>
                  <a:pt x="3854396" y="3854396"/>
                </a:lnTo>
                <a:lnTo>
                  <a:pt x="0" y="3854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441693" y="7018772"/>
            <a:ext cx="8323555" cy="1074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3"/>
              </a:lnSpc>
            </a:pPr>
            <a:r>
              <a:rPr lang="en-US" sz="3081">
                <a:solidFill>
                  <a:srgbClr val="207026"/>
                </a:solidFill>
                <a:latin typeface="Inter"/>
                <a:ea typeface="Inter"/>
                <a:cs typeface="Inter"/>
                <a:sym typeface="Inter"/>
              </a:rPr>
              <a:t>PSE portés par</a:t>
            </a:r>
            <a:r>
              <a:rPr lang="en-US" sz="3081" b="1">
                <a:solidFill>
                  <a:srgbClr val="207026"/>
                </a:solidFill>
                <a:latin typeface="Inter Bold"/>
                <a:ea typeface="Inter Bold"/>
                <a:cs typeface="Inter Bold"/>
                <a:sym typeface="Inter Bold"/>
              </a:rPr>
              <a:t> plusieurs services</a:t>
            </a:r>
            <a:r>
              <a:rPr lang="en-US" sz="3081">
                <a:solidFill>
                  <a:srgbClr val="207026"/>
                </a:solidFill>
                <a:latin typeface="Inter"/>
                <a:ea typeface="Inter"/>
                <a:cs typeface="Inter"/>
                <a:sym typeface="Inter"/>
              </a:rPr>
              <a:t> (eau, foncier, environnement..)</a:t>
            </a:r>
          </a:p>
        </p:txBody>
      </p:sp>
      <p:sp>
        <p:nvSpPr>
          <p:cNvPr id="9" name="AutoShape 9"/>
          <p:cNvSpPr/>
          <p:nvPr/>
        </p:nvSpPr>
        <p:spPr>
          <a:xfrm>
            <a:off x="9163050" y="7576012"/>
            <a:ext cx="0" cy="224488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9563100" y="7018772"/>
            <a:ext cx="8724900" cy="1074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3"/>
              </a:lnSpc>
            </a:pPr>
            <a:r>
              <a:rPr lang="en-US" sz="3081" b="1">
                <a:solidFill>
                  <a:srgbClr val="C93328"/>
                </a:solidFill>
                <a:latin typeface="Inter Bold"/>
                <a:ea typeface="Inter Bold"/>
                <a:cs typeface="Inter Bold"/>
                <a:sym typeface="Inter Bold"/>
              </a:rPr>
              <a:t>Financement complexe des PSE : à partir de quels fonds 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63100" y="8247497"/>
            <a:ext cx="8724900" cy="1617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3"/>
              </a:lnSpc>
              <a:spcBef>
                <a:spcPct val="0"/>
              </a:spcBef>
            </a:pPr>
            <a:r>
              <a:rPr lang="en-US" sz="3081">
                <a:solidFill>
                  <a:srgbClr val="C93328"/>
                </a:solidFill>
                <a:latin typeface="Inter"/>
                <a:ea typeface="Inter"/>
                <a:cs typeface="Inter"/>
                <a:sym typeface="Inter"/>
              </a:rPr>
              <a:t>Levier pour la transition agroécologique ≠ réponse aux</a:t>
            </a:r>
            <a:r>
              <a:rPr lang="en-US" sz="3081" b="1">
                <a:solidFill>
                  <a:srgbClr val="C93328"/>
                </a:solidFill>
                <a:latin typeface="Inter Bold"/>
                <a:ea typeface="Inter Bold"/>
                <a:cs typeface="Inter Bold"/>
                <a:sym typeface="Inter Bold"/>
              </a:rPr>
              <a:t> enjeux de juste rémunération des agriculteurs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8598" y="3033533"/>
            <a:ext cx="15522142" cy="580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3"/>
              </a:lnSpc>
              <a:spcBef>
                <a:spcPct val="0"/>
              </a:spcBef>
            </a:pPr>
            <a:r>
              <a:rPr lang="en-US" sz="33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L’approche </a:t>
            </a:r>
            <a:r>
              <a:rPr lang="en-US" sz="3381" b="1" i="1">
                <a:solidFill>
                  <a:srgbClr val="000000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One Health </a:t>
            </a:r>
            <a:r>
              <a:rPr lang="en-US" sz="33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selon le Douaisis Agglo : </a:t>
            </a:r>
            <a:r>
              <a:rPr lang="en-US" sz="3381" b="1">
                <a:solidFill>
                  <a:srgbClr val="003975"/>
                </a:solidFill>
                <a:latin typeface="Inter Bold"/>
                <a:ea typeface="Inter Bold"/>
                <a:cs typeface="Inter Bold"/>
                <a:sym typeface="Inter Bold"/>
              </a:rPr>
              <a:t>PSE </a:t>
            </a:r>
            <a:r>
              <a:rPr lang="en-US" sz="33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biodiversité et santé </a:t>
            </a:r>
          </a:p>
        </p:txBody>
      </p:sp>
      <p:sp>
        <p:nvSpPr>
          <p:cNvPr id="13" name="Freeform 13"/>
          <p:cNvSpPr/>
          <p:nvPr/>
        </p:nvSpPr>
        <p:spPr>
          <a:xfrm>
            <a:off x="0" y="3181158"/>
            <a:ext cx="798598" cy="433239"/>
          </a:xfrm>
          <a:custGeom>
            <a:avLst/>
            <a:gdLst/>
            <a:ahLst/>
            <a:cxnLst/>
            <a:rect l="l" t="t" r="r" b="b"/>
            <a:pathLst>
              <a:path w="798598" h="433239">
                <a:moveTo>
                  <a:pt x="0" y="0"/>
                </a:moveTo>
                <a:lnTo>
                  <a:pt x="798598" y="0"/>
                </a:lnTo>
                <a:lnTo>
                  <a:pt x="798598" y="433239"/>
                </a:lnTo>
                <a:lnTo>
                  <a:pt x="0" y="4332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0" y="5143500"/>
            <a:ext cx="798598" cy="433239"/>
          </a:xfrm>
          <a:custGeom>
            <a:avLst/>
            <a:gdLst/>
            <a:ahLst/>
            <a:cxnLst/>
            <a:rect l="l" t="t" r="r" b="b"/>
            <a:pathLst>
              <a:path w="798598" h="433239">
                <a:moveTo>
                  <a:pt x="0" y="0"/>
                </a:moveTo>
                <a:lnTo>
                  <a:pt x="798598" y="0"/>
                </a:lnTo>
                <a:lnTo>
                  <a:pt x="798598" y="433239"/>
                </a:lnTo>
                <a:lnTo>
                  <a:pt x="0" y="4332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TextBox 15"/>
          <p:cNvSpPr txBox="1"/>
          <p:nvPr/>
        </p:nvSpPr>
        <p:spPr>
          <a:xfrm>
            <a:off x="1142778" y="5076825"/>
            <a:ext cx="15522142" cy="1074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3"/>
              </a:lnSpc>
              <a:spcBef>
                <a:spcPct val="0"/>
              </a:spcBef>
            </a:pPr>
            <a:r>
              <a:rPr lang="en-US" sz="30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Un dispositif innovant contre le dérèglement climatique et l’érosion de la biodiversité :</a:t>
            </a:r>
            <a:r>
              <a:rPr lang="en-US" sz="3081" b="1">
                <a:solidFill>
                  <a:srgbClr val="003975"/>
                </a:solidFill>
                <a:latin typeface="Inter Bold"/>
                <a:ea typeface="Inter Bold"/>
                <a:cs typeface="Inter Bold"/>
                <a:sym typeface="Inter Bold"/>
              </a:rPr>
              <a:t> Carbolocal </a:t>
            </a:r>
            <a:r>
              <a:rPr lang="en-US" sz="30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par Le Havre Seine Métropole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9299" y="8247497"/>
            <a:ext cx="8323555" cy="1617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3"/>
              </a:lnSpc>
            </a:pPr>
            <a:r>
              <a:rPr lang="en-US" sz="3081" b="1">
                <a:solidFill>
                  <a:srgbClr val="207026"/>
                </a:solidFill>
                <a:latin typeface="Inter Bold"/>
                <a:ea typeface="Inter Bold"/>
                <a:cs typeface="Inter Bold"/>
                <a:sym typeface="Inter Bold"/>
              </a:rPr>
              <a:t>Collaboration </a:t>
            </a:r>
            <a:r>
              <a:rPr lang="en-US" sz="3081">
                <a:solidFill>
                  <a:srgbClr val="207026"/>
                </a:solidFill>
                <a:latin typeface="Inter"/>
                <a:ea typeface="Inter"/>
                <a:cs typeface="Inter"/>
                <a:sym typeface="Inter"/>
              </a:rPr>
              <a:t>avec d’autres structures (</a:t>
            </a:r>
            <a:r>
              <a:rPr lang="en-US" sz="3081" b="1">
                <a:solidFill>
                  <a:srgbClr val="207026"/>
                </a:solidFill>
                <a:latin typeface="Inter Bold"/>
                <a:ea typeface="Inter Bold"/>
                <a:cs typeface="Inter Bold"/>
                <a:sym typeface="Inter Bold"/>
              </a:rPr>
              <a:t>agences de l’eau</a:t>
            </a:r>
            <a:r>
              <a:rPr lang="en-US" sz="3081">
                <a:solidFill>
                  <a:srgbClr val="207026"/>
                </a:solidFill>
                <a:latin typeface="Inter"/>
                <a:ea typeface="Inter"/>
                <a:cs typeface="Inter"/>
                <a:sym typeface="Inter"/>
              </a:rPr>
              <a:t>) pour le montage et/ou accompagnement technique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11251" y="270417"/>
            <a:ext cx="8598858" cy="2752149"/>
            <a:chOff x="0" y="0"/>
            <a:chExt cx="11465144" cy="366953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730924"/>
              <a:ext cx="11465144" cy="2293973"/>
              <a:chOff x="0" y="0"/>
              <a:chExt cx="1706923" cy="3415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706923" cy="341525"/>
              </a:xfrm>
              <a:custGeom>
                <a:avLst/>
                <a:gdLst/>
                <a:ahLst/>
                <a:cxnLst/>
                <a:rect l="l" t="t" r="r" b="b"/>
                <a:pathLst>
                  <a:path w="1706923" h="341525">
                    <a:moveTo>
                      <a:pt x="1503723" y="0"/>
                    </a:moveTo>
                    <a:cubicBezTo>
                      <a:pt x="1615947" y="0"/>
                      <a:pt x="1706923" y="76453"/>
                      <a:pt x="1706923" y="170763"/>
                    </a:cubicBezTo>
                    <a:cubicBezTo>
                      <a:pt x="1706923" y="265072"/>
                      <a:pt x="1615947" y="341525"/>
                      <a:pt x="1503723" y="341525"/>
                    </a:cubicBezTo>
                    <a:lnTo>
                      <a:pt x="203200" y="341525"/>
                    </a:lnTo>
                    <a:cubicBezTo>
                      <a:pt x="90976" y="341525"/>
                      <a:pt x="0" y="265072"/>
                      <a:pt x="0" y="170763"/>
                    </a:cubicBezTo>
                    <a:cubicBezTo>
                      <a:pt x="0" y="7645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003975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1706923" cy="436775"/>
              </a:xfrm>
              <a:prstGeom prst="rect">
                <a:avLst/>
              </a:prstGeom>
            </p:spPr>
            <p:txBody>
              <a:bodyPr lIns="48706" tIns="48706" rIns="48706" bIns="48706" rtlCol="0" anchor="ctr"/>
              <a:lstStyle/>
              <a:p>
                <a:pPr algn="l">
                  <a:lnSpc>
                    <a:spcPts val="6874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43202" y="-76200"/>
              <a:ext cx="8755320" cy="807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9"/>
                </a:lnSpc>
                <a:spcBef>
                  <a:spcPct val="0"/>
                </a:spcBef>
              </a:pPr>
              <a:r>
                <a:rPr lang="en-US" sz="3606" b="1" i="1">
                  <a:solidFill>
                    <a:srgbClr val="003975"/>
                  </a:solidFill>
                  <a:latin typeface="Inter Bold Italics"/>
                  <a:ea typeface="Inter Bold Italics"/>
                  <a:cs typeface="Inter Bold Italics"/>
                  <a:sym typeface="Inter Bold Italics"/>
                </a:rPr>
                <a:t>OUTILS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555054" y="967395"/>
              <a:ext cx="9257584" cy="2702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59"/>
                </a:lnSpc>
              </a:pPr>
              <a:r>
                <a:rPr lang="en-US" sz="2899" b="1" spc="-86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Assurer un suivi de l’articulation entre pratiques agricoles et sauvagarde de la biodiversité</a:t>
              </a:r>
            </a:p>
            <a:p>
              <a:pPr algn="ctr">
                <a:lnSpc>
                  <a:spcPts val="4059"/>
                </a:lnSpc>
                <a:spcBef>
                  <a:spcPct val="0"/>
                </a:spcBef>
              </a:pPr>
              <a:endParaRPr lang="en-US" sz="2899" b="1" spc="-86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4799822" y="-536800"/>
            <a:ext cx="3488178" cy="3559366"/>
          </a:xfrm>
          <a:custGeom>
            <a:avLst/>
            <a:gdLst/>
            <a:ahLst/>
            <a:cxnLst/>
            <a:rect l="l" t="t" r="r" b="b"/>
            <a:pathLst>
              <a:path w="3488178" h="3559366">
                <a:moveTo>
                  <a:pt x="0" y="0"/>
                </a:moveTo>
                <a:lnTo>
                  <a:pt x="3488178" y="0"/>
                </a:lnTo>
                <a:lnTo>
                  <a:pt x="3488178" y="3559366"/>
                </a:lnTo>
                <a:lnTo>
                  <a:pt x="0" y="35593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441693" y="3622947"/>
            <a:ext cx="7422042" cy="2160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3"/>
              </a:lnSpc>
              <a:spcBef>
                <a:spcPct val="0"/>
              </a:spcBef>
            </a:pPr>
            <a:r>
              <a:rPr lang="en-US" sz="30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Une diversité d’indicateurs pour suivre l’évolution des pratiques</a:t>
            </a:r>
          </a:p>
          <a:p>
            <a:pPr algn="ctr">
              <a:lnSpc>
                <a:spcPts val="4313"/>
              </a:lnSpc>
            </a:pPr>
            <a:r>
              <a:rPr lang="en-US" sz="30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agricoles et leur impact sur la biodiversité </a:t>
            </a:r>
          </a:p>
        </p:txBody>
      </p:sp>
      <p:sp>
        <p:nvSpPr>
          <p:cNvPr id="10" name="Freeform 10"/>
          <p:cNvSpPr/>
          <p:nvPr/>
        </p:nvSpPr>
        <p:spPr>
          <a:xfrm>
            <a:off x="8463315" y="4408741"/>
            <a:ext cx="603866" cy="327597"/>
          </a:xfrm>
          <a:custGeom>
            <a:avLst/>
            <a:gdLst/>
            <a:ahLst/>
            <a:cxnLst/>
            <a:rect l="l" t="t" r="r" b="b"/>
            <a:pathLst>
              <a:path w="603866" h="327597">
                <a:moveTo>
                  <a:pt x="0" y="0"/>
                </a:moveTo>
                <a:lnTo>
                  <a:pt x="603866" y="0"/>
                </a:lnTo>
                <a:lnTo>
                  <a:pt x="603866" y="327598"/>
                </a:lnTo>
                <a:lnTo>
                  <a:pt x="0" y="3275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9563100" y="3080022"/>
            <a:ext cx="8323555" cy="324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5261" lvl="1" indent="-332630" algn="l">
              <a:lnSpc>
                <a:spcPts val="4313"/>
              </a:lnSpc>
              <a:buFont typeface="Arial"/>
              <a:buChar char="•"/>
            </a:pPr>
            <a:r>
              <a:rPr lang="en-US" sz="308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certifications environnementales</a:t>
            </a:r>
          </a:p>
          <a:p>
            <a:pPr marL="665261" lvl="1" indent="-332630" algn="l">
              <a:lnSpc>
                <a:spcPts val="4313"/>
              </a:lnSpc>
              <a:buFont typeface="Arial"/>
              <a:buChar char="•"/>
            </a:pPr>
            <a:r>
              <a:rPr lang="en-US" sz="308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surfaces en Agriculture biologique</a:t>
            </a:r>
          </a:p>
          <a:p>
            <a:pPr marL="665261" lvl="1" indent="-332630" algn="l">
              <a:lnSpc>
                <a:spcPts val="4313"/>
              </a:lnSpc>
              <a:buFont typeface="Arial"/>
              <a:buChar char="•"/>
            </a:pPr>
            <a:r>
              <a:rPr lang="en-US" sz="308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présence de corridors écologiques</a:t>
            </a:r>
          </a:p>
          <a:p>
            <a:pPr marL="665261" lvl="1" indent="-332630" algn="l">
              <a:lnSpc>
                <a:spcPts val="4313"/>
              </a:lnSpc>
              <a:buFont typeface="Arial"/>
              <a:buChar char="•"/>
            </a:pPr>
            <a:r>
              <a:rPr lang="en-US" sz="308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qualité de l’eau et des sols</a:t>
            </a:r>
          </a:p>
          <a:p>
            <a:pPr marL="665261" lvl="1" indent="-332630" algn="l">
              <a:lnSpc>
                <a:spcPts val="4313"/>
              </a:lnSpc>
              <a:buFont typeface="Arial"/>
              <a:buChar char="•"/>
            </a:pPr>
            <a:r>
              <a:rPr lang="en-US" sz="308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densité du réseau bocager</a:t>
            </a:r>
          </a:p>
          <a:p>
            <a:pPr marL="665261" lvl="1" indent="-332630" algn="l">
              <a:lnSpc>
                <a:spcPts val="4313"/>
              </a:lnSpc>
              <a:buFont typeface="Arial"/>
              <a:buChar char="•"/>
            </a:pPr>
            <a:r>
              <a:rPr lang="en-US" sz="308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présence d’espèces bio-indicatrices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1693" y="7018772"/>
            <a:ext cx="8323555" cy="2802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3"/>
              </a:lnSpc>
            </a:pPr>
            <a:r>
              <a:rPr lang="en-US" sz="3081">
                <a:solidFill>
                  <a:srgbClr val="207026"/>
                </a:solidFill>
                <a:latin typeface="Inter"/>
                <a:ea typeface="Inter"/>
                <a:cs typeface="Inter"/>
                <a:sym typeface="Inter"/>
              </a:rPr>
              <a:t>Des </a:t>
            </a:r>
            <a:r>
              <a:rPr lang="en-US" sz="3081" b="1">
                <a:solidFill>
                  <a:srgbClr val="207026"/>
                </a:solidFill>
                <a:latin typeface="Inter Bold"/>
                <a:ea typeface="Inter Bold"/>
                <a:cs typeface="Inter Bold"/>
                <a:sym typeface="Inter Bold"/>
              </a:rPr>
              <a:t>outils hybrides</a:t>
            </a:r>
            <a:r>
              <a:rPr lang="en-US" sz="3081">
                <a:solidFill>
                  <a:srgbClr val="207026"/>
                </a:solidFill>
                <a:latin typeface="Inter"/>
                <a:ea typeface="Inter"/>
                <a:cs typeface="Inter"/>
                <a:sym typeface="Inter"/>
              </a:rPr>
              <a:t> combinant high-tech et terrain</a:t>
            </a:r>
          </a:p>
          <a:p>
            <a:pPr algn="l">
              <a:lnSpc>
                <a:spcPts val="7703"/>
              </a:lnSpc>
            </a:pPr>
            <a:r>
              <a:rPr lang="en-US" sz="3081">
                <a:solidFill>
                  <a:srgbClr val="207026"/>
                </a:solidFill>
                <a:latin typeface="Inter"/>
                <a:ea typeface="Inter"/>
                <a:cs typeface="Inter"/>
                <a:sym typeface="Inter"/>
              </a:rPr>
              <a:t>Intégration progressive d</a:t>
            </a:r>
            <a:r>
              <a:rPr lang="en-US" sz="3081" b="1">
                <a:solidFill>
                  <a:srgbClr val="207026"/>
                </a:solidFill>
                <a:latin typeface="Inter Bold"/>
                <a:ea typeface="Inter Bold"/>
                <a:cs typeface="Inter Bold"/>
                <a:sym typeface="Inter Bold"/>
              </a:rPr>
              <a:t>’impératifs de suivi</a:t>
            </a:r>
          </a:p>
          <a:p>
            <a:pPr algn="l">
              <a:lnSpc>
                <a:spcPts val="7703"/>
              </a:lnSpc>
            </a:pPr>
            <a:r>
              <a:rPr lang="en-US" sz="3081">
                <a:solidFill>
                  <a:srgbClr val="207026"/>
                </a:solidFill>
                <a:latin typeface="Inter"/>
                <a:ea typeface="Inter"/>
                <a:cs typeface="Inter"/>
                <a:sym typeface="Inter"/>
              </a:rPr>
              <a:t>Indicateurs portés de manière</a:t>
            </a:r>
            <a:r>
              <a:rPr lang="en-US" sz="3081" b="1">
                <a:solidFill>
                  <a:srgbClr val="207026"/>
                </a:solidFill>
                <a:latin typeface="Inter Bold"/>
                <a:ea typeface="Inter Bold"/>
                <a:cs typeface="Inter Bold"/>
                <a:sym typeface="Inter Bold"/>
              </a:rPr>
              <a:t> transversale</a:t>
            </a:r>
          </a:p>
        </p:txBody>
      </p:sp>
      <p:sp>
        <p:nvSpPr>
          <p:cNvPr id="13" name="AutoShape 13"/>
          <p:cNvSpPr/>
          <p:nvPr/>
        </p:nvSpPr>
        <p:spPr>
          <a:xfrm>
            <a:off x="9163050" y="7576012"/>
            <a:ext cx="0" cy="224488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4" name="TextBox 14"/>
          <p:cNvSpPr txBox="1"/>
          <p:nvPr/>
        </p:nvSpPr>
        <p:spPr>
          <a:xfrm>
            <a:off x="9563099" y="7018772"/>
            <a:ext cx="9563100" cy="2845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13"/>
              </a:lnSpc>
            </a:pPr>
            <a:r>
              <a:rPr lang="en-US" sz="3081" b="1" dirty="0" err="1">
                <a:solidFill>
                  <a:srgbClr val="C93328"/>
                </a:solidFill>
                <a:latin typeface="Inter Bold"/>
                <a:ea typeface="Inter Bold"/>
                <a:cs typeface="Inter Bold"/>
                <a:sym typeface="Inter Bold"/>
              </a:rPr>
              <a:t>Hétérogénéité</a:t>
            </a:r>
            <a:r>
              <a:rPr lang="en-US" sz="3081" b="1" dirty="0">
                <a:solidFill>
                  <a:srgbClr val="C93328"/>
                </a:solidFill>
                <a:latin typeface="Inter Bold"/>
                <a:ea typeface="Inter Bold"/>
                <a:cs typeface="Inter Bold"/>
                <a:sym typeface="Inter Bold"/>
              </a:rPr>
              <a:t> des </a:t>
            </a:r>
            <a:r>
              <a:rPr lang="en-US" sz="3081" b="1" dirty="0" err="1">
                <a:solidFill>
                  <a:srgbClr val="C93328"/>
                </a:solidFill>
                <a:latin typeface="Inter Bold"/>
                <a:ea typeface="Inter Bold"/>
                <a:cs typeface="Inter Bold"/>
                <a:sym typeface="Inter Bold"/>
              </a:rPr>
              <a:t>protocoles</a:t>
            </a:r>
            <a:r>
              <a:rPr lang="en-US" sz="3081" dirty="0">
                <a:solidFill>
                  <a:srgbClr val="C93328"/>
                </a:solidFill>
                <a:latin typeface="Inter"/>
                <a:ea typeface="Inter"/>
                <a:cs typeface="Inter"/>
                <a:sym typeface="Inter"/>
              </a:rPr>
              <a:t> en </a:t>
            </a:r>
            <a:r>
              <a:rPr lang="en-US" sz="3081" dirty="0" err="1">
                <a:solidFill>
                  <a:srgbClr val="C93328"/>
                </a:solidFill>
                <a:latin typeface="Inter"/>
                <a:ea typeface="Inter"/>
                <a:cs typeface="Inter"/>
                <a:sym typeface="Inter"/>
              </a:rPr>
              <a:t>fonction</a:t>
            </a:r>
            <a:r>
              <a:rPr lang="en-US" sz="3081" dirty="0">
                <a:solidFill>
                  <a:srgbClr val="C93328"/>
                </a:solidFill>
                <a:latin typeface="Inter"/>
                <a:ea typeface="Inter"/>
                <a:cs typeface="Inter"/>
                <a:sym typeface="Inter"/>
              </a:rPr>
              <a:t> des </a:t>
            </a:r>
            <a:r>
              <a:rPr lang="en-US" sz="3081" dirty="0" err="1">
                <a:solidFill>
                  <a:srgbClr val="C93328"/>
                </a:solidFill>
                <a:latin typeface="Inter"/>
                <a:ea typeface="Inter"/>
                <a:cs typeface="Inter"/>
                <a:sym typeface="Inter"/>
              </a:rPr>
              <a:t>territoires</a:t>
            </a:r>
            <a:r>
              <a:rPr lang="en-US" sz="3081" dirty="0">
                <a:solidFill>
                  <a:srgbClr val="C93328"/>
                </a:solidFill>
                <a:latin typeface="Inter"/>
                <a:ea typeface="Inter"/>
                <a:cs typeface="Inter"/>
                <a:sym typeface="Inter"/>
              </a:rPr>
              <a:t>  ≠ cadre national</a:t>
            </a:r>
          </a:p>
          <a:p>
            <a:pPr algn="l">
              <a:lnSpc>
                <a:spcPts val="4313"/>
              </a:lnSpc>
            </a:pPr>
            <a:endParaRPr lang="en-US" sz="3081" dirty="0">
              <a:solidFill>
                <a:srgbClr val="C93328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5423"/>
              </a:lnSpc>
            </a:pPr>
            <a:endParaRPr lang="en-US" sz="3081" dirty="0">
              <a:solidFill>
                <a:srgbClr val="C93328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313"/>
              </a:lnSpc>
            </a:pPr>
            <a:endParaRPr lang="en-US" sz="3081" dirty="0">
              <a:solidFill>
                <a:srgbClr val="C933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563100" y="8247497"/>
            <a:ext cx="7921988" cy="1074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3"/>
              </a:lnSpc>
              <a:spcBef>
                <a:spcPct val="0"/>
              </a:spcBef>
            </a:pPr>
            <a:r>
              <a:rPr lang="en-US" sz="3081" b="1" dirty="0" err="1">
                <a:solidFill>
                  <a:srgbClr val="C93328"/>
                </a:solidFill>
                <a:latin typeface="Inter Bold"/>
                <a:ea typeface="Inter Bold"/>
                <a:cs typeface="Inter Bold"/>
                <a:sym typeface="Inter Bold"/>
              </a:rPr>
              <a:t>Décalage</a:t>
            </a:r>
            <a:r>
              <a:rPr lang="en-US" sz="3081" b="1" dirty="0">
                <a:solidFill>
                  <a:srgbClr val="C93328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3081" b="1" dirty="0" err="1">
                <a:solidFill>
                  <a:srgbClr val="C93328"/>
                </a:solidFill>
                <a:latin typeface="Inter Bold"/>
                <a:ea typeface="Inter Bold"/>
                <a:cs typeface="Inter Bold"/>
                <a:sym typeface="Inter Bold"/>
              </a:rPr>
              <a:t>temporel</a:t>
            </a:r>
            <a:r>
              <a:rPr lang="en-US" sz="3081" b="1" dirty="0">
                <a:solidFill>
                  <a:srgbClr val="C93328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3081" dirty="0">
                <a:solidFill>
                  <a:srgbClr val="C93328"/>
                </a:solidFill>
                <a:latin typeface="Inter"/>
                <a:ea typeface="Inter"/>
                <a:cs typeface="Inter"/>
                <a:sym typeface="Inter"/>
              </a:rPr>
              <a:t>actions/</a:t>
            </a:r>
            <a:r>
              <a:rPr lang="en-US" sz="3081" dirty="0" err="1">
                <a:solidFill>
                  <a:srgbClr val="C93328"/>
                </a:solidFill>
                <a:latin typeface="Inter"/>
                <a:ea typeface="Inter"/>
                <a:cs typeface="Inter"/>
                <a:sym typeface="Inter"/>
              </a:rPr>
              <a:t>calendrier</a:t>
            </a:r>
            <a:r>
              <a:rPr lang="en-US" sz="3081" dirty="0">
                <a:solidFill>
                  <a:srgbClr val="C93328"/>
                </a:solidFill>
                <a:latin typeface="Inter"/>
                <a:ea typeface="Inter"/>
                <a:cs typeface="Inter"/>
                <a:sym typeface="Inter"/>
              </a:rPr>
              <a:t> politique/</a:t>
            </a:r>
            <a:r>
              <a:rPr lang="en-US" sz="3081" dirty="0" err="1">
                <a:solidFill>
                  <a:srgbClr val="C93328"/>
                </a:solidFill>
                <a:latin typeface="Inter"/>
                <a:ea typeface="Inter"/>
                <a:cs typeface="Inter"/>
                <a:sym typeface="Inter"/>
              </a:rPr>
              <a:t>effets</a:t>
            </a:r>
            <a:r>
              <a:rPr lang="en-US" sz="3081" dirty="0">
                <a:solidFill>
                  <a:srgbClr val="C9332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081" dirty="0" err="1">
                <a:solidFill>
                  <a:srgbClr val="C93328"/>
                </a:solidFill>
                <a:latin typeface="Inter"/>
                <a:ea typeface="Inter"/>
                <a:cs typeface="Inter"/>
                <a:sym typeface="Inter"/>
              </a:rPr>
              <a:t>mesurables</a:t>
            </a:r>
            <a:endParaRPr lang="en-US" sz="3081" dirty="0">
              <a:solidFill>
                <a:srgbClr val="C933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563100" y="9521895"/>
            <a:ext cx="8724900" cy="506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13"/>
              </a:lnSpc>
              <a:spcBef>
                <a:spcPct val="0"/>
              </a:spcBef>
            </a:pPr>
            <a:r>
              <a:rPr lang="en-US" sz="3081" b="1" dirty="0" err="1">
                <a:solidFill>
                  <a:srgbClr val="C93328"/>
                </a:solidFill>
                <a:latin typeface="Inter Bold"/>
                <a:ea typeface="Inter Bold"/>
                <a:cs typeface="Inter Bold"/>
                <a:sym typeface="Inter Bold"/>
              </a:rPr>
              <a:t>Coût</a:t>
            </a:r>
            <a:r>
              <a:rPr lang="en-US" sz="3081" b="1" dirty="0">
                <a:solidFill>
                  <a:srgbClr val="C93328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3081" b="1" dirty="0" err="1">
                <a:solidFill>
                  <a:srgbClr val="C93328"/>
                </a:solidFill>
                <a:latin typeface="Inter Bold"/>
                <a:ea typeface="Inter Bold"/>
                <a:cs typeface="Inter Bold"/>
                <a:sym typeface="Inter Bold"/>
              </a:rPr>
              <a:t>élevé</a:t>
            </a:r>
            <a:r>
              <a:rPr lang="en-US" sz="3081" dirty="0">
                <a:solidFill>
                  <a:srgbClr val="C93328"/>
                </a:solidFill>
                <a:latin typeface="Inter"/>
                <a:ea typeface="Inter"/>
                <a:cs typeface="Inter"/>
                <a:sym typeface="Inter"/>
              </a:rPr>
              <a:t> des technologies de monitoring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1795" y="1717669"/>
            <a:ext cx="6851662" cy="68516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FFD8">
                <a:alpha val="84706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12978" y="3227802"/>
            <a:ext cx="8383052" cy="838305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1B2EB">
                <a:alpha val="43922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15697" y="2428502"/>
            <a:ext cx="5003858" cy="543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1"/>
              </a:lnSpc>
              <a:spcBef>
                <a:spcPct val="0"/>
              </a:spcBef>
            </a:pPr>
            <a:r>
              <a:rPr lang="en-US" sz="2387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Innovations territoriales prometteuses</a:t>
            </a:r>
          </a:p>
          <a:p>
            <a:pPr algn="ctr">
              <a:lnSpc>
                <a:spcPts val="3341"/>
              </a:lnSpc>
              <a:spcBef>
                <a:spcPct val="0"/>
              </a:spcBef>
            </a:pPr>
            <a:endParaRPr lang="en-US" sz="2387" b="1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ctr">
              <a:lnSpc>
                <a:spcPts val="3341"/>
              </a:lnSpc>
              <a:spcBef>
                <a:spcPct val="0"/>
              </a:spcBef>
            </a:pPr>
            <a:r>
              <a:rPr lang="en-US" sz="2387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Les intercommunalités inventent des solutions malgré les contraintes juridiques. </a:t>
            </a:r>
          </a:p>
          <a:p>
            <a:pPr algn="ctr">
              <a:lnSpc>
                <a:spcPts val="3341"/>
              </a:lnSpc>
              <a:spcBef>
                <a:spcPct val="0"/>
              </a:spcBef>
            </a:pPr>
            <a:endParaRPr lang="en-US" sz="2387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lnSpc>
                <a:spcPts val="3341"/>
              </a:lnSpc>
              <a:spcBef>
                <a:spcPct val="0"/>
              </a:spcBef>
            </a:pPr>
            <a:r>
              <a:rPr lang="en-US" sz="2387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Transformation : biodiversité = opportunité vs contrainte</a:t>
            </a:r>
          </a:p>
          <a:p>
            <a:pPr algn="ctr">
              <a:lnSpc>
                <a:spcPts val="3341"/>
              </a:lnSpc>
              <a:spcBef>
                <a:spcPct val="0"/>
              </a:spcBef>
            </a:pPr>
            <a:endParaRPr lang="en-US" sz="2387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lnSpc>
                <a:spcPts val="3341"/>
              </a:lnSpc>
              <a:spcBef>
                <a:spcPct val="0"/>
              </a:spcBef>
            </a:pPr>
            <a:r>
              <a:rPr lang="en-US" sz="2387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Préfiguration des évolutions futures des politiques publiques (nationales et locales)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498038" y="290195"/>
            <a:ext cx="10676857" cy="738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 b="1">
                <a:solidFill>
                  <a:srgbClr val="003975"/>
                </a:solidFill>
                <a:latin typeface="Inter Bold"/>
                <a:ea typeface="Inter Bold"/>
                <a:cs typeface="Inter Bold"/>
                <a:sym typeface="Inter Bold"/>
              </a:rPr>
              <a:t>CONCLUSIONS ET PERSPECTIVES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14433" y="4799150"/>
            <a:ext cx="6780142" cy="521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Formation/sensibilisation élus et techniciens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endParaRPr lang="en-US" sz="2699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Coopération inter-territoriale renforcée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endParaRPr lang="en-US" sz="2699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Cadre national pour évaluation biodiversité dans PAT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endParaRPr lang="en-US" sz="2699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Simplicité administrative des dispositifs innovants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483634" y="0"/>
            <a:ext cx="4804366" cy="4846775"/>
          </a:xfrm>
          <a:custGeom>
            <a:avLst/>
            <a:gdLst/>
            <a:ahLst/>
            <a:cxnLst/>
            <a:rect l="l" t="t" r="r" b="b"/>
            <a:pathLst>
              <a:path w="4804366" h="4846775">
                <a:moveTo>
                  <a:pt x="0" y="0"/>
                </a:moveTo>
                <a:lnTo>
                  <a:pt x="4804366" y="0"/>
                </a:lnTo>
                <a:lnTo>
                  <a:pt x="4804366" y="4846775"/>
                </a:lnTo>
                <a:lnTo>
                  <a:pt x="0" y="4846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 rot="-475443">
            <a:off x="10474243" y="3398374"/>
            <a:ext cx="3494526" cy="894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3"/>
              </a:lnSpc>
              <a:spcBef>
                <a:spcPct val="0"/>
              </a:spcBef>
            </a:pPr>
            <a:r>
              <a:rPr lang="en-US" sz="3081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Besoins identifiés</a:t>
            </a:r>
          </a:p>
        </p:txBody>
      </p:sp>
      <p:sp>
        <p:nvSpPr>
          <p:cNvPr id="13" name="AutoShape 13"/>
          <p:cNvSpPr/>
          <p:nvPr/>
        </p:nvSpPr>
        <p:spPr>
          <a:xfrm flipH="1">
            <a:off x="-498038" y="1047750"/>
            <a:ext cx="9903852" cy="0"/>
          </a:xfrm>
          <a:prstGeom prst="line">
            <a:avLst/>
          </a:prstGeom>
          <a:ln w="38100" cap="flat">
            <a:solidFill>
              <a:srgbClr val="00397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24441" y="3524234"/>
            <a:ext cx="12143362" cy="6942741"/>
            <a:chOff x="0" y="0"/>
            <a:chExt cx="3198252" cy="18285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98252" cy="1828541"/>
            </a:xfrm>
            <a:custGeom>
              <a:avLst/>
              <a:gdLst/>
              <a:ahLst/>
              <a:cxnLst/>
              <a:rect l="l" t="t" r="r" b="b"/>
              <a:pathLst>
                <a:path w="3198252" h="1828541">
                  <a:moveTo>
                    <a:pt x="32515" y="0"/>
                  </a:moveTo>
                  <a:lnTo>
                    <a:pt x="3165737" y="0"/>
                  </a:lnTo>
                  <a:cubicBezTo>
                    <a:pt x="3183694" y="0"/>
                    <a:pt x="3198252" y="14557"/>
                    <a:pt x="3198252" y="32515"/>
                  </a:cubicBezTo>
                  <a:lnTo>
                    <a:pt x="3198252" y="1796026"/>
                  </a:lnTo>
                  <a:cubicBezTo>
                    <a:pt x="3198252" y="1804650"/>
                    <a:pt x="3194826" y="1812920"/>
                    <a:pt x="3188728" y="1819017"/>
                  </a:cubicBezTo>
                  <a:cubicBezTo>
                    <a:pt x="3182631" y="1825115"/>
                    <a:pt x="3174361" y="1828541"/>
                    <a:pt x="3165737" y="1828541"/>
                  </a:cubicBezTo>
                  <a:lnTo>
                    <a:pt x="32515" y="1828541"/>
                  </a:lnTo>
                  <a:cubicBezTo>
                    <a:pt x="23891" y="1828541"/>
                    <a:pt x="15621" y="1825115"/>
                    <a:pt x="9523" y="1819017"/>
                  </a:cubicBezTo>
                  <a:cubicBezTo>
                    <a:pt x="3426" y="1812920"/>
                    <a:pt x="0" y="1804650"/>
                    <a:pt x="0" y="1796026"/>
                  </a:cubicBezTo>
                  <a:lnTo>
                    <a:pt x="0" y="32515"/>
                  </a:lnTo>
                  <a:cubicBezTo>
                    <a:pt x="0" y="23891"/>
                    <a:pt x="3426" y="15621"/>
                    <a:pt x="9523" y="9523"/>
                  </a:cubicBezTo>
                  <a:cubicBezTo>
                    <a:pt x="15621" y="3426"/>
                    <a:pt x="23891" y="0"/>
                    <a:pt x="32515" y="0"/>
                  </a:cubicBezTo>
                  <a:close/>
                </a:path>
              </a:pathLst>
            </a:custGeom>
            <a:solidFill>
              <a:srgbClr val="003975">
                <a:alpha val="28627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98252" cy="1876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972653" y="3694854"/>
            <a:ext cx="11315347" cy="5903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0911" lvl="1" indent="-400456" algn="l">
              <a:lnSpc>
                <a:spcPts val="5193"/>
              </a:lnSpc>
              <a:buFont typeface="Arial"/>
              <a:buChar char="•"/>
            </a:pPr>
            <a:r>
              <a:rPr lang="en-US" sz="3709" i="1">
                <a:solidFill>
                  <a:srgbClr val="000000"/>
                </a:solidFill>
                <a:latin typeface="Inter Italics"/>
                <a:ea typeface="Inter Italics"/>
                <a:cs typeface="Inter Italics"/>
                <a:sym typeface="Inter Italics"/>
              </a:rPr>
              <a:t>Généraliser les fusions de services ou cercles inter-services ?</a:t>
            </a:r>
          </a:p>
          <a:p>
            <a:pPr marL="800911" lvl="1" indent="-400456" algn="l">
              <a:lnSpc>
                <a:spcPts val="5193"/>
              </a:lnSpc>
              <a:buFont typeface="Arial"/>
              <a:buChar char="•"/>
            </a:pPr>
            <a:r>
              <a:rPr lang="en-US" sz="3709" i="1">
                <a:solidFill>
                  <a:srgbClr val="000000"/>
                </a:solidFill>
                <a:latin typeface="Inter Italics"/>
                <a:ea typeface="Inter Italics"/>
                <a:cs typeface="Inter Italics"/>
                <a:sym typeface="Inter Italics"/>
              </a:rPr>
              <a:t>Développer la coopération inter-territoriale ?</a:t>
            </a:r>
          </a:p>
          <a:p>
            <a:pPr marL="800911" lvl="1" indent="-400456" algn="l">
              <a:lnSpc>
                <a:spcPts val="5193"/>
              </a:lnSpc>
              <a:buFont typeface="Arial"/>
              <a:buChar char="•"/>
            </a:pPr>
            <a:r>
              <a:rPr lang="en-US" sz="3709" i="1">
                <a:solidFill>
                  <a:srgbClr val="000000"/>
                </a:solidFill>
                <a:latin typeface="Inter Italics"/>
                <a:ea typeface="Inter Italics"/>
                <a:cs typeface="Inter Italics"/>
                <a:sym typeface="Inter Italics"/>
              </a:rPr>
              <a:t>Renforcer la formation des acteurs locaux ?</a:t>
            </a:r>
          </a:p>
          <a:p>
            <a:pPr marL="800911" lvl="1" indent="-400456" algn="l">
              <a:lnSpc>
                <a:spcPts val="5193"/>
              </a:lnSpc>
              <a:buFont typeface="Arial"/>
              <a:buChar char="•"/>
            </a:pPr>
            <a:r>
              <a:rPr lang="en-US" sz="3709" i="1">
                <a:solidFill>
                  <a:srgbClr val="000000"/>
                </a:solidFill>
                <a:latin typeface="Inter Italics"/>
                <a:ea typeface="Inter Italics"/>
                <a:cs typeface="Inter Italics"/>
                <a:sym typeface="Inter Italics"/>
              </a:rPr>
              <a:t>Simplifier les montages financiers PSE/BRE ?</a:t>
            </a:r>
          </a:p>
          <a:p>
            <a:pPr marL="800911" lvl="1" indent="-400456" algn="l">
              <a:lnSpc>
                <a:spcPts val="5193"/>
              </a:lnSpc>
              <a:buFont typeface="Arial"/>
              <a:buChar char="•"/>
            </a:pPr>
            <a:r>
              <a:rPr lang="en-US" sz="3709" i="1">
                <a:solidFill>
                  <a:srgbClr val="000000"/>
                </a:solidFill>
                <a:latin typeface="Inter Italics"/>
                <a:ea typeface="Inter Italics"/>
                <a:cs typeface="Inter Italics"/>
                <a:sym typeface="Inter Italics"/>
              </a:rPr>
              <a:t>Créer un cadre national d'évaluation biodiversité (PAT?)</a:t>
            </a:r>
          </a:p>
          <a:p>
            <a:pPr marL="800911" lvl="1" indent="-400456" algn="l">
              <a:lnSpc>
                <a:spcPts val="5193"/>
              </a:lnSpc>
              <a:buFont typeface="Arial"/>
              <a:buChar char="•"/>
            </a:pPr>
            <a:r>
              <a:rPr lang="en-US" sz="3709" i="1">
                <a:solidFill>
                  <a:srgbClr val="000000"/>
                </a:solidFill>
                <a:latin typeface="Inter Italics"/>
                <a:ea typeface="Inter Italics"/>
                <a:cs typeface="Inter Italics"/>
                <a:sym typeface="Inter Italics"/>
              </a:rPr>
              <a:t>Valoriser économiquement les services écosystémiques ?</a:t>
            </a:r>
          </a:p>
        </p:txBody>
      </p:sp>
      <p:sp>
        <p:nvSpPr>
          <p:cNvPr id="6" name="Freeform 6"/>
          <p:cNvSpPr/>
          <p:nvPr/>
        </p:nvSpPr>
        <p:spPr>
          <a:xfrm>
            <a:off x="-326383" y="5882618"/>
            <a:ext cx="4959853" cy="4959853"/>
          </a:xfrm>
          <a:custGeom>
            <a:avLst/>
            <a:gdLst/>
            <a:ahLst/>
            <a:cxnLst/>
            <a:rect l="l" t="t" r="r" b="b"/>
            <a:pathLst>
              <a:path w="4959853" h="4959853">
                <a:moveTo>
                  <a:pt x="0" y="0"/>
                </a:moveTo>
                <a:lnTo>
                  <a:pt x="4959852" y="0"/>
                </a:lnTo>
                <a:lnTo>
                  <a:pt x="4959852" y="4959852"/>
                </a:lnTo>
                <a:lnTo>
                  <a:pt x="0" y="49598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7" name="Group 7"/>
          <p:cNvGrpSpPr/>
          <p:nvPr/>
        </p:nvGrpSpPr>
        <p:grpSpPr>
          <a:xfrm>
            <a:off x="-932557" y="-95956"/>
            <a:ext cx="11385604" cy="1543050"/>
            <a:chOff x="0" y="0"/>
            <a:chExt cx="2998678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98678" cy="406400"/>
            </a:xfrm>
            <a:custGeom>
              <a:avLst/>
              <a:gdLst/>
              <a:ahLst/>
              <a:cxnLst/>
              <a:rect l="l" t="t" r="r" b="b"/>
              <a:pathLst>
                <a:path w="2998678" h="406400">
                  <a:moveTo>
                    <a:pt x="2795478" y="0"/>
                  </a:moveTo>
                  <a:cubicBezTo>
                    <a:pt x="2907702" y="0"/>
                    <a:pt x="2998678" y="90976"/>
                    <a:pt x="2998678" y="203200"/>
                  </a:cubicBezTo>
                  <a:cubicBezTo>
                    <a:pt x="2998678" y="315424"/>
                    <a:pt x="2907702" y="406400"/>
                    <a:pt x="27954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3975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99867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81525" y="364916"/>
            <a:ext cx="9395875" cy="635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13"/>
              </a:lnSpc>
              <a:spcBef>
                <a:spcPct val="0"/>
              </a:spcBef>
            </a:pPr>
            <a:r>
              <a:rPr lang="en-US" sz="3866" b="1" dirty="0">
                <a:solidFill>
                  <a:srgbClr val="FDFFFF"/>
                </a:solidFill>
                <a:latin typeface="Inter Bold"/>
                <a:ea typeface="Inter Bold"/>
                <a:cs typeface="Inter Bold"/>
                <a:sym typeface="Inter Bold"/>
              </a:rPr>
              <a:t>Production à </a:t>
            </a:r>
            <a:r>
              <a:rPr lang="en-US" sz="3866" b="1" dirty="0" err="1">
                <a:solidFill>
                  <a:srgbClr val="FDFFFF"/>
                </a:solidFill>
                <a:latin typeface="Inter Bold"/>
                <a:ea typeface="Inter Bold"/>
                <a:cs typeface="Inter Bold"/>
                <a:sym typeface="Inter Bold"/>
              </a:rPr>
              <a:t>venir</a:t>
            </a:r>
            <a:r>
              <a:rPr lang="en-US" sz="3866" b="1" dirty="0">
                <a:solidFill>
                  <a:srgbClr val="FDFFFF"/>
                </a:solidFill>
                <a:latin typeface="Inter Bold"/>
                <a:ea typeface="Inter Bold"/>
                <a:cs typeface="Inter Bold"/>
                <a:sym typeface="Inter Bold"/>
              </a:rPr>
              <a:t> et mise en </a:t>
            </a:r>
            <a:r>
              <a:rPr lang="en-US" sz="3866" b="1" dirty="0" err="1">
                <a:solidFill>
                  <a:srgbClr val="FDFFFF"/>
                </a:solidFill>
                <a:latin typeface="Inter Bold"/>
                <a:ea typeface="Inter Bold"/>
                <a:cs typeface="Inter Bold"/>
                <a:sym typeface="Inter Bold"/>
              </a:rPr>
              <a:t>débat</a:t>
            </a:r>
            <a:endParaRPr lang="en-US" sz="3866" b="1" dirty="0">
              <a:solidFill>
                <a:srgbClr val="FDFFFF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3592" y="1707025"/>
            <a:ext cx="7620000" cy="1074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3"/>
              </a:lnSpc>
            </a:pPr>
            <a:r>
              <a:rPr lang="en-US" sz="3081" b="1">
                <a:solidFill>
                  <a:srgbClr val="003975"/>
                </a:solidFill>
                <a:latin typeface="Inter Bold"/>
                <a:ea typeface="Inter Bold"/>
                <a:cs typeface="Inter Bold"/>
                <a:sym typeface="Inter Bold"/>
              </a:rPr>
              <a:t>Livrable 1 : Etude (analyse comparative)</a:t>
            </a:r>
          </a:p>
          <a:p>
            <a:pPr algn="ctr">
              <a:lnSpc>
                <a:spcPts val="4313"/>
              </a:lnSpc>
              <a:spcBef>
                <a:spcPct val="0"/>
              </a:spcBef>
            </a:pPr>
            <a:r>
              <a:rPr lang="en-US" sz="3081" b="1">
                <a:solidFill>
                  <a:srgbClr val="003975"/>
                </a:solidFill>
                <a:latin typeface="Inter Bold"/>
                <a:ea typeface="Inter Bold"/>
                <a:cs typeface="Inter Bold"/>
                <a:sym typeface="Inter Bold"/>
              </a:rPr>
              <a:t>Livrable 2 : Cahier de recommandations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232982" y="412909"/>
            <a:ext cx="1026318" cy="1231581"/>
          </a:xfrm>
          <a:custGeom>
            <a:avLst/>
            <a:gdLst/>
            <a:ahLst/>
            <a:cxnLst/>
            <a:rect l="l" t="t" r="r" b="b"/>
            <a:pathLst>
              <a:path w="1026318" h="1231581">
                <a:moveTo>
                  <a:pt x="0" y="0"/>
                </a:moveTo>
                <a:lnTo>
                  <a:pt x="1026318" y="0"/>
                </a:lnTo>
                <a:lnTo>
                  <a:pt x="1026318" y="1231582"/>
                </a:lnTo>
                <a:lnTo>
                  <a:pt x="0" y="12315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91511" y="2506100"/>
            <a:ext cx="8304978" cy="7275104"/>
          </a:xfrm>
          <a:custGeom>
            <a:avLst/>
            <a:gdLst/>
            <a:ahLst/>
            <a:cxnLst/>
            <a:rect l="l" t="t" r="r" b="b"/>
            <a:pathLst>
              <a:path w="8304978" h="7275104">
                <a:moveTo>
                  <a:pt x="0" y="0"/>
                </a:moveTo>
                <a:lnTo>
                  <a:pt x="8304978" y="0"/>
                </a:lnTo>
                <a:lnTo>
                  <a:pt x="8304978" y="7275104"/>
                </a:lnTo>
                <a:lnTo>
                  <a:pt x="0" y="72751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82" b="-158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2868692" y="508605"/>
            <a:ext cx="14733508" cy="1327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843"/>
              </a:lnSpc>
              <a:spcBef>
                <a:spcPct val="0"/>
              </a:spcBef>
            </a:pPr>
            <a:r>
              <a:rPr lang="en-US" sz="7745" b="1" dirty="0">
                <a:solidFill>
                  <a:srgbClr val="003975"/>
                </a:solidFill>
                <a:latin typeface="Urbanist Bold"/>
                <a:ea typeface="Urbanist Bold"/>
                <a:cs typeface="Urbanist Bold"/>
                <a:sym typeface="Urbanist Bold"/>
              </a:rPr>
              <a:t>4 grands </a:t>
            </a:r>
            <a:r>
              <a:rPr lang="en-US" sz="7745" b="1" dirty="0" err="1">
                <a:solidFill>
                  <a:srgbClr val="003975"/>
                </a:solidFill>
                <a:latin typeface="Urbanist Bold"/>
                <a:ea typeface="Urbanist Bold"/>
                <a:cs typeface="Urbanist Bold"/>
                <a:sym typeface="Urbanist Bold"/>
              </a:rPr>
              <a:t>chantiers</a:t>
            </a:r>
            <a:r>
              <a:rPr lang="en-US" sz="7745" b="1" dirty="0">
                <a:solidFill>
                  <a:srgbClr val="003975"/>
                </a:solidFill>
                <a:latin typeface="Urbanist Bold"/>
                <a:ea typeface="Urbanist Bold"/>
                <a:cs typeface="Urbanist Bold"/>
                <a:sym typeface="Urbanist Bold"/>
              </a:rPr>
              <a:t> du réseau</a:t>
            </a:r>
          </a:p>
        </p:txBody>
      </p:sp>
      <p:sp>
        <p:nvSpPr>
          <p:cNvPr id="4" name="Freeform 4"/>
          <p:cNvSpPr/>
          <p:nvPr/>
        </p:nvSpPr>
        <p:spPr>
          <a:xfrm>
            <a:off x="-939851" y="6143652"/>
            <a:ext cx="4677670" cy="5024841"/>
          </a:xfrm>
          <a:custGeom>
            <a:avLst/>
            <a:gdLst/>
            <a:ahLst/>
            <a:cxnLst/>
            <a:rect l="l" t="t" r="r" b="b"/>
            <a:pathLst>
              <a:path w="4677670" h="5024841">
                <a:moveTo>
                  <a:pt x="0" y="0"/>
                </a:moveTo>
                <a:lnTo>
                  <a:pt x="4677670" y="0"/>
                </a:lnTo>
                <a:lnTo>
                  <a:pt x="4677670" y="5024841"/>
                </a:lnTo>
                <a:lnTo>
                  <a:pt x="0" y="50248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3074" y="8771133"/>
            <a:ext cx="891252" cy="1069503"/>
          </a:xfrm>
          <a:custGeom>
            <a:avLst/>
            <a:gdLst/>
            <a:ahLst/>
            <a:cxnLst/>
            <a:rect l="l" t="t" r="r" b="b"/>
            <a:pathLst>
              <a:path w="891252" h="1069503">
                <a:moveTo>
                  <a:pt x="0" y="0"/>
                </a:moveTo>
                <a:lnTo>
                  <a:pt x="891252" y="0"/>
                </a:lnTo>
                <a:lnTo>
                  <a:pt x="891252" y="1069503"/>
                </a:lnTo>
                <a:lnTo>
                  <a:pt x="0" y="10695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7379142" y="21907"/>
            <a:ext cx="5463183" cy="121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39"/>
              </a:lnSpc>
              <a:spcBef>
                <a:spcPct val="0"/>
              </a:spcBef>
            </a:pPr>
            <a:r>
              <a:rPr lang="en-US" sz="7099" b="1">
                <a:solidFill>
                  <a:srgbClr val="003975"/>
                </a:solidFill>
                <a:latin typeface="Urbanist Bold"/>
                <a:ea typeface="Urbanist Bold"/>
                <a:cs typeface="Urbanist Bold"/>
                <a:sym typeface="Urbanist Bold"/>
              </a:rPr>
              <a:t>TRIMESTRE 1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827270" y="7410368"/>
            <a:ext cx="10552837" cy="1733632"/>
            <a:chOff x="0" y="0"/>
            <a:chExt cx="4123558" cy="6774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23558" cy="677423"/>
            </a:xfrm>
            <a:custGeom>
              <a:avLst/>
              <a:gdLst/>
              <a:ahLst/>
              <a:cxnLst/>
              <a:rect l="l" t="t" r="r" b="b"/>
              <a:pathLst>
                <a:path w="4123558" h="677423">
                  <a:moveTo>
                    <a:pt x="37415" y="0"/>
                  </a:moveTo>
                  <a:lnTo>
                    <a:pt x="4086142" y="0"/>
                  </a:lnTo>
                  <a:cubicBezTo>
                    <a:pt x="4096065" y="0"/>
                    <a:pt x="4105582" y="3942"/>
                    <a:pt x="4112599" y="10959"/>
                  </a:cubicBezTo>
                  <a:cubicBezTo>
                    <a:pt x="4119616" y="17975"/>
                    <a:pt x="4123558" y="27492"/>
                    <a:pt x="4123558" y="37415"/>
                  </a:cubicBezTo>
                  <a:lnTo>
                    <a:pt x="4123558" y="640007"/>
                  </a:lnTo>
                  <a:cubicBezTo>
                    <a:pt x="4123558" y="649930"/>
                    <a:pt x="4119616" y="659447"/>
                    <a:pt x="4112599" y="666464"/>
                  </a:cubicBezTo>
                  <a:cubicBezTo>
                    <a:pt x="4105582" y="673481"/>
                    <a:pt x="4096065" y="677423"/>
                    <a:pt x="4086142" y="677423"/>
                  </a:cubicBezTo>
                  <a:lnTo>
                    <a:pt x="37415" y="677423"/>
                  </a:lnTo>
                  <a:cubicBezTo>
                    <a:pt x="27492" y="677423"/>
                    <a:pt x="17975" y="673481"/>
                    <a:pt x="10959" y="666464"/>
                  </a:cubicBezTo>
                  <a:cubicBezTo>
                    <a:pt x="3942" y="659447"/>
                    <a:pt x="0" y="649930"/>
                    <a:pt x="0" y="640007"/>
                  </a:cubicBezTo>
                  <a:lnTo>
                    <a:pt x="0" y="37415"/>
                  </a:lnTo>
                  <a:cubicBezTo>
                    <a:pt x="0" y="27492"/>
                    <a:pt x="3942" y="17975"/>
                    <a:pt x="10959" y="10959"/>
                  </a:cubicBezTo>
                  <a:cubicBezTo>
                    <a:pt x="17975" y="3942"/>
                    <a:pt x="27492" y="0"/>
                    <a:pt x="37415" y="0"/>
                  </a:cubicBezTo>
                  <a:close/>
                </a:path>
              </a:pathLst>
            </a:custGeom>
            <a:solidFill>
              <a:srgbClr val="F8C7C8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123558" cy="705998"/>
            </a:xfrm>
            <a:prstGeom prst="rect">
              <a:avLst/>
            </a:prstGeom>
          </p:spPr>
          <p:txBody>
            <a:bodyPr lIns="34240" tIns="34240" rIns="34240" bIns="34240" rtlCol="0" anchor="ctr"/>
            <a:lstStyle/>
            <a:p>
              <a:pPr algn="ctr">
                <a:lnSpc>
                  <a:spcPts val="194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932445" y="7786248"/>
            <a:ext cx="5895841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AG : Approbation des comptes </a:t>
            </a:r>
          </a:p>
          <a:p>
            <a:pPr marL="0" lvl="0" indent="0" algn="l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29 avril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504006" y="7848559"/>
            <a:ext cx="243047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ASSOCIATION </a:t>
            </a:r>
          </a:p>
        </p:txBody>
      </p:sp>
      <p:sp>
        <p:nvSpPr>
          <p:cNvPr id="9" name="Freeform 9"/>
          <p:cNvSpPr/>
          <p:nvPr/>
        </p:nvSpPr>
        <p:spPr>
          <a:xfrm>
            <a:off x="5158319" y="8081371"/>
            <a:ext cx="578291" cy="451790"/>
          </a:xfrm>
          <a:custGeom>
            <a:avLst/>
            <a:gdLst/>
            <a:ahLst/>
            <a:cxnLst/>
            <a:rect l="l" t="t" r="r" b="b"/>
            <a:pathLst>
              <a:path w="578291" h="451790">
                <a:moveTo>
                  <a:pt x="0" y="0"/>
                </a:moveTo>
                <a:lnTo>
                  <a:pt x="578291" y="0"/>
                </a:lnTo>
                <a:lnTo>
                  <a:pt x="578291" y="451790"/>
                </a:lnTo>
                <a:lnTo>
                  <a:pt x="0" y="4517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0" name="Group 10"/>
          <p:cNvGrpSpPr/>
          <p:nvPr/>
        </p:nvGrpSpPr>
        <p:grpSpPr>
          <a:xfrm>
            <a:off x="4834315" y="1667409"/>
            <a:ext cx="10552837" cy="5314334"/>
            <a:chOff x="0" y="0"/>
            <a:chExt cx="14070450" cy="7085779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4070450" cy="7085779"/>
              <a:chOff x="0" y="0"/>
              <a:chExt cx="4123558" cy="207659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123558" cy="2076595"/>
              </a:xfrm>
              <a:custGeom>
                <a:avLst/>
                <a:gdLst/>
                <a:ahLst/>
                <a:cxnLst/>
                <a:rect l="l" t="t" r="r" b="b"/>
                <a:pathLst>
                  <a:path w="4123558" h="2076595">
                    <a:moveTo>
                      <a:pt x="37415" y="0"/>
                    </a:moveTo>
                    <a:lnTo>
                      <a:pt x="4086142" y="0"/>
                    </a:lnTo>
                    <a:cubicBezTo>
                      <a:pt x="4096065" y="0"/>
                      <a:pt x="4105582" y="3942"/>
                      <a:pt x="4112599" y="10959"/>
                    </a:cubicBezTo>
                    <a:cubicBezTo>
                      <a:pt x="4119616" y="17975"/>
                      <a:pt x="4123558" y="27492"/>
                      <a:pt x="4123558" y="37415"/>
                    </a:cubicBezTo>
                    <a:lnTo>
                      <a:pt x="4123558" y="2039179"/>
                    </a:lnTo>
                    <a:cubicBezTo>
                      <a:pt x="4123558" y="2049102"/>
                      <a:pt x="4119616" y="2058619"/>
                      <a:pt x="4112599" y="2065636"/>
                    </a:cubicBezTo>
                    <a:cubicBezTo>
                      <a:pt x="4105582" y="2072653"/>
                      <a:pt x="4096065" y="2076595"/>
                      <a:pt x="4086142" y="2076595"/>
                    </a:cubicBezTo>
                    <a:lnTo>
                      <a:pt x="37415" y="2076595"/>
                    </a:lnTo>
                    <a:cubicBezTo>
                      <a:pt x="27492" y="2076595"/>
                      <a:pt x="17975" y="2072653"/>
                      <a:pt x="10959" y="2065636"/>
                    </a:cubicBezTo>
                    <a:cubicBezTo>
                      <a:pt x="3942" y="2058619"/>
                      <a:pt x="0" y="2049102"/>
                      <a:pt x="0" y="2039179"/>
                    </a:cubicBezTo>
                    <a:lnTo>
                      <a:pt x="0" y="37415"/>
                    </a:lnTo>
                    <a:cubicBezTo>
                      <a:pt x="0" y="27492"/>
                      <a:pt x="3942" y="17975"/>
                      <a:pt x="10959" y="10959"/>
                    </a:cubicBezTo>
                    <a:cubicBezTo>
                      <a:pt x="17975" y="3942"/>
                      <a:pt x="27492" y="0"/>
                      <a:pt x="37415" y="0"/>
                    </a:cubicBezTo>
                    <a:close/>
                  </a:path>
                </a:pathLst>
              </a:custGeom>
              <a:solidFill>
                <a:srgbClr val="91B2EB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4123558" cy="2105170"/>
              </a:xfrm>
              <a:prstGeom prst="rect">
                <a:avLst/>
              </a:prstGeom>
            </p:spPr>
            <p:txBody>
              <a:bodyPr lIns="34240" tIns="34240" rIns="34240" bIns="34240" rtlCol="0" anchor="ctr"/>
              <a:lstStyle/>
              <a:p>
                <a:pPr algn="ctr">
                  <a:lnSpc>
                    <a:spcPts val="1941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432006" y="3295293"/>
              <a:ext cx="771055" cy="788803"/>
            </a:xfrm>
            <a:custGeom>
              <a:avLst/>
              <a:gdLst/>
              <a:ahLst/>
              <a:cxnLst/>
              <a:rect l="l" t="t" r="r" b="b"/>
              <a:pathLst>
                <a:path w="771055" h="788803">
                  <a:moveTo>
                    <a:pt x="0" y="0"/>
                  </a:moveTo>
                  <a:lnTo>
                    <a:pt x="771055" y="0"/>
                  </a:lnTo>
                  <a:lnTo>
                    <a:pt x="771055" y="788803"/>
                  </a:lnTo>
                  <a:lnTo>
                    <a:pt x="0" y="788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32006" y="846360"/>
              <a:ext cx="771055" cy="602386"/>
            </a:xfrm>
            <a:custGeom>
              <a:avLst/>
              <a:gdLst/>
              <a:ahLst/>
              <a:cxnLst/>
              <a:rect l="l" t="t" r="r" b="b"/>
              <a:pathLst>
                <a:path w="771055" h="602386">
                  <a:moveTo>
                    <a:pt x="0" y="0"/>
                  </a:moveTo>
                  <a:lnTo>
                    <a:pt x="771055" y="0"/>
                  </a:lnTo>
                  <a:lnTo>
                    <a:pt x="771055" y="602387"/>
                  </a:lnTo>
                  <a:lnTo>
                    <a:pt x="0" y="602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926173" y="3072847"/>
              <a:ext cx="2908578" cy="654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3975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RÉSEAU 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718670" y="471913"/>
              <a:ext cx="10127901" cy="129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 b="1">
                  <a:solidFill>
                    <a:srgbClr val="003975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Réunion des élu·e·s Terres en villes </a:t>
              </a:r>
            </a:p>
            <a:p>
              <a:pPr marL="0" lvl="0" indent="0"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3975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Salon international de l’agriculture - </a:t>
              </a:r>
              <a:r>
                <a:rPr lang="en-US" sz="2700" i="1">
                  <a:solidFill>
                    <a:srgbClr val="003975"/>
                  </a:solidFill>
                  <a:latin typeface="Glacial Indifference Italics"/>
                  <a:ea typeface="Glacial Indifference Italics"/>
                  <a:cs typeface="Glacial Indifference Italics"/>
                  <a:sym typeface="Glacial Indifference Italics"/>
                </a:rPr>
                <a:t>26 février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718670" y="3014055"/>
              <a:ext cx="9461999" cy="129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 b="1">
                  <a:solidFill>
                    <a:srgbClr val="003975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Rencontre régionale Sud sur les MIN</a:t>
              </a:r>
              <a:r>
                <a:rPr lang="en-US" sz="2999">
                  <a:solidFill>
                    <a:srgbClr val="003975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</a:p>
            <a:p>
              <a:pPr marL="0" lvl="0" indent="0"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3975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Marseille -</a:t>
              </a:r>
              <a:r>
                <a:rPr lang="en-US" sz="2700" i="1">
                  <a:solidFill>
                    <a:srgbClr val="003975"/>
                  </a:solidFill>
                  <a:latin typeface="Glacial Indifference Italics"/>
                  <a:ea typeface="Glacial Indifference Italics"/>
                  <a:cs typeface="Glacial Indifference Italics"/>
                  <a:sym typeface="Glacial Indifference Italics"/>
                </a:rPr>
                <a:t> 31 mars/1er avril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382651" y="5576961"/>
              <a:ext cx="771055" cy="602386"/>
            </a:xfrm>
            <a:custGeom>
              <a:avLst/>
              <a:gdLst/>
              <a:ahLst/>
              <a:cxnLst/>
              <a:rect l="l" t="t" r="r" b="b"/>
              <a:pathLst>
                <a:path w="771055" h="602386">
                  <a:moveTo>
                    <a:pt x="0" y="0"/>
                  </a:moveTo>
                  <a:lnTo>
                    <a:pt x="771055" y="0"/>
                  </a:lnTo>
                  <a:lnTo>
                    <a:pt x="771055" y="602386"/>
                  </a:lnTo>
                  <a:lnTo>
                    <a:pt x="0" y="6023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464173" y="5305135"/>
              <a:ext cx="10127901" cy="129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 b="1">
                  <a:solidFill>
                    <a:srgbClr val="003975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Rencontre techniciens </a:t>
              </a:r>
            </a:p>
            <a:p>
              <a:pPr marL="0" lvl="0" indent="0"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 b="1">
                  <a:solidFill>
                    <a:srgbClr val="003975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Paris  </a:t>
              </a:r>
              <a:r>
                <a:rPr lang="en-US" sz="2700">
                  <a:solidFill>
                    <a:srgbClr val="003975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- </a:t>
              </a:r>
              <a:r>
                <a:rPr lang="en-US" sz="2700" i="1">
                  <a:solidFill>
                    <a:srgbClr val="003975"/>
                  </a:solidFill>
                  <a:latin typeface="Glacial Indifference Italics"/>
                  <a:ea typeface="Glacial Indifference Italics"/>
                  <a:cs typeface="Glacial Indifference Italics"/>
                  <a:sym typeface="Glacial Indifference Italics"/>
                </a:rPr>
                <a:t>29 avril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19581" y="399003"/>
            <a:ext cx="6610256" cy="121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39"/>
              </a:lnSpc>
              <a:spcBef>
                <a:spcPct val="0"/>
              </a:spcBef>
            </a:pPr>
            <a:r>
              <a:rPr lang="en-US" sz="7099" b="1">
                <a:solidFill>
                  <a:srgbClr val="003975"/>
                </a:solidFill>
                <a:latin typeface="Urbanist Bold"/>
                <a:ea typeface="Urbanist Bold"/>
                <a:cs typeface="Urbanist Bold"/>
                <a:sym typeface="Urbanist Bold"/>
              </a:rPr>
              <a:t>TRIMESTRE 2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656301" y="3260721"/>
            <a:ext cx="2181433" cy="807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8"/>
              </a:lnSpc>
            </a:pPr>
            <a:r>
              <a:rPr lang="en-US" sz="2291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RÉSEAU TERRES EN VILLES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648291" y="2142714"/>
            <a:ext cx="10552837" cy="4918080"/>
            <a:chOff x="0" y="0"/>
            <a:chExt cx="4123558" cy="192175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23558" cy="1921757"/>
            </a:xfrm>
            <a:custGeom>
              <a:avLst/>
              <a:gdLst/>
              <a:ahLst/>
              <a:cxnLst/>
              <a:rect l="l" t="t" r="r" b="b"/>
              <a:pathLst>
                <a:path w="4123558" h="1921757">
                  <a:moveTo>
                    <a:pt x="37415" y="0"/>
                  </a:moveTo>
                  <a:lnTo>
                    <a:pt x="4086142" y="0"/>
                  </a:lnTo>
                  <a:cubicBezTo>
                    <a:pt x="4096065" y="0"/>
                    <a:pt x="4105582" y="3942"/>
                    <a:pt x="4112599" y="10959"/>
                  </a:cubicBezTo>
                  <a:cubicBezTo>
                    <a:pt x="4119616" y="17975"/>
                    <a:pt x="4123558" y="27492"/>
                    <a:pt x="4123558" y="37415"/>
                  </a:cubicBezTo>
                  <a:lnTo>
                    <a:pt x="4123558" y="1884342"/>
                  </a:lnTo>
                  <a:cubicBezTo>
                    <a:pt x="4123558" y="1894265"/>
                    <a:pt x="4119616" y="1903781"/>
                    <a:pt x="4112599" y="1910798"/>
                  </a:cubicBezTo>
                  <a:cubicBezTo>
                    <a:pt x="4105582" y="1917815"/>
                    <a:pt x="4096065" y="1921757"/>
                    <a:pt x="4086142" y="1921757"/>
                  </a:cubicBezTo>
                  <a:lnTo>
                    <a:pt x="37415" y="1921757"/>
                  </a:lnTo>
                  <a:cubicBezTo>
                    <a:pt x="27492" y="1921757"/>
                    <a:pt x="17975" y="1917815"/>
                    <a:pt x="10959" y="1910798"/>
                  </a:cubicBezTo>
                  <a:cubicBezTo>
                    <a:pt x="3942" y="1903781"/>
                    <a:pt x="0" y="1894265"/>
                    <a:pt x="0" y="1884342"/>
                  </a:cubicBezTo>
                  <a:lnTo>
                    <a:pt x="0" y="37415"/>
                  </a:lnTo>
                  <a:cubicBezTo>
                    <a:pt x="0" y="27492"/>
                    <a:pt x="3942" y="17975"/>
                    <a:pt x="10959" y="10959"/>
                  </a:cubicBezTo>
                  <a:cubicBezTo>
                    <a:pt x="17975" y="3942"/>
                    <a:pt x="27492" y="0"/>
                    <a:pt x="37415" y="0"/>
                  </a:cubicBezTo>
                  <a:close/>
                </a:path>
              </a:pathLst>
            </a:custGeom>
            <a:solidFill>
              <a:srgbClr val="91B2E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123558" cy="1950332"/>
            </a:xfrm>
            <a:prstGeom prst="rect">
              <a:avLst/>
            </a:prstGeom>
          </p:spPr>
          <p:txBody>
            <a:bodyPr lIns="34240" tIns="34240" rIns="34240" bIns="34240" rtlCol="0" anchor="ctr"/>
            <a:lstStyle/>
            <a:p>
              <a:pPr algn="ctr">
                <a:lnSpc>
                  <a:spcPts val="194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037867" y="2733799"/>
            <a:ext cx="578291" cy="591602"/>
          </a:xfrm>
          <a:custGeom>
            <a:avLst/>
            <a:gdLst/>
            <a:ahLst/>
            <a:cxnLst/>
            <a:rect l="l" t="t" r="r" b="b"/>
            <a:pathLst>
              <a:path w="578291" h="591602">
                <a:moveTo>
                  <a:pt x="0" y="0"/>
                </a:moveTo>
                <a:lnTo>
                  <a:pt x="578291" y="0"/>
                </a:lnTo>
                <a:lnTo>
                  <a:pt x="578291" y="591602"/>
                </a:lnTo>
                <a:lnTo>
                  <a:pt x="0" y="591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4796925" y="2508582"/>
            <a:ext cx="7096500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Rencontre régionale Ouest sur l’élevage</a:t>
            </a:r>
            <a:r>
              <a:rPr lang="en-US" sz="2999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marL="0" lvl="0" indent="0" algn="l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6 juin - Angers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96925" y="3818800"/>
            <a:ext cx="7096500" cy="1508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Rencontre régionale Nord / Normandie / IdF - Climat et biodiversité</a:t>
            </a:r>
          </a:p>
          <a:p>
            <a:pPr marL="0" lvl="0" indent="0" algn="l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13 juin</a:t>
            </a:r>
            <a:r>
              <a:rPr lang="en-US" sz="2700" i="1">
                <a:solidFill>
                  <a:srgbClr val="003975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 - Amiens</a:t>
            </a:r>
          </a:p>
        </p:txBody>
      </p:sp>
      <p:sp>
        <p:nvSpPr>
          <p:cNvPr id="10" name="Freeform 10"/>
          <p:cNvSpPr/>
          <p:nvPr/>
        </p:nvSpPr>
        <p:spPr>
          <a:xfrm>
            <a:off x="4037867" y="4068584"/>
            <a:ext cx="578291" cy="591602"/>
          </a:xfrm>
          <a:custGeom>
            <a:avLst/>
            <a:gdLst/>
            <a:ahLst/>
            <a:cxnLst/>
            <a:rect l="l" t="t" r="r" b="b"/>
            <a:pathLst>
              <a:path w="578291" h="591602">
                <a:moveTo>
                  <a:pt x="0" y="0"/>
                </a:moveTo>
                <a:lnTo>
                  <a:pt x="578291" y="0"/>
                </a:lnTo>
                <a:lnTo>
                  <a:pt x="578291" y="591602"/>
                </a:lnTo>
                <a:lnTo>
                  <a:pt x="0" y="591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11893424" y="3412240"/>
            <a:ext cx="2181433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RÉSEAU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648291" y="7239371"/>
            <a:ext cx="10552837" cy="1733632"/>
            <a:chOff x="0" y="0"/>
            <a:chExt cx="14070450" cy="2311509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4070450" cy="2311509"/>
              <a:chOff x="0" y="0"/>
              <a:chExt cx="4123558" cy="67742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123558" cy="677423"/>
              </a:xfrm>
              <a:custGeom>
                <a:avLst/>
                <a:gdLst/>
                <a:ahLst/>
                <a:cxnLst/>
                <a:rect l="l" t="t" r="r" b="b"/>
                <a:pathLst>
                  <a:path w="4123558" h="677423">
                    <a:moveTo>
                      <a:pt x="37415" y="0"/>
                    </a:moveTo>
                    <a:lnTo>
                      <a:pt x="4086142" y="0"/>
                    </a:lnTo>
                    <a:cubicBezTo>
                      <a:pt x="4096065" y="0"/>
                      <a:pt x="4105582" y="3942"/>
                      <a:pt x="4112599" y="10959"/>
                    </a:cubicBezTo>
                    <a:cubicBezTo>
                      <a:pt x="4119616" y="17975"/>
                      <a:pt x="4123558" y="27492"/>
                      <a:pt x="4123558" y="37415"/>
                    </a:cubicBezTo>
                    <a:lnTo>
                      <a:pt x="4123558" y="640007"/>
                    </a:lnTo>
                    <a:cubicBezTo>
                      <a:pt x="4123558" y="649930"/>
                      <a:pt x="4119616" y="659447"/>
                      <a:pt x="4112599" y="666464"/>
                    </a:cubicBezTo>
                    <a:cubicBezTo>
                      <a:pt x="4105582" y="673481"/>
                      <a:pt x="4096065" y="677423"/>
                      <a:pt x="4086142" y="677423"/>
                    </a:cubicBezTo>
                    <a:lnTo>
                      <a:pt x="37415" y="677423"/>
                    </a:lnTo>
                    <a:cubicBezTo>
                      <a:pt x="27492" y="677423"/>
                      <a:pt x="17975" y="673481"/>
                      <a:pt x="10959" y="666464"/>
                    </a:cubicBezTo>
                    <a:cubicBezTo>
                      <a:pt x="3942" y="659447"/>
                      <a:pt x="0" y="649930"/>
                      <a:pt x="0" y="640007"/>
                    </a:cubicBezTo>
                    <a:lnTo>
                      <a:pt x="0" y="37415"/>
                    </a:lnTo>
                    <a:cubicBezTo>
                      <a:pt x="0" y="27492"/>
                      <a:pt x="3942" y="17975"/>
                      <a:pt x="10959" y="10959"/>
                    </a:cubicBezTo>
                    <a:cubicBezTo>
                      <a:pt x="17975" y="3942"/>
                      <a:pt x="27492" y="0"/>
                      <a:pt x="37415" y="0"/>
                    </a:cubicBezTo>
                    <a:close/>
                  </a:path>
                </a:pathLst>
              </a:custGeom>
              <a:solidFill>
                <a:srgbClr val="F8C7C8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4123558" cy="705998"/>
              </a:xfrm>
              <a:prstGeom prst="rect">
                <a:avLst/>
              </a:prstGeom>
            </p:spPr>
            <p:txBody>
              <a:bodyPr lIns="34240" tIns="34240" rIns="34240" bIns="34240" rtlCol="0" anchor="ctr"/>
              <a:lstStyle/>
              <a:p>
                <a:pPr algn="ctr">
                  <a:lnSpc>
                    <a:spcPts val="1941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464173" y="698024"/>
              <a:ext cx="8455974" cy="129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 b="1">
                  <a:solidFill>
                    <a:srgbClr val="003975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Conseil d’administration / Bureau</a:t>
              </a:r>
            </a:p>
            <a:p>
              <a:pPr marL="0" lvl="0" indent="0"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3975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juin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345290" y="784280"/>
              <a:ext cx="3240634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3975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ASSOCIATION 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432006" y="1072470"/>
              <a:ext cx="771055" cy="602386"/>
            </a:xfrm>
            <a:custGeom>
              <a:avLst/>
              <a:gdLst/>
              <a:ahLst/>
              <a:cxnLst/>
              <a:rect l="l" t="t" r="r" b="b"/>
              <a:pathLst>
                <a:path w="771055" h="602386">
                  <a:moveTo>
                    <a:pt x="0" y="0"/>
                  </a:moveTo>
                  <a:lnTo>
                    <a:pt x="771055" y="0"/>
                  </a:lnTo>
                  <a:lnTo>
                    <a:pt x="771055" y="602387"/>
                  </a:lnTo>
                  <a:lnTo>
                    <a:pt x="0" y="602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" name="Freeform 19"/>
          <p:cNvSpPr/>
          <p:nvPr/>
        </p:nvSpPr>
        <p:spPr>
          <a:xfrm>
            <a:off x="583074" y="8723549"/>
            <a:ext cx="891252" cy="1069503"/>
          </a:xfrm>
          <a:custGeom>
            <a:avLst/>
            <a:gdLst/>
            <a:ahLst/>
            <a:cxnLst/>
            <a:rect l="l" t="t" r="r" b="b"/>
            <a:pathLst>
              <a:path w="891252" h="1069503">
                <a:moveTo>
                  <a:pt x="0" y="0"/>
                </a:moveTo>
                <a:lnTo>
                  <a:pt x="891252" y="0"/>
                </a:lnTo>
                <a:lnTo>
                  <a:pt x="891252" y="1069502"/>
                </a:lnTo>
                <a:lnTo>
                  <a:pt x="0" y="10695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TextBox 20"/>
          <p:cNvSpPr txBox="1"/>
          <p:nvPr/>
        </p:nvSpPr>
        <p:spPr>
          <a:xfrm>
            <a:off x="4796925" y="5500510"/>
            <a:ext cx="7096500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Rencontre techniciens</a:t>
            </a:r>
          </a:p>
          <a:p>
            <a:pPr marL="0" lvl="0" indent="0" algn="l">
              <a:lnSpc>
                <a:spcPts val="3779"/>
              </a:lnSpc>
              <a:spcBef>
                <a:spcPct val="0"/>
              </a:spcBef>
            </a:pPr>
            <a:r>
              <a:rPr lang="en-US" sz="2700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 juillet </a:t>
            </a:r>
            <a:r>
              <a:rPr lang="en-US" sz="2700" i="1">
                <a:solidFill>
                  <a:srgbClr val="003975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- Paris</a:t>
            </a:r>
          </a:p>
        </p:txBody>
      </p:sp>
      <p:sp>
        <p:nvSpPr>
          <p:cNvPr id="21" name="Freeform 21"/>
          <p:cNvSpPr/>
          <p:nvPr/>
        </p:nvSpPr>
        <p:spPr>
          <a:xfrm>
            <a:off x="4037867" y="5725727"/>
            <a:ext cx="578291" cy="591602"/>
          </a:xfrm>
          <a:custGeom>
            <a:avLst/>
            <a:gdLst/>
            <a:ahLst/>
            <a:cxnLst/>
            <a:rect l="l" t="t" r="r" b="b"/>
            <a:pathLst>
              <a:path w="578291" h="591602">
                <a:moveTo>
                  <a:pt x="0" y="0"/>
                </a:moveTo>
                <a:lnTo>
                  <a:pt x="578291" y="0"/>
                </a:lnTo>
                <a:lnTo>
                  <a:pt x="578291" y="591602"/>
                </a:lnTo>
                <a:lnTo>
                  <a:pt x="0" y="5916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91518" y="1163843"/>
            <a:ext cx="6466382" cy="121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39"/>
              </a:lnSpc>
              <a:spcBef>
                <a:spcPct val="0"/>
              </a:spcBef>
            </a:pPr>
            <a:r>
              <a:rPr lang="en-US" sz="7099" b="1">
                <a:solidFill>
                  <a:srgbClr val="003975"/>
                </a:solidFill>
                <a:latin typeface="Urbanist Bold"/>
                <a:ea typeface="Urbanist Bold"/>
                <a:cs typeface="Urbanist Bold"/>
                <a:sym typeface="Urbanist Bold"/>
              </a:rPr>
              <a:t>TRIMESTRE 3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648291" y="3579471"/>
            <a:ext cx="10552837" cy="4912588"/>
            <a:chOff x="0" y="0"/>
            <a:chExt cx="14070450" cy="655011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4070450" cy="2864999"/>
              <a:chOff x="0" y="0"/>
              <a:chExt cx="4123558" cy="83963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123558" cy="839631"/>
              </a:xfrm>
              <a:custGeom>
                <a:avLst/>
                <a:gdLst/>
                <a:ahLst/>
                <a:cxnLst/>
                <a:rect l="l" t="t" r="r" b="b"/>
                <a:pathLst>
                  <a:path w="4123558" h="839631">
                    <a:moveTo>
                      <a:pt x="37415" y="0"/>
                    </a:moveTo>
                    <a:lnTo>
                      <a:pt x="4086142" y="0"/>
                    </a:lnTo>
                    <a:cubicBezTo>
                      <a:pt x="4096065" y="0"/>
                      <a:pt x="4105582" y="3942"/>
                      <a:pt x="4112599" y="10959"/>
                    </a:cubicBezTo>
                    <a:cubicBezTo>
                      <a:pt x="4119616" y="17975"/>
                      <a:pt x="4123558" y="27492"/>
                      <a:pt x="4123558" y="37415"/>
                    </a:cubicBezTo>
                    <a:lnTo>
                      <a:pt x="4123558" y="802216"/>
                    </a:lnTo>
                    <a:cubicBezTo>
                      <a:pt x="4123558" y="812139"/>
                      <a:pt x="4119616" y="821656"/>
                      <a:pt x="4112599" y="828672"/>
                    </a:cubicBezTo>
                    <a:cubicBezTo>
                      <a:pt x="4105582" y="835689"/>
                      <a:pt x="4096065" y="839631"/>
                      <a:pt x="4086142" y="839631"/>
                    </a:cubicBezTo>
                    <a:lnTo>
                      <a:pt x="37415" y="839631"/>
                    </a:lnTo>
                    <a:cubicBezTo>
                      <a:pt x="27492" y="839631"/>
                      <a:pt x="17975" y="835689"/>
                      <a:pt x="10959" y="828672"/>
                    </a:cubicBezTo>
                    <a:cubicBezTo>
                      <a:pt x="3942" y="821656"/>
                      <a:pt x="0" y="812139"/>
                      <a:pt x="0" y="802216"/>
                    </a:cubicBezTo>
                    <a:lnTo>
                      <a:pt x="0" y="37415"/>
                    </a:lnTo>
                    <a:cubicBezTo>
                      <a:pt x="0" y="27492"/>
                      <a:pt x="3942" y="17975"/>
                      <a:pt x="10959" y="10959"/>
                    </a:cubicBezTo>
                    <a:cubicBezTo>
                      <a:pt x="17975" y="3942"/>
                      <a:pt x="27492" y="0"/>
                      <a:pt x="37415" y="0"/>
                    </a:cubicBezTo>
                    <a:close/>
                  </a:path>
                </a:pathLst>
              </a:custGeom>
              <a:solidFill>
                <a:srgbClr val="91B2EB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4123558" cy="868206"/>
              </a:xfrm>
              <a:prstGeom prst="rect">
                <a:avLst/>
              </a:prstGeom>
            </p:spPr>
            <p:txBody>
              <a:bodyPr lIns="34240" tIns="34240" rIns="34240" bIns="34240" rtlCol="0" anchor="ctr"/>
              <a:lstStyle/>
              <a:p>
                <a:pPr algn="ctr">
                  <a:lnSpc>
                    <a:spcPts val="1941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0558311" y="1076899"/>
              <a:ext cx="2908578" cy="654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3975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RÉSEAU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77106" y="767971"/>
              <a:ext cx="10127901" cy="129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 b="1">
                  <a:solidFill>
                    <a:srgbClr val="003975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Rencontre salon des maires </a:t>
              </a:r>
            </a:p>
            <a:p>
              <a:pPr marL="0" lvl="0" indent="0"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3975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19 novembre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0" y="4238608"/>
              <a:ext cx="14070450" cy="2311509"/>
              <a:chOff x="0" y="0"/>
              <a:chExt cx="4123558" cy="67742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123558" cy="677423"/>
              </a:xfrm>
              <a:custGeom>
                <a:avLst/>
                <a:gdLst/>
                <a:ahLst/>
                <a:cxnLst/>
                <a:rect l="l" t="t" r="r" b="b"/>
                <a:pathLst>
                  <a:path w="4123558" h="677423">
                    <a:moveTo>
                      <a:pt x="37415" y="0"/>
                    </a:moveTo>
                    <a:lnTo>
                      <a:pt x="4086142" y="0"/>
                    </a:lnTo>
                    <a:cubicBezTo>
                      <a:pt x="4096065" y="0"/>
                      <a:pt x="4105582" y="3942"/>
                      <a:pt x="4112599" y="10959"/>
                    </a:cubicBezTo>
                    <a:cubicBezTo>
                      <a:pt x="4119616" y="17975"/>
                      <a:pt x="4123558" y="27492"/>
                      <a:pt x="4123558" y="37415"/>
                    </a:cubicBezTo>
                    <a:lnTo>
                      <a:pt x="4123558" y="640007"/>
                    </a:lnTo>
                    <a:cubicBezTo>
                      <a:pt x="4123558" y="649930"/>
                      <a:pt x="4119616" y="659447"/>
                      <a:pt x="4112599" y="666464"/>
                    </a:cubicBezTo>
                    <a:cubicBezTo>
                      <a:pt x="4105582" y="673481"/>
                      <a:pt x="4096065" y="677423"/>
                      <a:pt x="4086142" y="677423"/>
                    </a:cubicBezTo>
                    <a:lnTo>
                      <a:pt x="37415" y="677423"/>
                    </a:lnTo>
                    <a:cubicBezTo>
                      <a:pt x="27492" y="677423"/>
                      <a:pt x="17975" y="673481"/>
                      <a:pt x="10959" y="666464"/>
                    </a:cubicBezTo>
                    <a:cubicBezTo>
                      <a:pt x="3942" y="659447"/>
                      <a:pt x="0" y="649930"/>
                      <a:pt x="0" y="640007"/>
                    </a:cubicBezTo>
                    <a:lnTo>
                      <a:pt x="0" y="37415"/>
                    </a:lnTo>
                    <a:cubicBezTo>
                      <a:pt x="0" y="27492"/>
                      <a:pt x="3942" y="17975"/>
                      <a:pt x="10959" y="10959"/>
                    </a:cubicBezTo>
                    <a:cubicBezTo>
                      <a:pt x="17975" y="3942"/>
                      <a:pt x="27492" y="0"/>
                      <a:pt x="37415" y="0"/>
                    </a:cubicBezTo>
                    <a:close/>
                  </a:path>
                </a:pathLst>
              </a:custGeom>
              <a:solidFill>
                <a:srgbClr val="F8C7C8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4123558" cy="705998"/>
              </a:xfrm>
              <a:prstGeom prst="rect">
                <a:avLst/>
              </a:prstGeom>
            </p:spPr>
            <p:txBody>
              <a:bodyPr lIns="34240" tIns="34240" rIns="34240" bIns="34240" rtlCol="0" anchor="ctr"/>
              <a:lstStyle/>
              <a:p>
                <a:pPr algn="ctr">
                  <a:lnSpc>
                    <a:spcPts val="1941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464173" y="4718722"/>
              <a:ext cx="7861121" cy="129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 b="1">
                  <a:solidFill>
                    <a:srgbClr val="003975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Assemblée générale</a:t>
              </a:r>
            </a:p>
            <a:p>
              <a:pPr marL="0" lvl="0" indent="0"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>
                  <a:solidFill>
                    <a:srgbClr val="003975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octobre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226255" y="4804978"/>
              <a:ext cx="3240634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3975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ASSOCIATION 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583074" y="8723549"/>
            <a:ext cx="891252" cy="1069503"/>
          </a:xfrm>
          <a:custGeom>
            <a:avLst/>
            <a:gdLst/>
            <a:ahLst/>
            <a:cxnLst/>
            <a:rect l="l" t="t" r="r" b="b"/>
            <a:pathLst>
              <a:path w="891252" h="1069503">
                <a:moveTo>
                  <a:pt x="0" y="0"/>
                </a:moveTo>
                <a:lnTo>
                  <a:pt x="891252" y="0"/>
                </a:lnTo>
                <a:lnTo>
                  <a:pt x="891252" y="1069502"/>
                </a:lnTo>
                <a:lnTo>
                  <a:pt x="0" y="1069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23485"/>
            <a:ext cx="14279187" cy="8825451"/>
            <a:chOff x="0" y="0"/>
            <a:chExt cx="5579642" cy="34485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79642" cy="3448576"/>
            </a:xfrm>
            <a:custGeom>
              <a:avLst/>
              <a:gdLst/>
              <a:ahLst/>
              <a:cxnLst/>
              <a:rect l="l" t="t" r="r" b="b"/>
              <a:pathLst>
                <a:path w="5579642" h="3448576">
                  <a:moveTo>
                    <a:pt x="27651" y="0"/>
                  </a:moveTo>
                  <a:lnTo>
                    <a:pt x="5551990" y="0"/>
                  </a:lnTo>
                  <a:cubicBezTo>
                    <a:pt x="5567262" y="0"/>
                    <a:pt x="5579642" y="12380"/>
                    <a:pt x="5579642" y="27651"/>
                  </a:cubicBezTo>
                  <a:lnTo>
                    <a:pt x="5579642" y="3420924"/>
                  </a:lnTo>
                  <a:cubicBezTo>
                    <a:pt x="5579642" y="3428258"/>
                    <a:pt x="5576728" y="3435291"/>
                    <a:pt x="5571543" y="3440477"/>
                  </a:cubicBezTo>
                  <a:cubicBezTo>
                    <a:pt x="5566357" y="3445662"/>
                    <a:pt x="5559324" y="3448576"/>
                    <a:pt x="5551990" y="3448576"/>
                  </a:cubicBezTo>
                  <a:lnTo>
                    <a:pt x="27651" y="3448576"/>
                  </a:lnTo>
                  <a:cubicBezTo>
                    <a:pt x="12380" y="3448576"/>
                    <a:pt x="0" y="3436196"/>
                    <a:pt x="0" y="3420924"/>
                  </a:cubicBezTo>
                  <a:lnTo>
                    <a:pt x="0" y="27651"/>
                  </a:lnTo>
                  <a:cubicBezTo>
                    <a:pt x="0" y="12380"/>
                    <a:pt x="12380" y="0"/>
                    <a:pt x="27651" y="0"/>
                  </a:cubicBezTo>
                  <a:close/>
                </a:path>
              </a:pathLst>
            </a:custGeom>
            <a:solidFill>
              <a:srgbClr val="91B2EB">
                <a:alpha val="69804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5579642" cy="3477150"/>
            </a:xfrm>
            <a:prstGeom prst="rect">
              <a:avLst/>
            </a:prstGeom>
          </p:spPr>
          <p:txBody>
            <a:bodyPr lIns="34240" tIns="34240" rIns="34240" bIns="34240" rtlCol="0" anchor="ctr"/>
            <a:lstStyle/>
            <a:p>
              <a:pPr algn="ctr">
                <a:lnSpc>
                  <a:spcPts val="194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63552" y="351386"/>
            <a:ext cx="6386010" cy="107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37"/>
              </a:lnSpc>
            </a:pPr>
            <a:r>
              <a:rPr lang="en-US" sz="6241" b="1">
                <a:solidFill>
                  <a:srgbClr val="003975"/>
                </a:solidFill>
                <a:latin typeface="Urbanist Bold"/>
                <a:ea typeface="Urbanist Bold"/>
                <a:cs typeface="Urbanist Bold"/>
                <a:sym typeface="Urbanist Bold"/>
              </a:rPr>
              <a:t>LES WEBINAIRES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63552" y="2213858"/>
            <a:ext cx="13200658" cy="817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74"/>
              </a:lnSpc>
            </a:pPr>
            <a:r>
              <a:rPr lang="en-US" sz="2910" dirty="0" err="1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Webinaire</a:t>
            </a:r>
            <a:r>
              <a:rPr lang="en-US" sz="2910" dirty="0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1 - </a:t>
            </a:r>
            <a:r>
              <a:rPr lang="en-US" sz="2910" b="1" dirty="0" err="1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L'urbanisme</a:t>
            </a:r>
            <a:r>
              <a:rPr lang="en-US" sz="2910" b="1" dirty="0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, première politique alimentaire ? Les PAT dans les politiques </a:t>
            </a:r>
            <a:r>
              <a:rPr lang="en-US" sz="2910" b="1" dirty="0" err="1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d’aménagement</a:t>
            </a:r>
            <a:r>
              <a:rPr lang="en-US" sz="2910" b="1" dirty="0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2910" dirty="0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- 24 </a:t>
            </a:r>
            <a:r>
              <a:rPr lang="en-US" sz="2910" dirty="0" err="1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juin</a:t>
            </a:r>
            <a:r>
              <a:rPr lang="en-US" sz="2910" dirty="0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9h30 - 11h30</a:t>
            </a:r>
          </a:p>
          <a:p>
            <a:pPr algn="just">
              <a:lnSpc>
                <a:spcPts val="4074"/>
              </a:lnSpc>
            </a:pPr>
            <a:r>
              <a:rPr lang="en-US" sz="2910" i="1" dirty="0" err="1">
                <a:solidFill>
                  <a:srgbClr val="003975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Partenaires</a:t>
            </a:r>
            <a:r>
              <a:rPr lang="en-US" sz="2910" i="1" dirty="0">
                <a:solidFill>
                  <a:srgbClr val="003975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 : </a:t>
            </a:r>
            <a:r>
              <a:rPr lang="en-US" sz="2910" i="1" dirty="0" err="1">
                <a:solidFill>
                  <a:srgbClr val="003975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Agences</a:t>
            </a:r>
            <a:r>
              <a:rPr lang="en-US" sz="2910" i="1" dirty="0">
                <a:solidFill>
                  <a:srgbClr val="003975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 </a:t>
            </a:r>
            <a:r>
              <a:rPr lang="en-US" sz="2910" i="1" dirty="0" err="1">
                <a:solidFill>
                  <a:srgbClr val="003975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d’urbanisme</a:t>
            </a:r>
            <a:endParaRPr lang="en-US" sz="2910" i="1" dirty="0">
              <a:solidFill>
                <a:srgbClr val="003975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  <a:p>
            <a:pPr algn="just">
              <a:lnSpc>
                <a:spcPts val="4074"/>
              </a:lnSpc>
            </a:pPr>
            <a:endParaRPr lang="en-US" sz="2910" i="1" dirty="0">
              <a:solidFill>
                <a:srgbClr val="003975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  <a:p>
            <a:pPr algn="just">
              <a:lnSpc>
                <a:spcPts val="4074"/>
              </a:lnSpc>
            </a:pPr>
            <a:r>
              <a:rPr lang="en-US" sz="2910" dirty="0" err="1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Webinaire</a:t>
            </a:r>
            <a:r>
              <a:rPr lang="en-US" sz="2910" dirty="0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2 - </a:t>
            </a:r>
            <a:r>
              <a:rPr lang="en-US" sz="2910" b="1" dirty="0" err="1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Economie</a:t>
            </a:r>
            <a:r>
              <a:rPr lang="en-US" sz="2910" b="1" dirty="0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2910" b="1" dirty="0" err="1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circulaire</a:t>
            </a:r>
            <a:r>
              <a:rPr lang="en-US" sz="2910" b="1" dirty="0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et </a:t>
            </a:r>
            <a:r>
              <a:rPr lang="en-US" sz="2910" b="1" dirty="0" err="1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valorisation</a:t>
            </a:r>
            <a:r>
              <a:rPr lang="en-US" sz="2910" b="1" dirty="0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des </a:t>
            </a:r>
            <a:r>
              <a:rPr lang="en-US" sz="2910" b="1" dirty="0" err="1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bioressources</a:t>
            </a:r>
            <a:r>
              <a:rPr lang="en-US" sz="2910" b="1" dirty="0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en agriculture -</a:t>
            </a:r>
            <a:r>
              <a:rPr lang="en-US" sz="2910" dirty="0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10" dirty="0" err="1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Septembre</a:t>
            </a:r>
            <a:endParaRPr lang="en-US" sz="2910" dirty="0">
              <a:solidFill>
                <a:srgbClr val="003975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4074"/>
              </a:lnSpc>
            </a:pPr>
            <a:r>
              <a:rPr lang="en-US" sz="2910" i="1" dirty="0" err="1">
                <a:solidFill>
                  <a:srgbClr val="003975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Partenaire</a:t>
            </a:r>
            <a:r>
              <a:rPr lang="en-US" sz="2910" i="1" dirty="0">
                <a:solidFill>
                  <a:srgbClr val="003975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 : ADEME</a:t>
            </a:r>
          </a:p>
          <a:p>
            <a:pPr algn="just">
              <a:lnSpc>
                <a:spcPts val="4074"/>
              </a:lnSpc>
            </a:pPr>
            <a:endParaRPr lang="en-US" sz="2910" i="1" dirty="0">
              <a:solidFill>
                <a:srgbClr val="003975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  <a:p>
            <a:pPr algn="just">
              <a:lnSpc>
                <a:spcPts val="4074"/>
              </a:lnSpc>
            </a:pPr>
            <a:r>
              <a:rPr lang="en-US" sz="2910" dirty="0" err="1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Webinaire</a:t>
            </a:r>
            <a:r>
              <a:rPr lang="en-US" sz="2910" dirty="0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- </a:t>
            </a:r>
            <a:r>
              <a:rPr lang="en-US" sz="2910" b="1" dirty="0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Quel </a:t>
            </a:r>
            <a:r>
              <a:rPr lang="en-US" sz="2910" b="1" dirty="0" err="1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système</a:t>
            </a:r>
            <a:r>
              <a:rPr lang="en-US" sz="2910" b="1" dirty="0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2910" b="1" dirty="0" err="1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agricole</a:t>
            </a:r>
            <a:r>
              <a:rPr lang="en-US" sz="2910" b="1" dirty="0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et alimentaire en 2050 ? Quatre </a:t>
            </a:r>
            <a:r>
              <a:rPr lang="en-US" sz="2910" b="1" dirty="0" err="1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scenarii</a:t>
            </a:r>
            <a:r>
              <a:rPr lang="en-US" sz="2910" b="1" dirty="0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2910" b="1" dirty="0" err="1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prospectifs</a:t>
            </a:r>
            <a:r>
              <a:rPr lang="en-US" sz="2910" b="1" dirty="0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pour se </a:t>
            </a:r>
            <a:r>
              <a:rPr lang="en-US" sz="2910" b="1" dirty="0" err="1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projeter</a:t>
            </a:r>
            <a:r>
              <a:rPr lang="en-US" sz="2910" b="1" dirty="0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2910" b="1" dirty="0" err="1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aujourd’hui</a:t>
            </a:r>
            <a:r>
              <a:rPr lang="en-US" sz="2910" dirty="0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 - </a:t>
            </a:r>
            <a:r>
              <a:rPr lang="en-US" sz="2910" dirty="0" err="1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Septembre</a:t>
            </a:r>
            <a:endParaRPr lang="en-US" sz="2910" dirty="0">
              <a:solidFill>
                <a:srgbClr val="003975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just">
              <a:lnSpc>
                <a:spcPts val="4074"/>
              </a:lnSpc>
            </a:pPr>
            <a:r>
              <a:rPr lang="en-US" sz="2910" i="1" dirty="0" err="1">
                <a:solidFill>
                  <a:srgbClr val="003975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Partenaire</a:t>
            </a:r>
            <a:r>
              <a:rPr lang="en-US" sz="2910" i="1" dirty="0">
                <a:solidFill>
                  <a:srgbClr val="003975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 : School lab</a:t>
            </a:r>
          </a:p>
          <a:p>
            <a:pPr algn="l">
              <a:lnSpc>
                <a:spcPts val="3565"/>
              </a:lnSpc>
            </a:pPr>
            <a:endParaRPr lang="en-US" sz="2910" i="1" dirty="0">
              <a:solidFill>
                <a:srgbClr val="003975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  <a:p>
            <a:pPr algn="just">
              <a:lnSpc>
                <a:spcPts val="4074"/>
              </a:lnSpc>
            </a:pPr>
            <a:r>
              <a:rPr lang="en-US" sz="2910" dirty="0" err="1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Webinaire</a:t>
            </a:r>
            <a:r>
              <a:rPr lang="en-US" sz="2910" dirty="0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-</a:t>
            </a:r>
            <a:r>
              <a:rPr lang="en-US" sz="2910" b="1" dirty="0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Restructurer des </a:t>
            </a:r>
            <a:r>
              <a:rPr lang="en-US" sz="2910" b="1" dirty="0" err="1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fermes</a:t>
            </a:r>
            <a:r>
              <a:rPr lang="en-US" sz="2910" b="1" dirty="0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non </a:t>
            </a:r>
            <a:r>
              <a:rPr lang="en-US" sz="2910" b="1" dirty="0" err="1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transmissibles</a:t>
            </a:r>
            <a:r>
              <a:rPr lang="en-US" sz="2910" b="1" dirty="0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à </a:t>
            </a:r>
            <a:r>
              <a:rPr lang="en-US" sz="2910" b="1" dirty="0" err="1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l'identique</a:t>
            </a:r>
            <a:r>
              <a:rPr lang="en-US" sz="2910" b="1" dirty="0">
                <a:solidFill>
                  <a:srgbClr val="00397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- </a:t>
            </a:r>
            <a:r>
              <a:rPr lang="en-US" sz="2910" dirty="0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Date à </a:t>
            </a:r>
            <a:r>
              <a:rPr lang="en-US" sz="2910" dirty="0" err="1">
                <a:solidFill>
                  <a:srgbClr val="00397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venir</a:t>
            </a:r>
            <a:endParaRPr lang="en-US" sz="2910" dirty="0">
              <a:solidFill>
                <a:srgbClr val="003975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3437"/>
              </a:lnSpc>
            </a:pPr>
            <a:r>
              <a:rPr lang="en-US" sz="2455" i="1" dirty="0" err="1">
                <a:solidFill>
                  <a:srgbClr val="003975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Partenaire</a:t>
            </a:r>
            <a:r>
              <a:rPr lang="en-US" sz="2455" i="1" dirty="0">
                <a:solidFill>
                  <a:srgbClr val="003975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 : </a:t>
            </a:r>
            <a:r>
              <a:rPr lang="en-US" sz="2455" i="1" dirty="0" err="1">
                <a:solidFill>
                  <a:srgbClr val="003975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Agences</a:t>
            </a:r>
            <a:r>
              <a:rPr lang="en-US" sz="2455" i="1" dirty="0">
                <a:solidFill>
                  <a:srgbClr val="003975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 </a:t>
            </a:r>
            <a:r>
              <a:rPr lang="en-US" sz="2455" i="1" dirty="0" err="1">
                <a:solidFill>
                  <a:srgbClr val="003975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d’urbanisme</a:t>
            </a:r>
            <a:r>
              <a:rPr lang="en-US" sz="2455" i="1" dirty="0">
                <a:solidFill>
                  <a:srgbClr val="003975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 - Consortium du </a:t>
            </a:r>
            <a:r>
              <a:rPr lang="en-US" sz="2455" i="1" dirty="0" err="1">
                <a:solidFill>
                  <a:srgbClr val="003975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projet</a:t>
            </a:r>
            <a:r>
              <a:rPr lang="en-US" sz="2455" i="1" dirty="0">
                <a:solidFill>
                  <a:srgbClr val="003975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 Inter-ONVAR RT2 Terre de liens</a:t>
            </a:r>
          </a:p>
          <a:p>
            <a:pPr marL="0" lvl="0" indent="0" algn="ctr">
              <a:lnSpc>
                <a:spcPts val="3819"/>
              </a:lnSpc>
              <a:spcBef>
                <a:spcPct val="0"/>
              </a:spcBef>
            </a:pPr>
            <a:endParaRPr lang="en-US" sz="2455" i="1" dirty="0">
              <a:solidFill>
                <a:srgbClr val="003975"/>
              </a:solidFill>
              <a:latin typeface="Glacial Indifference Italics"/>
              <a:ea typeface="Glacial Indifference Italics"/>
              <a:cs typeface="Glacial Indifference Italics"/>
              <a:sym typeface="Glacial Indifference Itali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4922178" y="475211"/>
            <a:ext cx="2742427" cy="2777141"/>
          </a:xfrm>
          <a:custGeom>
            <a:avLst/>
            <a:gdLst/>
            <a:ahLst/>
            <a:cxnLst/>
            <a:rect l="l" t="t" r="r" b="b"/>
            <a:pathLst>
              <a:path w="2742427" h="2777141">
                <a:moveTo>
                  <a:pt x="0" y="0"/>
                </a:moveTo>
                <a:lnTo>
                  <a:pt x="2742427" y="0"/>
                </a:lnTo>
                <a:lnTo>
                  <a:pt x="2742427" y="2777142"/>
                </a:lnTo>
                <a:lnTo>
                  <a:pt x="0" y="27771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16853995" y="8771934"/>
            <a:ext cx="810610" cy="972732"/>
          </a:xfrm>
          <a:custGeom>
            <a:avLst/>
            <a:gdLst/>
            <a:ahLst/>
            <a:cxnLst/>
            <a:rect l="l" t="t" r="r" b="b"/>
            <a:pathLst>
              <a:path w="810610" h="972732">
                <a:moveTo>
                  <a:pt x="0" y="0"/>
                </a:moveTo>
                <a:lnTo>
                  <a:pt x="810610" y="0"/>
                </a:lnTo>
                <a:lnTo>
                  <a:pt x="810610" y="972732"/>
                </a:lnTo>
                <a:lnTo>
                  <a:pt x="0" y="9727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3647" y="-610899"/>
            <a:ext cx="17319043" cy="9378958"/>
            <a:chOff x="0" y="0"/>
            <a:chExt cx="4868269" cy="26363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68269" cy="2636363"/>
            </a:xfrm>
            <a:custGeom>
              <a:avLst/>
              <a:gdLst/>
              <a:ahLst/>
              <a:cxnLst/>
              <a:rect l="l" t="t" r="r" b="b"/>
              <a:pathLst>
                <a:path w="4868269" h="2636363">
                  <a:moveTo>
                    <a:pt x="21457" y="0"/>
                  </a:moveTo>
                  <a:lnTo>
                    <a:pt x="4846812" y="0"/>
                  </a:lnTo>
                  <a:cubicBezTo>
                    <a:pt x="4858663" y="0"/>
                    <a:pt x="4868269" y="9607"/>
                    <a:pt x="4868269" y="21457"/>
                  </a:cubicBezTo>
                  <a:lnTo>
                    <a:pt x="4868269" y="2614907"/>
                  </a:lnTo>
                  <a:cubicBezTo>
                    <a:pt x="4868269" y="2626757"/>
                    <a:pt x="4858663" y="2636363"/>
                    <a:pt x="4846812" y="2636363"/>
                  </a:cubicBezTo>
                  <a:lnTo>
                    <a:pt x="21457" y="2636363"/>
                  </a:lnTo>
                  <a:cubicBezTo>
                    <a:pt x="9607" y="2636363"/>
                    <a:pt x="0" y="2626757"/>
                    <a:pt x="0" y="2614907"/>
                  </a:cubicBezTo>
                  <a:lnTo>
                    <a:pt x="0" y="21457"/>
                  </a:lnTo>
                  <a:cubicBezTo>
                    <a:pt x="0" y="9607"/>
                    <a:pt x="9607" y="0"/>
                    <a:pt x="2145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68269" cy="2664939"/>
            </a:xfrm>
            <a:prstGeom prst="rect">
              <a:avLst/>
            </a:prstGeom>
          </p:spPr>
          <p:txBody>
            <a:bodyPr lIns="47598" tIns="47598" rIns="47598" bIns="47598" rtlCol="0" anchor="ctr"/>
            <a:lstStyle/>
            <a:p>
              <a:pPr algn="ctr">
                <a:lnSpc>
                  <a:spcPts val="249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945020" y="3264454"/>
            <a:ext cx="4677670" cy="5024841"/>
          </a:xfrm>
          <a:custGeom>
            <a:avLst/>
            <a:gdLst/>
            <a:ahLst/>
            <a:cxnLst/>
            <a:rect l="l" t="t" r="r" b="b"/>
            <a:pathLst>
              <a:path w="4677670" h="5024841">
                <a:moveTo>
                  <a:pt x="0" y="0"/>
                </a:moveTo>
                <a:lnTo>
                  <a:pt x="4677670" y="0"/>
                </a:lnTo>
                <a:lnTo>
                  <a:pt x="4677670" y="5024840"/>
                </a:lnTo>
                <a:lnTo>
                  <a:pt x="0" y="5024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6" name="Group 6"/>
          <p:cNvGrpSpPr/>
          <p:nvPr/>
        </p:nvGrpSpPr>
        <p:grpSpPr>
          <a:xfrm>
            <a:off x="14271292" y="8907027"/>
            <a:ext cx="3640600" cy="1031636"/>
            <a:chOff x="0" y="0"/>
            <a:chExt cx="4854134" cy="1375514"/>
          </a:xfrm>
        </p:grpSpPr>
        <p:sp>
          <p:nvSpPr>
            <p:cNvPr id="7" name="Freeform 7"/>
            <p:cNvSpPr/>
            <p:nvPr/>
          </p:nvSpPr>
          <p:spPr>
            <a:xfrm>
              <a:off x="3651095" y="0"/>
              <a:ext cx="1203039" cy="1375514"/>
            </a:xfrm>
            <a:custGeom>
              <a:avLst/>
              <a:gdLst/>
              <a:ahLst/>
              <a:cxnLst/>
              <a:rect l="l" t="t" r="r" b="b"/>
              <a:pathLst>
                <a:path w="1203039" h="1375514">
                  <a:moveTo>
                    <a:pt x="0" y="0"/>
                  </a:moveTo>
                  <a:lnTo>
                    <a:pt x="1203039" y="0"/>
                  </a:lnTo>
                  <a:lnTo>
                    <a:pt x="1203039" y="1375514"/>
                  </a:lnTo>
                  <a:lnTo>
                    <a:pt x="0" y="1375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4278" b="-427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70628"/>
              <a:ext cx="3651095" cy="522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614"/>
                </a:lnSpc>
              </a:pPr>
              <a:r>
                <a:rPr lang="en-US" sz="1153" i="1">
                  <a:solidFill>
                    <a:srgbClr val="000000"/>
                  </a:solidFill>
                  <a:latin typeface="Inter Italics"/>
                  <a:ea typeface="Inter Italics"/>
                  <a:cs typeface="Inter Italics"/>
                  <a:sym typeface="Inter Italics"/>
                </a:rPr>
                <a:t>Une étude réalisée en partenariat avec </a:t>
              </a:r>
            </a:p>
            <a:p>
              <a:pPr algn="r">
                <a:lnSpc>
                  <a:spcPts val="1614"/>
                </a:lnSpc>
                <a:spcBef>
                  <a:spcPct val="0"/>
                </a:spcBef>
              </a:pPr>
              <a:r>
                <a:rPr lang="en-US" sz="1153" i="1">
                  <a:solidFill>
                    <a:srgbClr val="000000"/>
                  </a:solidFill>
                  <a:latin typeface="Inter Italics"/>
                  <a:ea typeface="Inter Italics"/>
                  <a:cs typeface="Inter Italics"/>
                  <a:sym typeface="Inter Italics"/>
                </a:rPr>
                <a:t>l’Office Français de la Biodiversité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005747" y="257175"/>
            <a:ext cx="10149747" cy="2045253"/>
            <a:chOff x="0" y="0"/>
            <a:chExt cx="403359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33590" cy="812800"/>
            </a:xfrm>
            <a:custGeom>
              <a:avLst/>
              <a:gdLst/>
              <a:ahLst/>
              <a:cxnLst/>
              <a:rect l="l" t="t" r="r" b="b"/>
              <a:pathLst>
                <a:path w="4033590" h="812800">
                  <a:moveTo>
                    <a:pt x="25934" y="0"/>
                  </a:moveTo>
                  <a:lnTo>
                    <a:pt x="4007656" y="0"/>
                  </a:lnTo>
                  <a:cubicBezTo>
                    <a:pt x="4014534" y="0"/>
                    <a:pt x="4021131" y="2732"/>
                    <a:pt x="4025994" y="7596"/>
                  </a:cubicBezTo>
                  <a:cubicBezTo>
                    <a:pt x="4030858" y="12460"/>
                    <a:pt x="4033590" y="19056"/>
                    <a:pt x="4033590" y="25934"/>
                  </a:cubicBezTo>
                  <a:lnTo>
                    <a:pt x="4033590" y="786866"/>
                  </a:lnTo>
                  <a:cubicBezTo>
                    <a:pt x="4033590" y="793744"/>
                    <a:pt x="4030858" y="800340"/>
                    <a:pt x="4025994" y="805204"/>
                  </a:cubicBezTo>
                  <a:cubicBezTo>
                    <a:pt x="4021131" y="810068"/>
                    <a:pt x="4014534" y="812800"/>
                    <a:pt x="4007656" y="812800"/>
                  </a:cubicBezTo>
                  <a:lnTo>
                    <a:pt x="25934" y="812800"/>
                  </a:lnTo>
                  <a:cubicBezTo>
                    <a:pt x="19056" y="812800"/>
                    <a:pt x="12460" y="810068"/>
                    <a:pt x="7596" y="805204"/>
                  </a:cubicBezTo>
                  <a:cubicBezTo>
                    <a:pt x="2732" y="800340"/>
                    <a:pt x="0" y="793744"/>
                    <a:pt x="0" y="786866"/>
                  </a:cubicBezTo>
                  <a:lnTo>
                    <a:pt x="0" y="25934"/>
                  </a:lnTo>
                  <a:cubicBezTo>
                    <a:pt x="0" y="19056"/>
                    <a:pt x="2732" y="12460"/>
                    <a:pt x="7596" y="7596"/>
                  </a:cubicBezTo>
                  <a:cubicBezTo>
                    <a:pt x="12460" y="2732"/>
                    <a:pt x="19056" y="0"/>
                    <a:pt x="25934" y="0"/>
                  </a:cubicBezTo>
                  <a:close/>
                </a:path>
              </a:pathLst>
            </a:custGeom>
            <a:solidFill>
              <a:srgbClr val="FFFFFF">
                <a:alpha val="46667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4033590" cy="841375"/>
            </a:xfrm>
            <a:prstGeom prst="rect">
              <a:avLst/>
            </a:prstGeom>
          </p:spPr>
          <p:txBody>
            <a:bodyPr lIns="11439" tIns="11439" rIns="11439" bIns="11439" rtlCol="0" anchor="ctr"/>
            <a:lstStyle/>
            <a:p>
              <a:pPr algn="ctr">
                <a:lnSpc>
                  <a:spcPts val="1614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58042" y="6813847"/>
            <a:ext cx="3580518" cy="3124816"/>
          </a:xfrm>
          <a:custGeom>
            <a:avLst/>
            <a:gdLst/>
            <a:ahLst/>
            <a:cxnLst/>
            <a:rect l="l" t="t" r="r" b="b"/>
            <a:pathLst>
              <a:path w="3580518" h="3124816">
                <a:moveTo>
                  <a:pt x="0" y="0"/>
                </a:moveTo>
                <a:lnTo>
                  <a:pt x="3580518" y="0"/>
                </a:lnTo>
                <a:lnTo>
                  <a:pt x="3580518" y="3124816"/>
                </a:lnTo>
                <a:lnTo>
                  <a:pt x="0" y="31248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TextBox 13"/>
          <p:cNvSpPr txBox="1"/>
          <p:nvPr/>
        </p:nvSpPr>
        <p:spPr>
          <a:xfrm>
            <a:off x="1918394" y="3456676"/>
            <a:ext cx="14558090" cy="1402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48"/>
              </a:lnSpc>
              <a:spcBef>
                <a:spcPct val="0"/>
              </a:spcBef>
            </a:pPr>
            <a:r>
              <a:rPr lang="en-US" sz="4034">
                <a:solidFill>
                  <a:srgbClr val="003975"/>
                </a:solidFill>
                <a:latin typeface="Lovelo"/>
                <a:ea typeface="Lovelo"/>
                <a:cs typeface="Lovelo"/>
                <a:sym typeface="Lovelo"/>
              </a:rPr>
              <a:t>Politiques agricoles et alimentaires et protection de la biodiversité : quelles convergences 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19975" y="5095875"/>
            <a:ext cx="6995699" cy="1040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8"/>
              </a:lnSpc>
              <a:spcBef>
                <a:spcPct val="0"/>
              </a:spcBef>
            </a:pPr>
            <a:r>
              <a:rPr lang="en-US" sz="1956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Réconcilier agriculture, alimentation et biodiversité : analyse du potentiel d’intégration dans les politiques d’agglomération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03647" y="622114"/>
            <a:ext cx="7612027" cy="140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2"/>
              </a:lnSpc>
            </a:pPr>
            <a:r>
              <a:rPr lang="en-US" sz="2470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Rencontres régionales Normandie, Hauts-de-France, Ile de France</a:t>
            </a:r>
          </a:p>
          <a:p>
            <a:pPr algn="ctr">
              <a:lnSpc>
                <a:spcPts val="2792"/>
              </a:lnSpc>
            </a:pPr>
            <a:endParaRPr lang="en-US" sz="2470" b="1">
              <a:solidFill>
                <a:srgbClr val="000000"/>
              </a:solidFill>
              <a:latin typeface="Inter Bold"/>
              <a:ea typeface="Inter Bold"/>
              <a:cs typeface="Inter Bold"/>
              <a:sym typeface="Inter Bold"/>
            </a:endParaRPr>
          </a:p>
          <a:p>
            <a:pPr algn="ctr">
              <a:lnSpc>
                <a:spcPts val="2679"/>
              </a:lnSpc>
            </a:pPr>
            <a:r>
              <a:rPr lang="en-US" sz="2370" b="1" i="1">
                <a:solidFill>
                  <a:srgbClr val="000000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vendredi 13 juin 2025, Amiens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2508" y="5006664"/>
            <a:ext cx="6526216" cy="6702147"/>
          </a:xfrm>
          <a:custGeom>
            <a:avLst/>
            <a:gdLst/>
            <a:ahLst/>
            <a:cxnLst/>
            <a:rect l="l" t="t" r="r" b="b"/>
            <a:pathLst>
              <a:path w="6526216" h="6702147">
                <a:moveTo>
                  <a:pt x="0" y="0"/>
                </a:moveTo>
                <a:lnTo>
                  <a:pt x="6526216" y="0"/>
                </a:lnTo>
                <a:lnTo>
                  <a:pt x="6526216" y="6702147"/>
                </a:lnTo>
                <a:lnTo>
                  <a:pt x="0" y="670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8851102" cy="10287000"/>
            <a:chOff x="0" y="0"/>
            <a:chExt cx="702150" cy="81605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02150" cy="816058"/>
            </a:xfrm>
            <a:custGeom>
              <a:avLst/>
              <a:gdLst/>
              <a:ahLst/>
              <a:cxnLst/>
              <a:rect l="l" t="t" r="r" b="b"/>
              <a:pathLst>
                <a:path w="702150" h="816058">
                  <a:moveTo>
                    <a:pt x="14870" y="0"/>
                  </a:moveTo>
                  <a:lnTo>
                    <a:pt x="687280" y="0"/>
                  </a:lnTo>
                  <a:cubicBezTo>
                    <a:pt x="691224" y="0"/>
                    <a:pt x="695006" y="1567"/>
                    <a:pt x="697795" y="4355"/>
                  </a:cubicBezTo>
                  <a:cubicBezTo>
                    <a:pt x="700583" y="7144"/>
                    <a:pt x="702150" y="10926"/>
                    <a:pt x="702150" y="14870"/>
                  </a:cubicBezTo>
                  <a:lnTo>
                    <a:pt x="702150" y="801189"/>
                  </a:lnTo>
                  <a:cubicBezTo>
                    <a:pt x="702150" y="805132"/>
                    <a:pt x="700583" y="808915"/>
                    <a:pt x="697795" y="811703"/>
                  </a:cubicBezTo>
                  <a:cubicBezTo>
                    <a:pt x="695006" y="814492"/>
                    <a:pt x="691224" y="816058"/>
                    <a:pt x="687280" y="816058"/>
                  </a:cubicBezTo>
                  <a:lnTo>
                    <a:pt x="14870" y="816058"/>
                  </a:lnTo>
                  <a:cubicBezTo>
                    <a:pt x="10926" y="816058"/>
                    <a:pt x="7144" y="814492"/>
                    <a:pt x="4355" y="811703"/>
                  </a:cubicBezTo>
                  <a:cubicBezTo>
                    <a:pt x="1567" y="808915"/>
                    <a:pt x="0" y="805132"/>
                    <a:pt x="0" y="801189"/>
                  </a:cubicBezTo>
                  <a:lnTo>
                    <a:pt x="0" y="14870"/>
                  </a:lnTo>
                  <a:cubicBezTo>
                    <a:pt x="0" y="10926"/>
                    <a:pt x="1567" y="7144"/>
                    <a:pt x="4355" y="4355"/>
                  </a:cubicBezTo>
                  <a:cubicBezTo>
                    <a:pt x="7144" y="1567"/>
                    <a:pt x="10926" y="0"/>
                    <a:pt x="1487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75000"/>
                  </a:srgbClr>
                </a:gs>
                <a:gs pos="100000">
                  <a:srgbClr val="94B9FF">
                    <a:alpha val="75000"/>
                  </a:srgbClr>
                </a:gs>
              </a:gsLst>
              <a:lin ang="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72825" y="303096"/>
            <a:ext cx="5739077" cy="725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8"/>
              </a:lnSpc>
              <a:spcBef>
                <a:spcPct val="0"/>
              </a:spcBef>
            </a:pPr>
            <a:r>
              <a:rPr lang="en-US" sz="4227" b="1" spc="-126">
                <a:solidFill>
                  <a:srgbClr val="000000"/>
                </a:solidFill>
                <a:latin typeface="Inter Heavy"/>
                <a:ea typeface="Inter Heavy"/>
                <a:cs typeface="Inter Heavy"/>
                <a:sym typeface="Inter Heavy"/>
              </a:rPr>
              <a:t>Quelques chiffres clés </a:t>
            </a:r>
          </a:p>
        </p:txBody>
      </p:sp>
      <p:sp>
        <p:nvSpPr>
          <p:cNvPr id="6" name="Freeform 6"/>
          <p:cNvSpPr/>
          <p:nvPr/>
        </p:nvSpPr>
        <p:spPr>
          <a:xfrm>
            <a:off x="644736" y="1792081"/>
            <a:ext cx="3406181" cy="3214583"/>
          </a:xfrm>
          <a:custGeom>
            <a:avLst/>
            <a:gdLst/>
            <a:ahLst/>
            <a:cxnLst/>
            <a:rect l="l" t="t" r="r" b="b"/>
            <a:pathLst>
              <a:path w="3406181" h="3214583">
                <a:moveTo>
                  <a:pt x="0" y="0"/>
                </a:moveTo>
                <a:lnTo>
                  <a:pt x="3406181" y="0"/>
                </a:lnTo>
                <a:lnTo>
                  <a:pt x="3406181" y="3214583"/>
                </a:lnTo>
                <a:lnTo>
                  <a:pt x="0" y="32145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1076498" y="2405111"/>
            <a:ext cx="2542657" cy="1931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4"/>
              </a:lnSpc>
              <a:spcBef>
                <a:spcPct val="0"/>
              </a:spcBef>
            </a:pPr>
            <a:r>
              <a:rPr lang="en-US" sz="3203" b="1" spc="-96">
                <a:solidFill>
                  <a:srgbClr val="FFFFFF"/>
                </a:solidFill>
                <a:latin typeface="Inter Heavy"/>
                <a:ea typeface="Inter Heavy"/>
                <a:cs typeface="Inter Heavy"/>
                <a:sym typeface="Inter Heavy"/>
              </a:rPr>
              <a:t>70 %</a:t>
            </a:r>
          </a:p>
          <a:p>
            <a:pPr algn="ctr">
              <a:lnSpc>
                <a:spcPts val="2725"/>
              </a:lnSpc>
              <a:spcBef>
                <a:spcPct val="0"/>
              </a:spcBef>
            </a:pPr>
            <a:r>
              <a:rPr lang="en-US" sz="1946" spc="-58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du linéaire des haies bocagères supprimé par la mécanisation depuis 1950</a:t>
            </a:r>
          </a:p>
        </p:txBody>
      </p:sp>
      <p:sp>
        <p:nvSpPr>
          <p:cNvPr id="8" name="Freeform 8"/>
          <p:cNvSpPr/>
          <p:nvPr/>
        </p:nvSpPr>
        <p:spPr>
          <a:xfrm>
            <a:off x="2648837" y="5385377"/>
            <a:ext cx="3959326" cy="3736614"/>
          </a:xfrm>
          <a:custGeom>
            <a:avLst/>
            <a:gdLst/>
            <a:ahLst/>
            <a:cxnLst/>
            <a:rect l="l" t="t" r="r" b="b"/>
            <a:pathLst>
              <a:path w="3959326" h="3736614">
                <a:moveTo>
                  <a:pt x="0" y="0"/>
                </a:moveTo>
                <a:lnTo>
                  <a:pt x="3959326" y="0"/>
                </a:lnTo>
                <a:lnTo>
                  <a:pt x="3959326" y="3736613"/>
                </a:lnTo>
                <a:lnTo>
                  <a:pt x="0" y="37366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3045099" y="5799823"/>
            <a:ext cx="3166802" cy="2860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7"/>
              </a:lnSpc>
            </a:pPr>
            <a:r>
              <a:rPr lang="en-US" sz="2019" spc="-6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Les services écosystémiques contribuent à hauteur de </a:t>
            </a:r>
          </a:p>
          <a:p>
            <a:pPr algn="ctr">
              <a:lnSpc>
                <a:spcPts val="2827"/>
              </a:lnSpc>
            </a:pPr>
            <a:endParaRPr lang="en-US" sz="2019" spc="-6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lnSpc>
                <a:spcPts val="2827"/>
              </a:lnSpc>
            </a:pPr>
            <a:endParaRPr lang="en-US" sz="2019" spc="-6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lnSpc>
                <a:spcPts val="2827"/>
              </a:lnSpc>
              <a:spcBef>
                <a:spcPct val="0"/>
              </a:spcBef>
            </a:pPr>
            <a:r>
              <a:rPr lang="en-US" sz="2019" spc="-6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à la valeur économique de la production agricole des grandes cultures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02328" y="6811478"/>
            <a:ext cx="2452344" cy="798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6"/>
              </a:lnSpc>
              <a:spcBef>
                <a:spcPct val="0"/>
              </a:spcBef>
            </a:pPr>
            <a:r>
              <a:rPr lang="en-US" sz="4697" b="1" spc="-140">
                <a:solidFill>
                  <a:srgbClr val="FFFFFF"/>
                </a:solidFill>
                <a:latin typeface="Inter Heavy"/>
                <a:ea typeface="Inter Heavy"/>
                <a:cs typeface="Inter Heavy"/>
                <a:sym typeface="Inter Heavy"/>
              </a:rPr>
              <a:t>50 % </a:t>
            </a:r>
          </a:p>
        </p:txBody>
      </p:sp>
      <p:sp>
        <p:nvSpPr>
          <p:cNvPr id="11" name="Freeform 11"/>
          <p:cNvSpPr/>
          <p:nvPr/>
        </p:nvSpPr>
        <p:spPr>
          <a:xfrm>
            <a:off x="4628500" y="1374989"/>
            <a:ext cx="3882488" cy="3664098"/>
          </a:xfrm>
          <a:custGeom>
            <a:avLst/>
            <a:gdLst/>
            <a:ahLst/>
            <a:cxnLst/>
            <a:rect l="l" t="t" r="r" b="b"/>
            <a:pathLst>
              <a:path w="3882488" h="3664098">
                <a:moveTo>
                  <a:pt x="0" y="0"/>
                </a:moveTo>
                <a:lnTo>
                  <a:pt x="3882488" y="0"/>
                </a:lnTo>
                <a:lnTo>
                  <a:pt x="3882488" y="3664098"/>
                </a:lnTo>
                <a:lnTo>
                  <a:pt x="0" y="3664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TextBox 12"/>
          <p:cNvSpPr txBox="1"/>
          <p:nvPr/>
        </p:nvSpPr>
        <p:spPr>
          <a:xfrm>
            <a:off x="5029695" y="1800342"/>
            <a:ext cx="3080098" cy="2727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3"/>
              </a:lnSpc>
              <a:spcBef>
                <a:spcPct val="0"/>
              </a:spcBef>
            </a:pPr>
            <a:r>
              <a:rPr lang="en-US" sz="4095" b="1" spc="-122">
                <a:solidFill>
                  <a:srgbClr val="FFFFFF"/>
                </a:solidFill>
                <a:latin typeface="Inter Heavy"/>
                <a:ea typeface="Inter Heavy"/>
                <a:cs typeface="Inter Heavy"/>
                <a:sym typeface="Inter Heavy"/>
              </a:rPr>
              <a:t>72 %</a:t>
            </a:r>
          </a:p>
          <a:p>
            <a:pPr algn="ctr">
              <a:lnSpc>
                <a:spcPts val="2617"/>
              </a:lnSpc>
              <a:spcBef>
                <a:spcPct val="0"/>
              </a:spcBef>
            </a:pPr>
            <a:r>
              <a:rPr lang="en-US" sz="1869" spc="-56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des espèces cultivées en France pour l’alimentation humaine présentent une dépendance plus ou moins forte à l’action des insectes pollinisateurs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42737" y="9903040"/>
            <a:ext cx="3367056" cy="262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7"/>
              </a:lnSpc>
            </a:pPr>
            <a:r>
              <a:rPr lang="en-US" sz="1548" i="1">
                <a:solidFill>
                  <a:srgbClr val="000000"/>
                </a:solidFill>
                <a:latin typeface="Inter Italics"/>
                <a:ea typeface="Inter Italics"/>
                <a:cs typeface="Inter Italics"/>
                <a:sym typeface="Inter Italics"/>
              </a:rPr>
              <a:t>Sources : Insee, 2024 ; CGDD, 2016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28191" y="312493"/>
            <a:ext cx="8146800" cy="107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Des intercommunalités motrices de cette articulation ?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740878" y="1849351"/>
            <a:ext cx="314444" cy="2490646"/>
          </a:xfrm>
          <a:custGeom>
            <a:avLst/>
            <a:gdLst/>
            <a:ahLst/>
            <a:cxnLst/>
            <a:rect l="l" t="t" r="r" b="b"/>
            <a:pathLst>
              <a:path w="314444" h="2490646">
                <a:moveTo>
                  <a:pt x="0" y="0"/>
                </a:moveTo>
                <a:lnTo>
                  <a:pt x="314444" y="0"/>
                </a:lnTo>
                <a:lnTo>
                  <a:pt x="314444" y="2490647"/>
                </a:lnTo>
                <a:lnTo>
                  <a:pt x="0" y="24906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TextBox 16"/>
          <p:cNvSpPr txBox="1"/>
          <p:nvPr/>
        </p:nvSpPr>
        <p:spPr>
          <a:xfrm>
            <a:off x="11294343" y="1639801"/>
            <a:ext cx="5467276" cy="2759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60"/>
              </a:lnSpc>
            </a:pPr>
            <a:r>
              <a:rPr lang="en-US" sz="192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Label “Territoire engagé pour la nature”</a:t>
            </a:r>
          </a:p>
          <a:p>
            <a:pPr algn="l">
              <a:lnSpc>
                <a:spcPts val="4460"/>
              </a:lnSpc>
            </a:pPr>
            <a:r>
              <a:rPr lang="en-US" sz="192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Projet alimentaire territorial</a:t>
            </a:r>
          </a:p>
          <a:p>
            <a:pPr algn="l">
              <a:lnSpc>
                <a:spcPts val="4460"/>
              </a:lnSpc>
            </a:pPr>
            <a:r>
              <a:rPr lang="en-US" sz="192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Plan climat (PCAET)</a:t>
            </a:r>
          </a:p>
          <a:p>
            <a:pPr algn="l">
              <a:lnSpc>
                <a:spcPts val="4460"/>
              </a:lnSpc>
            </a:pPr>
            <a:r>
              <a:rPr lang="en-US" sz="192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Politiques d’eau </a:t>
            </a:r>
          </a:p>
          <a:p>
            <a:pPr algn="l">
              <a:lnSpc>
                <a:spcPts val="4460"/>
              </a:lnSpc>
            </a:pPr>
            <a:r>
              <a:rPr lang="en-US" sz="192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Stratégie foncière...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432127" y="4861945"/>
            <a:ext cx="8316929" cy="1540006"/>
            <a:chOff x="0" y="0"/>
            <a:chExt cx="1450978" cy="26867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50978" cy="268671"/>
            </a:xfrm>
            <a:custGeom>
              <a:avLst/>
              <a:gdLst/>
              <a:ahLst/>
              <a:cxnLst/>
              <a:rect l="l" t="t" r="r" b="b"/>
              <a:pathLst>
                <a:path w="1450978" h="268671">
                  <a:moveTo>
                    <a:pt x="105187" y="0"/>
                  </a:moveTo>
                  <a:lnTo>
                    <a:pt x="1345791" y="0"/>
                  </a:lnTo>
                  <a:cubicBezTo>
                    <a:pt x="1373688" y="0"/>
                    <a:pt x="1400443" y="11082"/>
                    <a:pt x="1420170" y="30809"/>
                  </a:cubicBezTo>
                  <a:cubicBezTo>
                    <a:pt x="1439896" y="50535"/>
                    <a:pt x="1450978" y="77290"/>
                    <a:pt x="1450978" y="105187"/>
                  </a:cubicBezTo>
                  <a:lnTo>
                    <a:pt x="1450978" y="163483"/>
                  </a:lnTo>
                  <a:cubicBezTo>
                    <a:pt x="1450978" y="191381"/>
                    <a:pt x="1439896" y="218135"/>
                    <a:pt x="1420170" y="237862"/>
                  </a:cubicBezTo>
                  <a:cubicBezTo>
                    <a:pt x="1400443" y="257588"/>
                    <a:pt x="1373688" y="268671"/>
                    <a:pt x="1345791" y="268671"/>
                  </a:cubicBezTo>
                  <a:lnTo>
                    <a:pt x="105187" y="268671"/>
                  </a:lnTo>
                  <a:cubicBezTo>
                    <a:pt x="77290" y="268671"/>
                    <a:pt x="50535" y="257588"/>
                    <a:pt x="30809" y="237862"/>
                  </a:cubicBezTo>
                  <a:cubicBezTo>
                    <a:pt x="11082" y="218135"/>
                    <a:pt x="0" y="191381"/>
                    <a:pt x="0" y="163483"/>
                  </a:cubicBezTo>
                  <a:lnTo>
                    <a:pt x="0" y="105187"/>
                  </a:lnTo>
                  <a:cubicBezTo>
                    <a:pt x="0" y="77290"/>
                    <a:pt x="11082" y="50535"/>
                    <a:pt x="30809" y="30809"/>
                  </a:cubicBezTo>
                  <a:cubicBezTo>
                    <a:pt x="50535" y="11082"/>
                    <a:pt x="77290" y="0"/>
                    <a:pt x="105187" y="0"/>
                  </a:cubicBezTo>
                  <a:close/>
                </a:path>
              </a:pathLst>
            </a:custGeom>
            <a:solidFill>
              <a:srgbClr val="478E8B">
                <a:alpha val="69804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1450978" cy="344871"/>
            </a:xfrm>
            <a:prstGeom prst="rect">
              <a:avLst/>
            </a:prstGeom>
          </p:spPr>
          <p:txBody>
            <a:bodyPr lIns="38357" tIns="38357" rIns="38357" bIns="38357" rtlCol="0" anchor="ctr"/>
            <a:lstStyle/>
            <a:p>
              <a:pPr algn="ctr">
                <a:lnSpc>
                  <a:spcPts val="5413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817433" y="4981937"/>
            <a:ext cx="7441867" cy="1709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6"/>
              </a:lnSpc>
            </a:pPr>
            <a:r>
              <a:rPr lang="en-US" sz="2462" b="1" spc="-73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Quelles compétences administratives les intercommunalités peuvent-elles activer afin de renforcer cette articulation ?</a:t>
            </a:r>
          </a:p>
          <a:p>
            <a:pPr algn="ctr">
              <a:lnSpc>
                <a:spcPts val="3446"/>
              </a:lnSpc>
              <a:spcBef>
                <a:spcPct val="0"/>
              </a:spcBef>
            </a:pPr>
            <a:endParaRPr lang="en-US" sz="2462" b="1" spc="-73">
              <a:solidFill>
                <a:srgbClr val="FFFFFF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9432127" y="6635064"/>
            <a:ext cx="8316929" cy="2214758"/>
            <a:chOff x="0" y="0"/>
            <a:chExt cx="1450978" cy="38638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50978" cy="386388"/>
            </a:xfrm>
            <a:custGeom>
              <a:avLst/>
              <a:gdLst/>
              <a:ahLst/>
              <a:cxnLst/>
              <a:rect l="l" t="t" r="r" b="b"/>
              <a:pathLst>
                <a:path w="1450978" h="386388">
                  <a:moveTo>
                    <a:pt x="105187" y="0"/>
                  </a:moveTo>
                  <a:lnTo>
                    <a:pt x="1345791" y="0"/>
                  </a:lnTo>
                  <a:cubicBezTo>
                    <a:pt x="1373688" y="0"/>
                    <a:pt x="1400443" y="11082"/>
                    <a:pt x="1420170" y="30809"/>
                  </a:cubicBezTo>
                  <a:cubicBezTo>
                    <a:pt x="1439896" y="50535"/>
                    <a:pt x="1450978" y="77290"/>
                    <a:pt x="1450978" y="105187"/>
                  </a:cubicBezTo>
                  <a:lnTo>
                    <a:pt x="1450978" y="281201"/>
                  </a:lnTo>
                  <a:cubicBezTo>
                    <a:pt x="1450978" y="309098"/>
                    <a:pt x="1439896" y="335853"/>
                    <a:pt x="1420170" y="355580"/>
                  </a:cubicBezTo>
                  <a:cubicBezTo>
                    <a:pt x="1400443" y="375306"/>
                    <a:pt x="1373688" y="386388"/>
                    <a:pt x="1345791" y="386388"/>
                  </a:cubicBezTo>
                  <a:lnTo>
                    <a:pt x="105187" y="386388"/>
                  </a:lnTo>
                  <a:cubicBezTo>
                    <a:pt x="77290" y="386388"/>
                    <a:pt x="50535" y="375306"/>
                    <a:pt x="30809" y="355580"/>
                  </a:cubicBezTo>
                  <a:cubicBezTo>
                    <a:pt x="11082" y="335853"/>
                    <a:pt x="0" y="309098"/>
                    <a:pt x="0" y="281201"/>
                  </a:cubicBezTo>
                  <a:lnTo>
                    <a:pt x="0" y="105187"/>
                  </a:lnTo>
                  <a:cubicBezTo>
                    <a:pt x="0" y="77290"/>
                    <a:pt x="11082" y="50535"/>
                    <a:pt x="30809" y="30809"/>
                  </a:cubicBezTo>
                  <a:cubicBezTo>
                    <a:pt x="50535" y="11082"/>
                    <a:pt x="77290" y="0"/>
                    <a:pt x="105187" y="0"/>
                  </a:cubicBezTo>
                  <a:close/>
                </a:path>
              </a:pathLst>
            </a:custGeom>
            <a:solidFill>
              <a:srgbClr val="478E8B">
                <a:alpha val="69804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76200"/>
              <a:ext cx="1450978" cy="462588"/>
            </a:xfrm>
            <a:prstGeom prst="rect">
              <a:avLst/>
            </a:prstGeom>
          </p:spPr>
          <p:txBody>
            <a:bodyPr lIns="38357" tIns="38357" rIns="38357" bIns="38357" rtlCol="0" anchor="ctr"/>
            <a:lstStyle/>
            <a:p>
              <a:pPr algn="ctr">
                <a:lnSpc>
                  <a:spcPts val="5413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780658" y="6741570"/>
            <a:ext cx="7441867" cy="238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5"/>
              </a:lnSpc>
            </a:pPr>
            <a:r>
              <a:rPr lang="en-US" sz="2282" b="1" spc="-68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Comment valoriser la biodiversité auprès du secteur agricole afin qu’elle soit perçue non comme une contrainte, mais comme une opportunité pour renforcer les services écosystémiques au bénéfice des agriculteurs ?</a:t>
            </a:r>
          </a:p>
          <a:p>
            <a:pPr algn="ctr">
              <a:lnSpc>
                <a:spcPts val="3195"/>
              </a:lnSpc>
              <a:spcBef>
                <a:spcPct val="0"/>
              </a:spcBef>
            </a:pPr>
            <a:endParaRPr lang="en-US" sz="2282" b="1" spc="-68">
              <a:solidFill>
                <a:srgbClr val="FFFFFF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653386-2c09-4f08-b450-25234879c416">
      <Terms xmlns="http://schemas.microsoft.com/office/infopath/2007/PartnerControls"/>
    </lcf76f155ced4ddcb4097134ff3c332f>
    <TaxCatchAll xmlns="8e58b5d7-450c-41f1-85b0-ede092b4f40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AAD05E5DED63459E68A0BD14F0014E" ma:contentTypeVersion="15" ma:contentTypeDescription="Crée un document." ma:contentTypeScope="" ma:versionID="4e5342fd482d62103aaa1ea3c2089edc">
  <xsd:schema xmlns:xsd="http://www.w3.org/2001/XMLSchema" xmlns:xs="http://www.w3.org/2001/XMLSchema" xmlns:p="http://schemas.microsoft.com/office/2006/metadata/properties" xmlns:ns2="8e58b5d7-450c-41f1-85b0-ede092b4f40d" xmlns:ns3="b4653386-2c09-4f08-b450-25234879c416" targetNamespace="http://schemas.microsoft.com/office/2006/metadata/properties" ma:root="true" ma:fieldsID="1f276bec0d2bc6d4b938c7fe82d7663e" ns2:_="" ns3:_="">
    <xsd:import namespace="8e58b5d7-450c-41f1-85b0-ede092b4f40d"/>
    <xsd:import namespace="b4653386-2c09-4f08-b450-25234879c41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8b5d7-450c-41f1-85b0-ede092b4f4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4e2fb15-3eaa-4f3c-a210-53dcfbce658b}" ma:internalName="TaxCatchAll" ma:showField="CatchAllData" ma:web="8e58b5d7-450c-41f1-85b0-ede092b4f4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53386-2c09-4f08-b450-25234879c4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a099aa08-4840-4209-89ab-e7563723f9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8E5EB8-1A05-40C1-9DD6-A038D7F683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375A1C-5937-4C4D-B81F-FAAF7ED7F18B}">
  <ds:schemaRefs>
    <ds:schemaRef ds:uri="http://schemas.microsoft.com/office/2006/metadata/properties"/>
    <ds:schemaRef ds:uri="http://schemas.microsoft.com/office/infopath/2007/PartnerControls"/>
    <ds:schemaRef ds:uri="b4653386-2c09-4f08-b450-25234879c416"/>
    <ds:schemaRef ds:uri="8e58b5d7-450c-41f1-85b0-ede092b4f40d"/>
  </ds:schemaRefs>
</ds:datastoreItem>
</file>

<file path=customXml/itemProps3.xml><?xml version="1.0" encoding="utf-8"?>
<ds:datastoreItem xmlns:ds="http://schemas.openxmlformats.org/officeDocument/2006/customXml" ds:itemID="{C0AB8E72-0F8D-4BA8-A4AA-13E37A761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58b5d7-450c-41f1-85b0-ede092b4f40d"/>
    <ds:schemaRef ds:uri="b4653386-2c09-4f08-b450-25234879c4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2050</Words>
  <Application>Microsoft Office PowerPoint</Application>
  <PresentationFormat>Personnalisé</PresentationFormat>
  <Paragraphs>270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40" baseType="lpstr">
      <vt:lpstr>Glacial Indifference Bold</vt:lpstr>
      <vt:lpstr>Inter Bold</vt:lpstr>
      <vt:lpstr>Urbanist Bold</vt:lpstr>
      <vt:lpstr>Lovelo</vt:lpstr>
      <vt:lpstr>Glacial Indifference Italics</vt:lpstr>
      <vt:lpstr>Calibri</vt:lpstr>
      <vt:lpstr>TS Qamus</vt:lpstr>
      <vt:lpstr>Inter Italics</vt:lpstr>
      <vt:lpstr>Arial</vt:lpstr>
      <vt:lpstr>Urbanist</vt:lpstr>
      <vt:lpstr>Montserrat</vt:lpstr>
      <vt:lpstr>Inter</vt:lpstr>
      <vt:lpstr>Inter Bold Italics</vt:lpstr>
      <vt:lpstr>Inter Heavy</vt:lpstr>
      <vt:lpstr>Glacial Indifference</vt:lpstr>
      <vt:lpstr>TS Qamus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rencontre régionale HDF Normandie IDF TEV 13 juin</dc:title>
  <cp:lastModifiedBy>Paul  MAZERAND</cp:lastModifiedBy>
  <cp:revision>1</cp:revision>
  <dcterms:created xsi:type="dcterms:W3CDTF">2006-08-16T00:00:00Z</dcterms:created>
  <dcterms:modified xsi:type="dcterms:W3CDTF">2025-06-13T12:55:53Z</dcterms:modified>
  <dc:identifier>DAGpZmI9Qs4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0x0101009AAAD05E5DED63459E68A0BD14F0014E</vt:lpwstr>
  </property>
  <property fmtid="{D5CDD505-2E9C-101B-9397-08002B2CF9AE}" pid="3" name="MediaServiceImageTags">
    <vt:lpwstr/>
  </property>
</Properties>
</file>