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docProps/app.xml" ContentType="application/vnd.openxmlformats-officedocument.extended-properties+xml"/>
  <Override PartName="/docProps/core.xml" ContentType="application/vnd.openxmlformats-package.core-properties+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x="18288000" cy="10287000"/>
  <p:notesSz cx="6858000" cy="9144000"/>
  <p:embeddedFontLst>
    <p:embeddedFont>
      <p:font typeface="Agrandir" charset="1" panose="00000500000000000000"/>
      <p:regular r:id="rId34"/>
    </p:embeddedFont>
    <p:embeddedFont>
      <p:font typeface="Urbanist" charset="1" panose="020B0A04040200000203"/>
      <p:regular r:id="rId35"/>
    </p:embeddedFont>
    <p:embeddedFont>
      <p:font typeface="Montserrat" charset="1" panose="00000500000000000000"/>
      <p:regular r:id="rId36"/>
    </p:embeddedFont>
    <p:embeddedFont>
      <p:font typeface="Montserrat Bold" charset="1" panose="00000800000000000000"/>
      <p:regular r:id="rId37"/>
    </p:embeddedFont>
    <p:embeddedFont>
      <p:font typeface="Urbanist Bold" charset="1" panose="020B0A04040200000203"/>
      <p:regular r:id="rId38"/>
    </p:embeddedFont>
    <p:embeddedFont>
      <p:font typeface="Higuen Elegant Serif" charset="1" panose="00000000000000000000"/>
      <p:regular r:id="rId39"/>
    </p:embeddedFont>
    <p:embeddedFont>
      <p:font typeface="Arimo Bold" charset="1" panose="020B0704020202020204"/>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39.fntdata"/><Relationship Id="rId21" Type="http://schemas.openxmlformats.org/officeDocument/2006/relationships/slide" Target="slides/slide16.xml"/><Relationship Id="rId34" Type="http://schemas.openxmlformats.org/officeDocument/2006/relationships/font" Target="fonts/font34.fntdata"/><Relationship Id="rId42" Type="http://schemas.openxmlformats.org/officeDocument/2006/relationships/customXml" Target="../customXml/item2.xml"/><Relationship Id="rId7" Type="http://schemas.openxmlformats.org/officeDocument/2006/relationships/slide" Target="slides/slide2.xml"/><Relationship Id="rId16" Type="http://schemas.openxmlformats.org/officeDocument/2006/relationships/slide" Target="slides/slide11.xml"/><Relationship Id="rId2" Type="http://schemas.openxmlformats.org/officeDocument/2006/relationships/presProps" Target="presProps.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customXml" Target="../customXml/item1.xml"/><Relationship Id="rId1" Type="http://schemas.openxmlformats.org/officeDocument/2006/relationships/slideMaster" Target="slideMasters/slideMaster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37.fntdata"/><Relationship Id="rId40" Type="http://schemas.openxmlformats.org/officeDocument/2006/relationships/font" Target="fonts/font40.fntdata"/><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36.fntdata"/><Relationship Id="rId5"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35.fntdata"/><Relationship Id="rId4" Type="http://schemas.openxmlformats.org/officeDocument/2006/relationships/theme" Target="theme/theme1.xml"/><Relationship Id="rId9" Type="http://schemas.openxmlformats.org/officeDocument/2006/relationships/slide" Target="slides/slide4.xml"/><Relationship Id="rId43" Type="http://schemas.openxmlformats.org/officeDocument/2006/relationships/customXml" Target="../customXml/item3.xml"/><Relationship Id="rId8" Type="http://schemas.openxmlformats.org/officeDocument/2006/relationships/slide" Target="slides/slide3.xml"/><Relationship Id="rId3" Type="http://schemas.openxmlformats.org/officeDocument/2006/relationships/viewProps" Target="viewProps.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38.fntdata"/></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png" Type="http://schemas.openxmlformats.org/officeDocument/2006/relationships/image"/><Relationship Id="rId3" Target="../media/image26.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png" Type="http://schemas.openxmlformats.org/officeDocument/2006/relationships/image"/><Relationship Id="rId3" Target="../media/image26.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png" Type="http://schemas.openxmlformats.org/officeDocument/2006/relationships/image"/><Relationship Id="rId4" Target="../media/image30.sv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32.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 Id="rId3" Target="../media/image34.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png" Type="http://schemas.openxmlformats.org/officeDocument/2006/relationships/image"/><Relationship Id="rId3" Target="../media/image36.png" Type="http://schemas.openxmlformats.org/officeDocument/2006/relationships/image"/><Relationship Id="rId4" Target="../media/image37.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png" Type="http://schemas.openxmlformats.org/officeDocument/2006/relationships/image"/><Relationship Id="rId3" Target="../media/image37.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png" Type="http://schemas.openxmlformats.org/officeDocument/2006/relationships/image"/><Relationship Id="rId11" Target="../media/image4.svg" Type="http://schemas.openxmlformats.org/officeDocument/2006/relationships/image"/><Relationship Id="rId2" Target="../media/image6.png" Type="http://schemas.openxmlformats.org/officeDocument/2006/relationships/image"/><Relationship Id="rId3" Target="../media/image7.svg" Type="http://schemas.openxmlformats.org/officeDocument/2006/relationships/image"/><Relationship Id="rId4" Target="../media/image8.png" Type="http://schemas.openxmlformats.org/officeDocument/2006/relationships/image"/><Relationship Id="rId5" Target="../media/image9.svg" Type="http://schemas.openxmlformats.org/officeDocument/2006/relationships/image"/><Relationship Id="rId6" Target="../media/image10.png" Type="http://schemas.openxmlformats.org/officeDocument/2006/relationships/image"/><Relationship Id="rId7" Target="../media/image11.svg" Type="http://schemas.openxmlformats.org/officeDocument/2006/relationships/image"/><Relationship Id="rId8" Target="../media/image1.png" Type="http://schemas.openxmlformats.org/officeDocument/2006/relationships/image"/><Relationship Id="rId9" Target="../media/image2.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png" Type="http://schemas.openxmlformats.org/officeDocument/2006/relationships/image"/><Relationship Id="rId3" Target="../media/image40.png" Type="http://schemas.openxmlformats.org/officeDocument/2006/relationships/image"/><Relationship Id="rId4" Target="../media/image37.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 Id="rId3" Target="../media/image42.svg" Type="http://schemas.openxmlformats.org/officeDocument/2006/relationships/image"/><Relationship Id="rId4" Target="../media/image37.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jpeg" Type="http://schemas.openxmlformats.org/officeDocument/2006/relationships/image"/><Relationship Id="rId3" Target="../media/image44.jpeg" Type="http://schemas.openxmlformats.org/officeDocument/2006/relationships/image"/><Relationship Id="rId4" Target="../media/image45.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6.png" Type="http://schemas.openxmlformats.org/officeDocument/2006/relationships/image"/><Relationship Id="rId3" Target="../media/image47.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8.jpe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6.png" Type="http://schemas.openxmlformats.org/officeDocument/2006/relationships/image"/><Relationship Id="rId3" Target="../media/image47.svg" Type="http://schemas.openxmlformats.org/officeDocument/2006/relationships/image"/><Relationship Id="rId4" Target="../media/image49.jpeg" Type="http://schemas.openxmlformats.org/officeDocument/2006/relationships/image"/><Relationship Id="rId5" Target="../media/image50.jpe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32.svg" Type="http://schemas.openxmlformats.org/officeDocument/2006/relationships/image"/><Relationship Id="rId4" Target="../media/image33.png" Type="http://schemas.openxmlformats.org/officeDocument/2006/relationships/image"/><Relationship Id="rId5" Target="../media/image34.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png" Type="http://schemas.openxmlformats.org/officeDocument/2006/relationships/image"/><Relationship Id="rId11" Target="../media/image2.svg" Type="http://schemas.openxmlformats.org/officeDocument/2006/relationships/image"/><Relationship Id="rId12" Target="../media/image5.png" Type="http://schemas.openxmlformats.org/officeDocument/2006/relationships/image"/><Relationship Id="rId2" Target="../media/image8.png" Type="http://schemas.openxmlformats.org/officeDocument/2006/relationships/image"/><Relationship Id="rId3" Target="../media/image9.svg" Type="http://schemas.openxmlformats.org/officeDocument/2006/relationships/image"/><Relationship Id="rId4" Target="../media/image51.png" Type="http://schemas.openxmlformats.org/officeDocument/2006/relationships/image"/><Relationship Id="rId5" Target="../media/image52.svg" Type="http://schemas.openxmlformats.org/officeDocument/2006/relationships/image"/><Relationship Id="rId6" Target="../media/image53.png" Type="http://schemas.openxmlformats.org/officeDocument/2006/relationships/image"/><Relationship Id="rId7" Target="../media/image54.svg" Type="http://schemas.openxmlformats.org/officeDocument/2006/relationships/image"/><Relationship Id="rId8" Target="../media/image3.png" Type="http://schemas.openxmlformats.org/officeDocument/2006/relationships/image"/><Relationship Id="rId9" Target="../media/image4.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6.jpeg" Type="http://schemas.openxmlformats.org/officeDocument/2006/relationships/image"/><Relationship Id="rId4" Target="../media/image17.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0.svg" Type="http://schemas.openxmlformats.org/officeDocument/2006/relationships/image"/><Relationship Id="rId4" Target="../media/image21.png" Type="http://schemas.openxmlformats.org/officeDocument/2006/relationships/image"/><Relationship Id="rId5" Target="../media/image22.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png" Type="http://schemas.openxmlformats.org/officeDocument/2006/relationships/image"/><Relationship Id="rId3" Target="../media/image24.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FFAEF"/>
        </a:solidFill>
      </p:bgPr>
    </p:bg>
    <p:spTree>
      <p:nvGrpSpPr>
        <p:cNvPr id="1" name=""/>
        <p:cNvGrpSpPr/>
        <p:nvPr/>
      </p:nvGrpSpPr>
      <p:grpSpPr>
        <a:xfrm>
          <a:off x="0" y="0"/>
          <a:ext cx="0" cy="0"/>
          <a:chOff x="0" y="0"/>
          <a:chExt cx="0" cy="0"/>
        </a:xfrm>
      </p:grpSpPr>
      <p:sp>
        <p:nvSpPr>
          <p:cNvPr name="TextBox 2" id="2"/>
          <p:cNvSpPr txBox="true"/>
          <p:nvPr/>
        </p:nvSpPr>
        <p:spPr>
          <a:xfrm rot="0">
            <a:off x="1028700" y="2005951"/>
            <a:ext cx="13436846" cy="5195091"/>
          </a:xfrm>
          <a:prstGeom prst="rect">
            <a:avLst/>
          </a:prstGeom>
        </p:spPr>
        <p:txBody>
          <a:bodyPr anchor="t" rtlCol="false" tIns="0" lIns="0" bIns="0" rIns="0">
            <a:spAutoFit/>
          </a:bodyPr>
          <a:lstStyle/>
          <a:p>
            <a:pPr algn="l">
              <a:lnSpc>
                <a:spcPts val="9511"/>
              </a:lnSpc>
            </a:pPr>
            <a:r>
              <a:rPr lang="en-US" sz="10452">
                <a:solidFill>
                  <a:srgbClr val="568A87"/>
                </a:solidFill>
                <a:latin typeface="Agrandir"/>
                <a:ea typeface="Agrandir"/>
                <a:cs typeface="Agrandir"/>
                <a:sym typeface="Agrandir"/>
              </a:rPr>
              <a:t>Rencontre régionale élus techniciens Terres en villes</a:t>
            </a:r>
          </a:p>
          <a:p>
            <a:pPr algn="l">
              <a:lnSpc>
                <a:spcPts val="9511"/>
              </a:lnSpc>
            </a:pPr>
            <a:r>
              <a:rPr lang="en-US" sz="10452">
                <a:solidFill>
                  <a:srgbClr val="568A87"/>
                </a:solidFill>
                <a:latin typeface="Urbanist"/>
                <a:ea typeface="Urbanist"/>
                <a:cs typeface="Urbanist"/>
                <a:sym typeface="Urbanist"/>
              </a:rPr>
              <a:t>Sud - AURA</a:t>
            </a:r>
          </a:p>
        </p:txBody>
      </p:sp>
      <p:sp>
        <p:nvSpPr>
          <p:cNvPr name="Freeform 3" id="3"/>
          <p:cNvSpPr/>
          <p:nvPr/>
        </p:nvSpPr>
        <p:spPr>
          <a:xfrm flipH="false" flipV="false" rot="0">
            <a:off x="15883370" y="2571750"/>
            <a:ext cx="2571750" cy="2571750"/>
          </a:xfrm>
          <a:custGeom>
            <a:avLst/>
            <a:gdLst/>
            <a:ahLst/>
            <a:cxnLst/>
            <a:rect r="r" b="b" t="t" l="l"/>
            <a:pathLst>
              <a:path h="2571750" w="2571750">
                <a:moveTo>
                  <a:pt x="0" y="0"/>
                </a:moveTo>
                <a:lnTo>
                  <a:pt x="2571750" y="0"/>
                </a:lnTo>
                <a:lnTo>
                  <a:pt x="2571750" y="2571750"/>
                </a:lnTo>
                <a:lnTo>
                  <a:pt x="0" y="257175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5906750" y="7715250"/>
            <a:ext cx="2571750" cy="2571750"/>
          </a:xfrm>
          <a:custGeom>
            <a:avLst/>
            <a:gdLst/>
            <a:ahLst/>
            <a:cxnLst/>
            <a:rect r="r" b="b" t="t" l="l"/>
            <a:pathLst>
              <a:path h="2571750" w="2571750">
                <a:moveTo>
                  <a:pt x="0" y="0"/>
                </a:moveTo>
                <a:lnTo>
                  <a:pt x="2571750" y="0"/>
                </a:lnTo>
                <a:lnTo>
                  <a:pt x="2571750" y="2571750"/>
                </a:lnTo>
                <a:lnTo>
                  <a:pt x="0" y="257175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15906750" y="0"/>
            <a:ext cx="2548370" cy="2571750"/>
          </a:xfrm>
          <a:custGeom>
            <a:avLst/>
            <a:gdLst/>
            <a:ahLst/>
            <a:cxnLst/>
            <a:rect r="r" b="b" t="t" l="l"/>
            <a:pathLst>
              <a:path h="2571750" w="2548370">
                <a:moveTo>
                  <a:pt x="0" y="0"/>
                </a:moveTo>
                <a:lnTo>
                  <a:pt x="2548370" y="0"/>
                </a:lnTo>
                <a:lnTo>
                  <a:pt x="2548370" y="2571750"/>
                </a:lnTo>
                <a:lnTo>
                  <a:pt x="0" y="257175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15906750" y="5143500"/>
            <a:ext cx="2548370" cy="2571750"/>
          </a:xfrm>
          <a:custGeom>
            <a:avLst/>
            <a:gdLst/>
            <a:ahLst/>
            <a:cxnLst/>
            <a:rect r="r" b="b" t="t" l="l"/>
            <a:pathLst>
              <a:path h="2571750" w="2548370">
                <a:moveTo>
                  <a:pt x="0" y="0"/>
                </a:moveTo>
                <a:lnTo>
                  <a:pt x="2548370" y="0"/>
                </a:lnTo>
                <a:lnTo>
                  <a:pt x="2548370" y="2571750"/>
                </a:lnTo>
                <a:lnTo>
                  <a:pt x="0" y="257175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11792573" y="5143500"/>
            <a:ext cx="3582444" cy="4298933"/>
          </a:xfrm>
          <a:custGeom>
            <a:avLst/>
            <a:gdLst/>
            <a:ahLst/>
            <a:cxnLst/>
            <a:rect r="r" b="b" t="t" l="l"/>
            <a:pathLst>
              <a:path h="4298933" w="3582444">
                <a:moveTo>
                  <a:pt x="0" y="0"/>
                </a:moveTo>
                <a:lnTo>
                  <a:pt x="3582444" y="0"/>
                </a:lnTo>
                <a:lnTo>
                  <a:pt x="3582444" y="4298933"/>
                </a:lnTo>
                <a:lnTo>
                  <a:pt x="0" y="4298933"/>
                </a:lnTo>
                <a:lnTo>
                  <a:pt x="0" y="0"/>
                </a:lnTo>
                <a:close/>
              </a:path>
            </a:pathLst>
          </a:custGeom>
          <a:blipFill>
            <a:blip r:embed="rId6"/>
            <a:stretch>
              <a:fillRect l="0" t="0" r="0" b="0"/>
            </a:stretch>
          </a:blipFill>
        </p:spPr>
      </p:sp>
      <p:sp>
        <p:nvSpPr>
          <p:cNvPr name="TextBox 8" id="8"/>
          <p:cNvSpPr txBox="true"/>
          <p:nvPr/>
        </p:nvSpPr>
        <p:spPr>
          <a:xfrm rot="0">
            <a:off x="1028700" y="1081088"/>
            <a:ext cx="5893597" cy="606425"/>
          </a:xfrm>
          <a:prstGeom prst="rect">
            <a:avLst/>
          </a:prstGeom>
        </p:spPr>
        <p:txBody>
          <a:bodyPr anchor="t" rtlCol="false" tIns="0" lIns="0" bIns="0" rIns="0">
            <a:spAutoFit/>
          </a:bodyPr>
          <a:lstStyle/>
          <a:p>
            <a:pPr algn="l">
              <a:lnSpc>
                <a:spcPts val="4900"/>
              </a:lnSpc>
            </a:pPr>
            <a:r>
              <a:rPr lang="en-US" sz="3500">
                <a:solidFill>
                  <a:srgbClr val="C93328"/>
                </a:solidFill>
                <a:latin typeface="Montserrat"/>
                <a:ea typeface="Montserrat"/>
                <a:cs typeface="Montserrat"/>
                <a:sym typeface="Montserrat"/>
              </a:rPr>
              <a:t>31 mars / 1er avril 2025</a:t>
            </a:r>
          </a:p>
        </p:txBody>
      </p:sp>
      <p:sp>
        <p:nvSpPr>
          <p:cNvPr name="TextBox 9" id="9"/>
          <p:cNvSpPr txBox="true"/>
          <p:nvPr/>
        </p:nvSpPr>
        <p:spPr>
          <a:xfrm rot="0">
            <a:off x="1028700" y="8367713"/>
            <a:ext cx="5661501" cy="606424"/>
          </a:xfrm>
          <a:prstGeom prst="rect">
            <a:avLst/>
          </a:prstGeom>
        </p:spPr>
        <p:txBody>
          <a:bodyPr anchor="t" rtlCol="false" tIns="0" lIns="0" bIns="0" rIns="0">
            <a:spAutoFit/>
          </a:bodyPr>
          <a:lstStyle/>
          <a:p>
            <a:pPr algn="l">
              <a:lnSpc>
                <a:spcPts val="4900"/>
              </a:lnSpc>
            </a:pPr>
            <a:r>
              <a:rPr lang="en-US" sz="3500">
                <a:solidFill>
                  <a:srgbClr val="C93328"/>
                </a:solidFill>
                <a:latin typeface="Montserrat"/>
                <a:ea typeface="Montserrat"/>
                <a:cs typeface="Montserrat"/>
                <a:sym typeface="Montserrat"/>
              </a:rPr>
              <a:t>Palais du Pharo, Marseille</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FFAEF"/>
        </a:solidFill>
      </p:bgPr>
    </p:bg>
    <p:spTree>
      <p:nvGrpSpPr>
        <p:cNvPr id="1" name=""/>
        <p:cNvGrpSpPr/>
        <p:nvPr/>
      </p:nvGrpSpPr>
      <p:grpSpPr>
        <a:xfrm>
          <a:off x="0" y="0"/>
          <a:ext cx="0" cy="0"/>
          <a:chOff x="0" y="0"/>
          <a:chExt cx="0" cy="0"/>
        </a:xfrm>
      </p:grpSpPr>
      <p:sp>
        <p:nvSpPr>
          <p:cNvPr name="TextBox 2" id="2"/>
          <p:cNvSpPr txBox="true"/>
          <p:nvPr/>
        </p:nvSpPr>
        <p:spPr>
          <a:xfrm rot="0">
            <a:off x="0" y="2687895"/>
            <a:ext cx="18719067" cy="11003916"/>
          </a:xfrm>
          <a:prstGeom prst="rect">
            <a:avLst/>
          </a:prstGeom>
        </p:spPr>
        <p:txBody>
          <a:bodyPr anchor="t" rtlCol="false" tIns="0" lIns="0" bIns="0" rIns="0">
            <a:spAutoFit/>
          </a:bodyPr>
          <a:lstStyle/>
          <a:p>
            <a:pPr algn="ctr">
              <a:lnSpc>
                <a:spcPts val="6299"/>
              </a:lnSpc>
            </a:pPr>
            <a:r>
              <a:rPr lang="en-US" sz="4499">
                <a:solidFill>
                  <a:srgbClr val="D5543E"/>
                </a:solidFill>
                <a:latin typeface="Urbanist"/>
                <a:ea typeface="Urbanist"/>
                <a:cs typeface="Urbanist"/>
                <a:sym typeface="Urbanist"/>
              </a:rPr>
              <a:t>Développement des politiques publiques agricoles et alimentaires</a:t>
            </a:r>
          </a:p>
          <a:p>
            <a:pPr algn="ctr">
              <a:lnSpc>
                <a:spcPts val="4900"/>
              </a:lnSpc>
            </a:pPr>
            <a:r>
              <a:rPr lang="en-US" sz="3500">
                <a:solidFill>
                  <a:srgbClr val="D5543E"/>
                </a:solidFill>
                <a:latin typeface="Urbanist"/>
                <a:ea typeface="Urbanist"/>
                <a:cs typeface="Urbanist"/>
                <a:sym typeface="Urbanist"/>
              </a:rPr>
              <a:t>Dynamique de transition des systèmes agri-alimentaires</a:t>
            </a:r>
          </a:p>
          <a:p>
            <a:pPr algn="ctr">
              <a:lnSpc>
                <a:spcPts val="4900"/>
              </a:lnSpc>
            </a:pPr>
            <a:r>
              <a:rPr lang="en-US" sz="3500">
                <a:solidFill>
                  <a:srgbClr val="D5543E"/>
                </a:solidFill>
                <a:latin typeface="Urbanist"/>
                <a:ea typeface="Urbanist"/>
                <a:cs typeface="Urbanist"/>
                <a:sym typeface="Urbanist"/>
              </a:rPr>
              <a:t>Déploiement des Projets Alimentaires Territoriaux </a:t>
            </a:r>
          </a:p>
          <a:p>
            <a:pPr algn="ctr">
              <a:lnSpc>
                <a:spcPts val="4900"/>
              </a:lnSpc>
            </a:pPr>
            <a:r>
              <a:rPr lang="en-US" sz="3500">
                <a:solidFill>
                  <a:srgbClr val="D5543E"/>
                </a:solidFill>
                <a:latin typeface="Urbanist"/>
                <a:ea typeface="Urbanist"/>
                <a:cs typeface="Urbanist"/>
                <a:sym typeface="Urbanist"/>
              </a:rPr>
              <a:t>Montée à l’échelle : des circuits courts à la structuration de filières locales</a:t>
            </a:r>
          </a:p>
          <a:p>
            <a:pPr algn="ctr">
              <a:lnSpc>
                <a:spcPts val="6019"/>
              </a:lnSpc>
            </a:pPr>
          </a:p>
          <a:p>
            <a:pPr algn="ctr">
              <a:lnSpc>
                <a:spcPts val="6019"/>
              </a:lnSpc>
            </a:pPr>
          </a:p>
          <a:p>
            <a:pPr algn="ctr">
              <a:lnSpc>
                <a:spcPts val="6019"/>
              </a:lnSpc>
            </a:pPr>
          </a:p>
          <a:p>
            <a:pPr algn="ctr">
              <a:lnSpc>
                <a:spcPts val="6019"/>
              </a:lnSpc>
            </a:pPr>
            <a:r>
              <a:rPr lang="en-US" sz="4299">
                <a:solidFill>
                  <a:srgbClr val="D5543E"/>
                </a:solidFill>
                <a:latin typeface="Urbanist"/>
                <a:ea typeface="Urbanist"/>
                <a:cs typeface="Urbanist"/>
                <a:sym typeface="Urbanist"/>
              </a:rPr>
              <a:t>Quels rôles peuvent jouer les marchés de gros/Min dans ces évolutions ?</a:t>
            </a:r>
          </a:p>
          <a:p>
            <a:pPr algn="ctr">
              <a:lnSpc>
                <a:spcPts val="6019"/>
              </a:lnSpc>
            </a:pPr>
            <a:r>
              <a:rPr lang="en-US" sz="4299">
                <a:solidFill>
                  <a:srgbClr val="D5543E"/>
                </a:solidFill>
                <a:latin typeface="Urbanist"/>
                <a:ea typeface="Urbanist"/>
                <a:cs typeface="Urbanist"/>
                <a:sym typeface="Urbanist"/>
              </a:rPr>
              <a:t>En quoi ces outils peuvent être structurants de la reterritorialisation de l’alimentation ?</a:t>
            </a:r>
          </a:p>
          <a:p>
            <a:pPr algn="ctr">
              <a:lnSpc>
                <a:spcPts val="6019"/>
              </a:lnSpc>
            </a:pPr>
          </a:p>
          <a:p>
            <a:pPr algn="just">
              <a:lnSpc>
                <a:spcPts val="6019"/>
              </a:lnSpc>
            </a:pPr>
          </a:p>
          <a:p>
            <a:pPr algn="just">
              <a:lnSpc>
                <a:spcPts val="6019"/>
              </a:lnSpc>
            </a:pPr>
          </a:p>
          <a:p>
            <a:pPr algn="just">
              <a:lnSpc>
                <a:spcPts val="6019"/>
              </a:lnSpc>
              <a:spcBef>
                <a:spcPct val="0"/>
              </a:spcBef>
            </a:pPr>
          </a:p>
          <a:p>
            <a:pPr algn="just">
              <a:lnSpc>
                <a:spcPts val="6019"/>
              </a:lnSpc>
              <a:spcBef>
                <a:spcPct val="0"/>
              </a:spcBef>
            </a:pPr>
          </a:p>
        </p:txBody>
      </p:sp>
      <p:sp>
        <p:nvSpPr>
          <p:cNvPr name="Freeform 3" id="3"/>
          <p:cNvSpPr/>
          <p:nvPr/>
        </p:nvSpPr>
        <p:spPr>
          <a:xfrm flipH="false" flipV="false" rot="5400000">
            <a:off x="8175045" y="6010564"/>
            <a:ext cx="1813814" cy="1028422"/>
          </a:xfrm>
          <a:custGeom>
            <a:avLst/>
            <a:gdLst/>
            <a:ahLst/>
            <a:cxnLst/>
            <a:rect r="r" b="b" t="t" l="l"/>
            <a:pathLst>
              <a:path h="1028422" w="1813814">
                <a:moveTo>
                  <a:pt x="0" y="0"/>
                </a:moveTo>
                <a:lnTo>
                  <a:pt x="1813814" y="0"/>
                </a:lnTo>
                <a:lnTo>
                  <a:pt x="1813814" y="1028422"/>
                </a:lnTo>
                <a:lnTo>
                  <a:pt x="0" y="102842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2083829" y="876300"/>
            <a:ext cx="14551408" cy="1327269"/>
          </a:xfrm>
          <a:prstGeom prst="rect">
            <a:avLst/>
          </a:prstGeom>
        </p:spPr>
        <p:txBody>
          <a:bodyPr anchor="t" rtlCol="false" tIns="0" lIns="0" bIns="0" rIns="0">
            <a:spAutoFit/>
          </a:bodyPr>
          <a:lstStyle/>
          <a:p>
            <a:pPr algn="l">
              <a:lnSpc>
                <a:spcPts val="10843"/>
              </a:lnSpc>
              <a:spcBef>
                <a:spcPct val="0"/>
              </a:spcBef>
            </a:pPr>
            <a:r>
              <a:rPr lang="en-US" sz="7745">
                <a:solidFill>
                  <a:srgbClr val="568A87"/>
                </a:solidFill>
                <a:latin typeface="Urbanist"/>
                <a:ea typeface="Urbanist"/>
                <a:cs typeface="Urbanist"/>
                <a:sym typeface="Urbanist"/>
              </a:rPr>
              <a:t>Contexte, enjeux et perspectives</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FFAEF"/>
        </a:solidFill>
      </p:bgPr>
    </p:bg>
    <p:spTree>
      <p:nvGrpSpPr>
        <p:cNvPr id="1" name=""/>
        <p:cNvGrpSpPr/>
        <p:nvPr/>
      </p:nvGrpSpPr>
      <p:grpSpPr>
        <a:xfrm>
          <a:off x="0" y="0"/>
          <a:ext cx="0" cy="0"/>
          <a:chOff x="0" y="0"/>
          <a:chExt cx="0" cy="0"/>
        </a:xfrm>
      </p:grpSpPr>
      <p:sp>
        <p:nvSpPr>
          <p:cNvPr name="TextBox 2" id="2"/>
          <p:cNvSpPr txBox="true"/>
          <p:nvPr/>
        </p:nvSpPr>
        <p:spPr>
          <a:xfrm rot="0">
            <a:off x="2083829" y="876300"/>
            <a:ext cx="14551408" cy="1327269"/>
          </a:xfrm>
          <a:prstGeom prst="rect">
            <a:avLst/>
          </a:prstGeom>
        </p:spPr>
        <p:txBody>
          <a:bodyPr anchor="t" rtlCol="false" tIns="0" lIns="0" bIns="0" rIns="0">
            <a:spAutoFit/>
          </a:bodyPr>
          <a:lstStyle/>
          <a:p>
            <a:pPr algn="l">
              <a:lnSpc>
                <a:spcPts val="10843"/>
              </a:lnSpc>
              <a:spcBef>
                <a:spcPct val="0"/>
              </a:spcBef>
            </a:pPr>
            <a:r>
              <a:rPr lang="en-US" sz="7745">
                <a:solidFill>
                  <a:srgbClr val="568A87"/>
                </a:solidFill>
                <a:latin typeface="Urbanist"/>
                <a:ea typeface="Urbanist"/>
                <a:cs typeface="Urbanist"/>
                <a:sym typeface="Urbanist"/>
              </a:rPr>
              <a:t>Contexte, enjeux et perspectives</a:t>
            </a:r>
          </a:p>
        </p:txBody>
      </p:sp>
      <p:sp>
        <p:nvSpPr>
          <p:cNvPr name="TextBox 3" id="3"/>
          <p:cNvSpPr txBox="true"/>
          <p:nvPr/>
        </p:nvSpPr>
        <p:spPr>
          <a:xfrm rot="0">
            <a:off x="0" y="1955838"/>
            <a:ext cx="18077035" cy="8734825"/>
          </a:xfrm>
          <a:prstGeom prst="rect">
            <a:avLst/>
          </a:prstGeom>
        </p:spPr>
        <p:txBody>
          <a:bodyPr anchor="t" rtlCol="false" tIns="0" lIns="0" bIns="0" rIns="0">
            <a:spAutoFit/>
          </a:bodyPr>
          <a:lstStyle/>
          <a:p>
            <a:pPr algn="ctr">
              <a:lnSpc>
                <a:spcPts val="7327"/>
              </a:lnSpc>
            </a:pPr>
          </a:p>
          <a:p>
            <a:pPr algn="ctr">
              <a:lnSpc>
                <a:spcPts val="5751"/>
              </a:lnSpc>
            </a:pPr>
            <a:r>
              <a:rPr lang="en-US" sz="4107">
                <a:solidFill>
                  <a:srgbClr val="D5543E"/>
                </a:solidFill>
                <a:latin typeface="Urbanist"/>
                <a:ea typeface="Urbanist"/>
                <a:cs typeface="Urbanist"/>
                <a:sym typeface="Urbanist"/>
              </a:rPr>
              <a:t>Logique fondatrice des marchés de gros/MIN dans les systèmes alimentaires : entre concentration et homogénéisation de l’offre et de la demande</a:t>
            </a:r>
          </a:p>
          <a:p>
            <a:pPr algn="ctr">
              <a:lnSpc>
                <a:spcPts val="5751"/>
              </a:lnSpc>
            </a:pPr>
          </a:p>
          <a:p>
            <a:pPr algn="ctr">
              <a:lnSpc>
                <a:spcPts val="5751"/>
              </a:lnSpc>
            </a:pPr>
          </a:p>
          <a:p>
            <a:pPr algn="ctr">
              <a:lnSpc>
                <a:spcPts val="5751"/>
              </a:lnSpc>
            </a:pPr>
          </a:p>
          <a:p>
            <a:pPr algn="ctr">
              <a:lnSpc>
                <a:spcPts val="5751"/>
              </a:lnSpc>
            </a:pPr>
            <a:r>
              <a:rPr lang="en-US" sz="4107">
                <a:solidFill>
                  <a:srgbClr val="D5543E"/>
                </a:solidFill>
                <a:latin typeface="Urbanist"/>
                <a:ea typeface="Urbanist"/>
                <a:cs typeface="Urbanist"/>
                <a:sym typeface="Urbanist"/>
              </a:rPr>
              <a:t> </a:t>
            </a:r>
          </a:p>
          <a:p>
            <a:pPr algn="ctr">
              <a:lnSpc>
                <a:spcPts val="5751"/>
              </a:lnSpc>
            </a:pPr>
          </a:p>
          <a:p>
            <a:pPr algn="ctr">
              <a:lnSpc>
                <a:spcPts val="7327"/>
              </a:lnSpc>
            </a:pPr>
          </a:p>
          <a:p>
            <a:pPr algn="ctr">
              <a:lnSpc>
                <a:spcPts val="7327"/>
              </a:lnSpc>
              <a:spcBef>
                <a:spcPct val="0"/>
              </a:spcBef>
            </a:pPr>
            <a:r>
              <a:rPr lang="en-US" sz="5234">
                <a:solidFill>
                  <a:srgbClr val="568A87"/>
                </a:solidFill>
                <a:latin typeface="Urbanist"/>
                <a:ea typeface="Urbanist"/>
                <a:cs typeface="Urbanist"/>
                <a:sym typeface="Urbanist"/>
              </a:rPr>
              <a:t> </a:t>
            </a:r>
          </a:p>
          <a:p>
            <a:pPr algn="ctr">
              <a:lnSpc>
                <a:spcPts val="7327"/>
              </a:lnSpc>
              <a:spcBef>
                <a:spcPct val="0"/>
              </a:spcBef>
            </a:pPr>
          </a:p>
        </p:txBody>
      </p:sp>
      <p:sp>
        <p:nvSpPr>
          <p:cNvPr name="Freeform 4" id="4"/>
          <p:cNvSpPr/>
          <p:nvPr/>
        </p:nvSpPr>
        <p:spPr>
          <a:xfrm flipH="false" flipV="false" rot="0">
            <a:off x="1505669" y="5143500"/>
            <a:ext cx="15276662" cy="3647303"/>
          </a:xfrm>
          <a:custGeom>
            <a:avLst/>
            <a:gdLst/>
            <a:ahLst/>
            <a:cxnLst/>
            <a:rect r="r" b="b" t="t" l="l"/>
            <a:pathLst>
              <a:path h="3647303" w="15276662">
                <a:moveTo>
                  <a:pt x="0" y="0"/>
                </a:moveTo>
                <a:lnTo>
                  <a:pt x="15276662" y="0"/>
                </a:lnTo>
                <a:lnTo>
                  <a:pt x="15276662" y="3647303"/>
                </a:lnTo>
                <a:lnTo>
                  <a:pt x="0" y="3647303"/>
                </a:lnTo>
                <a:lnTo>
                  <a:pt x="0" y="0"/>
                </a:lnTo>
                <a:close/>
              </a:path>
            </a:pathLst>
          </a:custGeom>
          <a:blipFill>
            <a:blip r:embed="rId2"/>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FFAEF"/>
        </a:solidFill>
      </p:bgPr>
    </p:bg>
    <p:spTree>
      <p:nvGrpSpPr>
        <p:cNvPr id="1" name=""/>
        <p:cNvGrpSpPr/>
        <p:nvPr/>
      </p:nvGrpSpPr>
      <p:grpSpPr>
        <a:xfrm>
          <a:off x="0" y="0"/>
          <a:ext cx="0" cy="0"/>
          <a:chOff x="0" y="0"/>
          <a:chExt cx="0" cy="0"/>
        </a:xfrm>
      </p:grpSpPr>
      <p:sp>
        <p:nvSpPr>
          <p:cNvPr name="TextBox 2" id="2"/>
          <p:cNvSpPr txBox="true"/>
          <p:nvPr/>
        </p:nvSpPr>
        <p:spPr>
          <a:xfrm rot="0">
            <a:off x="2059904" y="1139471"/>
            <a:ext cx="14551408" cy="1327269"/>
          </a:xfrm>
          <a:prstGeom prst="rect">
            <a:avLst/>
          </a:prstGeom>
        </p:spPr>
        <p:txBody>
          <a:bodyPr anchor="t" rtlCol="false" tIns="0" lIns="0" bIns="0" rIns="0">
            <a:spAutoFit/>
          </a:bodyPr>
          <a:lstStyle/>
          <a:p>
            <a:pPr algn="l">
              <a:lnSpc>
                <a:spcPts val="10843"/>
              </a:lnSpc>
              <a:spcBef>
                <a:spcPct val="0"/>
              </a:spcBef>
            </a:pPr>
            <a:r>
              <a:rPr lang="en-US" sz="7745">
                <a:solidFill>
                  <a:srgbClr val="568A87"/>
                </a:solidFill>
                <a:latin typeface="Urbanist"/>
                <a:ea typeface="Urbanist"/>
                <a:cs typeface="Urbanist"/>
                <a:sym typeface="Urbanist"/>
              </a:rPr>
              <a:t>Contexte, enjeux et perspectives</a:t>
            </a:r>
          </a:p>
        </p:txBody>
      </p:sp>
      <p:sp>
        <p:nvSpPr>
          <p:cNvPr name="TextBox 3" id="3"/>
          <p:cNvSpPr txBox="true"/>
          <p:nvPr/>
        </p:nvSpPr>
        <p:spPr>
          <a:xfrm rot="0">
            <a:off x="1553428" y="2912804"/>
            <a:ext cx="14456720" cy="12427306"/>
          </a:xfrm>
          <a:prstGeom prst="rect">
            <a:avLst/>
          </a:prstGeom>
        </p:spPr>
        <p:txBody>
          <a:bodyPr anchor="t" rtlCol="false" tIns="0" lIns="0" bIns="0" rIns="0">
            <a:spAutoFit/>
          </a:bodyPr>
          <a:lstStyle/>
          <a:p>
            <a:pPr algn="ctr">
              <a:lnSpc>
                <a:spcPts val="6000"/>
              </a:lnSpc>
            </a:pPr>
          </a:p>
          <a:p>
            <a:pPr algn="ctr">
              <a:lnSpc>
                <a:spcPts val="6000"/>
              </a:lnSpc>
            </a:pPr>
            <a:r>
              <a:rPr lang="en-US" sz="4285">
                <a:solidFill>
                  <a:srgbClr val="D5543E"/>
                </a:solidFill>
                <a:latin typeface="Urbanist"/>
                <a:ea typeface="Urbanist"/>
                <a:cs typeface="Urbanist"/>
                <a:sym typeface="Urbanist"/>
              </a:rPr>
              <a:t>Les marchés de gros face aux transformations sociales, économiques et technologiques : des évolutions nécessaires</a:t>
            </a:r>
          </a:p>
          <a:p>
            <a:pPr algn="ctr">
              <a:lnSpc>
                <a:spcPts val="5019"/>
              </a:lnSpc>
            </a:pPr>
          </a:p>
          <a:p>
            <a:pPr algn="ctr">
              <a:lnSpc>
                <a:spcPts val="3585"/>
              </a:lnSpc>
            </a:pPr>
            <a:r>
              <a:rPr lang="en-US" sz="3585">
                <a:solidFill>
                  <a:srgbClr val="D5543E"/>
                </a:solidFill>
                <a:latin typeface="Urbanist"/>
                <a:ea typeface="Urbanist"/>
                <a:cs typeface="Urbanist"/>
                <a:sym typeface="Urbanist"/>
              </a:rPr>
              <a:t> </a:t>
            </a:r>
            <a:r>
              <a:rPr lang="en-US" sz="3585">
                <a:solidFill>
                  <a:srgbClr val="D5543E"/>
                </a:solidFill>
                <a:latin typeface="Urbanist"/>
                <a:ea typeface="Urbanist"/>
                <a:cs typeface="Urbanist"/>
                <a:sym typeface="Urbanist"/>
              </a:rPr>
              <a:t>Concurrence des plateformes de la grande distribution</a:t>
            </a:r>
          </a:p>
          <a:p>
            <a:pPr algn="ctr">
              <a:lnSpc>
                <a:spcPts val="3585"/>
              </a:lnSpc>
            </a:pPr>
          </a:p>
          <a:p>
            <a:pPr algn="ctr">
              <a:lnSpc>
                <a:spcPts val="3585"/>
              </a:lnSpc>
            </a:pPr>
            <a:r>
              <a:rPr lang="en-US" sz="3585">
                <a:solidFill>
                  <a:srgbClr val="D5543E"/>
                </a:solidFill>
                <a:latin typeface="Urbanist"/>
                <a:ea typeface="Urbanist"/>
                <a:cs typeface="Urbanist"/>
                <a:sym typeface="Urbanist"/>
              </a:rPr>
              <a:t>Remise en cause des intermédiaires </a:t>
            </a:r>
          </a:p>
          <a:p>
            <a:pPr algn="ctr">
              <a:lnSpc>
                <a:spcPts val="3585"/>
              </a:lnSpc>
            </a:pPr>
          </a:p>
          <a:p>
            <a:pPr algn="ctr">
              <a:lnSpc>
                <a:spcPts val="3585"/>
              </a:lnSpc>
            </a:pPr>
            <a:r>
              <a:rPr lang="en-US" sz="3585">
                <a:solidFill>
                  <a:srgbClr val="D5543E"/>
                </a:solidFill>
                <a:latin typeface="Urbanist"/>
                <a:ea typeface="Urbanist"/>
                <a:cs typeface="Urbanist"/>
                <a:sym typeface="Urbanist"/>
              </a:rPr>
              <a:t>     Évolution des modes de consommation</a:t>
            </a:r>
          </a:p>
          <a:p>
            <a:pPr algn="ctr">
              <a:lnSpc>
                <a:spcPts val="3585"/>
              </a:lnSpc>
            </a:pPr>
          </a:p>
          <a:p>
            <a:pPr algn="ctr">
              <a:lnSpc>
                <a:spcPts val="3585"/>
              </a:lnSpc>
            </a:pPr>
            <a:r>
              <a:rPr lang="en-US" sz="3585">
                <a:solidFill>
                  <a:srgbClr val="D5543E"/>
                </a:solidFill>
                <a:latin typeface="Urbanist"/>
                <a:ea typeface="Urbanist"/>
                <a:cs typeface="Urbanist"/>
                <a:sym typeface="Urbanist"/>
              </a:rPr>
              <a:t>Besoin de réactivité et d'adaptation </a:t>
            </a:r>
          </a:p>
          <a:p>
            <a:pPr algn="ctr">
              <a:lnSpc>
                <a:spcPts val="5019"/>
              </a:lnSpc>
            </a:pPr>
          </a:p>
          <a:p>
            <a:pPr algn="ctr">
              <a:lnSpc>
                <a:spcPts val="5019"/>
              </a:lnSpc>
            </a:pPr>
          </a:p>
          <a:p>
            <a:pPr algn="ctr">
              <a:lnSpc>
                <a:spcPts val="4599"/>
              </a:lnSpc>
            </a:pPr>
          </a:p>
          <a:p>
            <a:pPr algn="ctr">
              <a:lnSpc>
                <a:spcPts val="4599"/>
              </a:lnSpc>
            </a:pPr>
          </a:p>
          <a:p>
            <a:pPr algn="ctr">
              <a:lnSpc>
                <a:spcPts val="4599"/>
              </a:lnSpc>
            </a:pPr>
          </a:p>
          <a:p>
            <a:pPr algn="ctr">
              <a:lnSpc>
                <a:spcPts val="4599"/>
              </a:lnSpc>
            </a:pPr>
            <a:r>
              <a:rPr lang="en-US" sz="3285">
                <a:solidFill>
                  <a:srgbClr val="D5543E"/>
                </a:solidFill>
                <a:latin typeface="Urbanist"/>
                <a:ea typeface="Urbanist"/>
                <a:cs typeface="Urbanist"/>
                <a:sym typeface="Urbanist"/>
              </a:rPr>
              <a:t> </a:t>
            </a:r>
          </a:p>
          <a:p>
            <a:pPr algn="ctr">
              <a:lnSpc>
                <a:spcPts val="4599"/>
              </a:lnSpc>
            </a:pPr>
          </a:p>
          <a:p>
            <a:pPr algn="ctr">
              <a:lnSpc>
                <a:spcPts val="5860"/>
              </a:lnSpc>
            </a:pPr>
          </a:p>
          <a:p>
            <a:pPr algn="ctr">
              <a:lnSpc>
                <a:spcPts val="5860"/>
              </a:lnSpc>
              <a:spcBef>
                <a:spcPct val="0"/>
              </a:spcBef>
            </a:pPr>
            <a:r>
              <a:rPr lang="en-US" sz="4185">
                <a:solidFill>
                  <a:srgbClr val="568A87"/>
                </a:solidFill>
                <a:latin typeface="Urbanist"/>
                <a:ea typeface="Urbanist"/>
                <a:cs typeface="Urbanist"/>
                <a:sym typeface="Urbanist"/>
              </a:rPr>
              <a:t> </a:t>
            </a:r>
          </a:p>
          <a:p>
            <a:pPr algn="ctr">
              <a:lnSpc>
                <a:spcPts val="5860"/>
              </a:lnSpc>
              <a:spcBef>
                <a:spcPct val="0"/>
              </a:spcBef>
            </a:pPr>
          </a:p>
        </p:txBody>
      </p:sp>
      <p:sp>
        <p:nvSpPr>
          <p:cNvPr name="Freeform 4" id="4"/>
          <p:cNvSpPr/>
          <p:nvPr/>
        </p:nvSpPr>
        <p:spPr>
          <a:xfrm flipH="false" flipV="false" rot="0">
            <a:off x="1820706" y="5787041"/>
            <a:ext cx="1141088" cy="646990"/>
          </a:xfrm>
          <a:custGeom>
            <a:avLst/>
            <a:gdLst/>
            <a:ahLst/>
            <a:cxnLst/>
            <a:rect r="r" b="b" t="t" l="l"/>
            <a:pathLst>
              <a:path h="646990" w="1141088">
                <a:moveTo>
                  <a:pt x="0" y="0"/>
                </a:moveTo>
                <a:lnTo>
                  <a:pt x="1141088" y="0"/>
                </a:lnTo>
                <a:lnTo>
                  <a:pt x="1141088" y="646990"/>
                </a:lnTo>
                <a:lnTo>
                  <a:pt x="0" y="64699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3565626" y="6729306"/>
            <a:ext cx="1141088" cy="646990"/>
          </a:xfrm>
          <a:custGeom>
            <a:avLst/>
            <a:gdLst/>
            <a:ahLst/>
            <a:cxnLst/>
            <a:rect r="r" b="b" t="t" l="l"/>
            <a:pathLst>
              <a:path h="646990" w="1141088">
                <a:moveTo>
                  <a:pt x="0" y="0"/>
                </a:moveTo>
                <a:lnTo>
                  <a:pt x="1141088" y="0"/>
                </a:lnTo>
                <a:lnTo>
                  <a:pt x="1141088" y="646990"/>
                </a:lnTo>
                <a:lnTo>
                  <a:pt x="0" y="64699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3565626" y="7594861"/>
            <a:ext cx="1141088" cy="646990"/>
          </a:xfrm>
          <a:custGeom>
            <a:avLst/>
            <a:gdLst/>
            <a:ahLst/>
            <a:cxnLst/>
            <a:rect r="r" b="b" t="t" l="l"/>
            <a:pathLst>
              <a:path h="646990" w="1141088">
                <a:moveTo>
                  <a:pt x="0" y="0"/>
                </a:moveTo>
                <a:lnTo>
                  <a:pt x="1141088" y="0"/>
                </a:lnTo>
                <a:lnTo>
                  <a:pt x="1141088" y="646990"/>
                </a:lnTo>
                <a:lnTo>
                  <a:pt x="0" y="64699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3565626" y="8527091"/>
            <a:ext cx="1141088" cy="646990"/>
          </a:xfrm>
          <a:custGeom>
            <a:avLst/>
            <a:gdLst/>
            <a:ahLst/>
            <a:cxnLst/>
            <a:rect r="r" b="b" t="t" l="l"/>
            <a:pathLst>
              <a:path h="646990" w="1141088">
                <a:moveTo>
                  <a:pt x="0" y="0"/>
                </a:moveTo>
                <a:lnTo>
                  <a:pt x="1141088" y="0"/>
                </a:lnTo>
                <a:lnTo>
                  <a:pt x="1141088" y="646991"/>
                </a:lnTo>
                <a:lnTo>
                  <a:pt x="0" y="64699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FFAEF"/>
        </a:solidFill>
      </p:bgPr>
    </p:bg>
    <p:spTree>
      <p:nvGrpSpPr>
        <p:cNvPr id="1" name=""/>
        <p:cNvGrpSpPr/>
        <p:nvPr/>
      </p:nvGrpSpPr>
      <p:grpSpPr>
        <a:xfrm>
          <a:off x="0" y="0"/>
          <a:ext cx="0" cy="0"/>
          <a:chOff x="0" y="0"/>
          <a:chExt cx="0" cy="0"/>
        </a:xfrm>
      </p:grpSpPr>
      <p:sp>
        <p:nvSpPr>
          <p:cNvPr name="TextBox 2" id="2"/>
          <p:cNvSpPr txBox="true"/>
          <p:nvPr/>
        </p:nvSpPr>
        <p:spPr>
          <a:xfrm rot="0">
            <a:off x="2083829" y="876300"/>
            <a:ext cx="14551408" cy="1327269"/>
          </a:xfrm>
          <a:prstGeom prst="rect">
            <a:avLst/>
          </a:prstGeom>
        </p:spPr>
        <p:txBody>
          <a:bodyPr anchor="t" rtlCol="false" tIns="0" lIns="0" bIns="0" rIns="0">
            <a:spAutoFit/>
          </a:bodyPr>
          <a:lstStyle/>
          <a:p>
            <a:pPr algn="l">
              <a:lnSpc>
                <a:spcPts val="10843"/>
              </a:lnSpc>
              <a:spcBef>
                <a:spcPct val="0"/>
              </a:spcBef>
            </a:pPr>
            <a:r>
              <a:rPr lang="en-US" sz="7745">
                <a:solidFill>
                  <a:srgbClr val="568A87"/>
                </a:solidFill>
                <a:latin typeface="Urbanist"/>
                <a:ea typeface="Urbanist"/>
                <a:cs typeface="Urbanist"/>
                <a:sym typeface="Urbanist"/>
              </a:rPr>
              <a:t>Contexte, enjeux et perspectives</a:t>
            </a:r>
          </a:p>
        </p:txBody>
      </p:sp>
      <p:sp>
        <p:nvSpPr>
          <p:cNvPr name="Freeform 3" id="3"/>
          <p:cNvSpPr/>
          <p:nvPr/>
        </p:nvSpPr>
        <p:spPr>
          <a:xfrm flipH="false" flipV="false" rot="0">
            <a:off x="7136014" y="4784413"/>
            <a:ext cx="4386066" cy="1875043"/>
          </a:xfrm>
          <a:custGeom>
            <a:avLst/>
            <a:gdLst/>
            <a:ahLst/>
            <a:cxnLst/>
            <a:rect r="r" b="b" t="t" l="l"/>
            <a:pathLst>
              <a:path h="1875043" w="4386066">
                <a:moveTo>
                  <a:pt x="0" y="0"/>
                </a:moveTo>
                <a:lnTo>
                  <a:pt x="4386066" y="0"/>
                </a:lnTo>
                <a:lnTo>
                  <a:pt x="4386066" y="1875044"/>
                </a:lnTo>
                <a:lnTo>
                  <a:pt x="0" y="1875044"/>
                </a:lnTo>
                <a:lnTo>
                  <a:pt x="0" y="0"/>
                </a:lnTo>
                <a:close/>
              </a:path>
            </a:pathLst>
          </a:custGeom>
          <a:blipFill>
            <a:blip r:embed="rId2">
              <a:alphaModFix amt="53000"/>
            </a:blip>
            <a:stretch>
              <a:fillRect l="0" t="0" r="0" b="0"/>
            </a:stretch>
          </a:blipFill>
        </p:spPr>
      </p:sp>
      <p:sp>
        <p:nvSpPr>
          <p:cNvPr name="TextBox 4" id="4"/>
          <p:cNvSpPr txBox="true"/>
          <p:nvPr/>
        </p:nvSpPr>
        <p:spPr>
          <a:xfrm rot="0">
            <a:off x="843604" y="1597270"/>
            <a:ext cx="17031858" cy="12332056"/>
          </a:xfrm>
          <a:prstGeom prst="rect">
            <a:avLst/>
          </a:prstGeom>
        </p:spPr>
        <p:txBody>
          <a:bodyPr anchor="t" rtlCol="false" tIns="0" lIns="0" bIns="0" rIns="0">
            <a:spAutoFit/>
          </a:bodyPr>
          <a:lstStyle/>
          <a:p>
            <a:pPr algn="ctr">
              <a:lnSpc>
                <a:spcPts val="6000"/>
              </a:lnSpc>
            </a:pPr>
          </a:p>
          <a:p>
            <a:pPr algn="ctr">
              <a:lnSpc>
                <a:spcPts val="6000"/>
              </a:lnSpc>
            </a:pPr>
            <a:r>
              <a:rPr lang="en-US" sz="4285">
                <a:solidFill>
                  <a:srgbClr val="D5543E"/>
                </a:solidFill>
                <a:latin typeface="Urbanist"/>
                <a:ea typeface="Urbanist"/>
                <a:cs typeface="Urbanist"/>
                <a:sym typeface="Urbanist"/>
              </a:rPr>
              <a:t>Les potentialités évolutives des marchés de gros : </a:t>
            </a:r>
          </a:p>
          <a:p>
            <a:pPr algn="ctr">
              <a:lnSpc>
                <a:spcPts val="6000"/>
              </a:lnSpc>
            </a:pPr>
            <a:r>
              <a:rPr lang="en-US" sz="4285">
                <a:solidFill>
                  <a:srgbClr val="D5543E"/>
                </a:solidFill>
                <a:latin typeface="Urbanist"/>
                <a:ea typeface="Urbanist"/>
                <a:cs typeface="Urbanist"/>
                <a:sym typeface="Urbanist"/>
              </a:rPr>
              <a:t>des acteurs hybrides des systèmes alimentaires en transition ?</a:t>
            </a:r>
          </a:p>
          <a:p>
            <a:pPr algn="ctr">
              <a:lnSpc>
                <a:spcPts val="3585"/>
              </a:lnSpc>
            </a:pPr>
          </a:p>
          <a:p>
            <a:pPr algn="ctr">
              <a:lnSpc>
                <a:spcPts val="3785"/>
              </a:lnSpc>
            </a:pPr>
            <a:r>
              <a:rPr lang="en-US" sz="3785">
                <a:solidFill>
                  <a:srgbClr val="D5543E"/>
                </a:solidFill>
                <a:latin typeface="Urbanist"/>
                <a:ea typeface="Urbanist"/>
                <a:cs typeface="Urbanist"/>
                <a:sym typeface="Urbanist"/>
              </a:rPr>
              <a:t>Ma</a:t>
            </a:r>
            <a:r>
              <a:rPr lang="en-US" sz="3785">
                <a:solidFill>
                  <a:srgbClr val="D5543E"/>
                </a:solidFill>
                <a:latin typeface="Urbanist"/>
                <a:ea typeface="Urbanist"/>
                <a:cs typeface="Urbanist"/>
                <a:sym typeface="Urbanist"/>
              </a:rPr>
              <a:t>rché de gros/Min comme catalyseur à l’émergence d’éco-systèmes locaux</a:t>
            </a:r>
          </a:p>
          <a:p>
            <a:pPr algn="ctr">
              <a:lnSpc>
                <a:spcPts val="3785"/>
              </a:lnSpc>
            </a:pPr>
          </a:p>
          <a:p>
            <a:pPr algn="ctr">
              <a:lnSpc>
                <a:spcPts val="3785"/>
              </a:lnSpc>
            </a:pPr>
            <a:r>
              <a:rPr lang="en-US" sz="3785" b="true">
                <a:solidFill>
                  <a:srgbClr val="D5543E"/>
                </a:solidFill>
                <a:latin typeface="Urbanist Bold"/>
                <a:ea typeface="Urbanist Bold"/>
                <a:cs typeface="Urbanist Bold"/>
                <a:sym typeface="Urbanist Bold"/>
              </a:rPr>
              <a:t>Hub alimentaire </a:t>
            </a:r>
          </a:p>
          <a:p>
            <a:pPr algn="ctr">
              <a:lnSpc>
                <a:spcPts val="3585"/>
              </a:lnSpc>
            </a:pPr>
          </a:p>
          <a:p>
            <a:pPr algn="ctr">
              <a:lnSpc>
                <a:spcPts val="3585"/>
              </a:lnSpc>
            </a:pPr>
          </a:p>
          <a:p>
            <a:pPr algn="ctr">
              <a:lnSpc>
                <a:spcPts val="3585"/>
              </a:lnSpc>
            </a:pPr>
          </a:p>
          <a:p>
            <a:pPr algn="ctr">
              <a:lnSpc>
                <a:spcPts val="3585"/>
              </a:lnSpc>
            </a:pPr>
            <a:r>
              <a:rPr lang="en-US" sz="3585">
                <a:solidFill>
                  <a:srgbClr val="D5543E"/>
                </a:solidFill>
                <a:latin typeface="Urbanist"/>
                <a:ea typeface="Urbanist"/>
                <a:cs typeface="Urbanist"/>
                <a:sym typeface="Urbanist"/>
              </a:rPr>
              <a:t> </a:t>
            </a:r>
          </a:p>
          <a:p>
            <a:pPr algn="ctr">
              <a:lnSpc>
                <a:spcPts val="5019"/>
              </a:lnSpc>
            </a:pPr>
          </a:p>
          <a:p>
            <a:pPr algn="ctr">
              <a:lnSpc>
                <a:spcPts val="5019"/>
              </a:lnSpc>
            </a:pPr>
          </a:p>
          <a:p>
            <a:pPr algn="ctr">
              <a:lnSpc>
                <a:spcPts val="4599"/>
              </a:lnSpc>
            </a:pPr>
          </a:p>
          <a:p>
            <a:pPr algn="ctr">
              <a:lnSpc>
                <a:spcPts val="4599"/>
              </a:lnSpc>
            </a:pPr>
          </a:p>
          <a:p>
            <a:pPr algn="ctr">
              <a:lnSpc>
                <a:spcPts val="4599"/>
              </a:lnSpc>
            </a:pPr>
          </a:p>
          <a:p>
            <a:pPr algn="ctr">
              <a:lnSpc>
                <a:spcPts val="4599"/>
              </a:lnSpc>
            </a:pPr>
            <a:r>
              <a:rPr lang="en-US" sz="3285">
                <a:solidFill>
                  <a:srgbClr val="D5543E"/>
                </a:solidFill>
                <a:latin typeface="Urbanist"/>
                <a:ea typeface="Urbanist"/>
                <a:cs typeface="Urbanist"/>
                <a:sym typeface="Urbanist"/>
              </a:rPr>
              <a:t> </a:t>
            </a:r>
          </a:p>
          <a:p>
            <a:pPr algn="ctr">
              <a:lnSpc>
                <a:spcPts val="4599"/>
              </a:lnSpc>
            </a:pPr>
          </a:p>
          <a:p>
            <a:pPr algn="ctr">
              <a:lnSpc>
                <a:spcPts val="5860"/>
              </a:lnSpc>
            </a:pPr>
          </a:p>
          <a:p>
            <a:pPr algn="ctr">
              <a:lnSpc>
                <a:spcPts val="5860"/>
              </a:lnSpc>
              <a:spcBef>
                <a:spcPct val="0"/>
              </a:spcBef>
            </a:pPr>
            <a:r>
              <a:rPr lang="en-US" sz="4185">
                <a:solidFill>
                  <a:srgbClr val="568A87"/>
                </a:solidFill>
                <a:latin typeface="Urbanist"/>
                <a:ea typeface="Urbanist"/>
                <a:cs typeface="Urbanist"/>
                <a:sym typeface="Urbanist"/>
              </a:rPr>
              <a:t> </a:t>
            </a:r>
          </a:p>
          <a:p>
            <a:pPr algn="ctr">
              <a:lnSpc>
                <a:spcPts val="5860"/>
              </a:lnSpc>
              <a:spcBef>
                <a:spcPct val="0"/>
              </a:spcBef>
            </a:pPr>
          </a:p>
        </p:txBody>
      </p:sp>
      <p:sp>
        <p:nvSpPr>
          <p:cNvPr name="Freeform 5" id="5"/>
          <p:cNvSpPr/>
          <p:nvPr/>
        </p:nvSpPr>
        <p:spPr>
          <a:xfrm flipH="false" flipV="false" rot="0">
            <a:off x="1377543" y="6116283"/>
            <a:ext cx="3835603" cy="3389279"/>
          </a:xfrm>
          <a:custGeom>
            <a:avLst/>
            <a:gdLst/>
            <a:ahLst/>
            <a:cxnLst/>
            <a:rect r="r" b="b" t="t" l="l"/>
            <a:pathLst>
              <a:path h="3389279" w="3835603">
                <a:moveTo>
                  <a:pt x="0" y="0"/>
                </a:moveTo>
                <a:lnTo>
                  <a:pt x="3835604" y="0"/>
                </a:lnTo>
                <a:lnTo>
                  <a:pt x="3835604" y="3389279"/>
                </a:lnTo>
                <a:lnTo>
                  <a:pt x="0" y="338927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3623762" y="6227110"/>
            <a:ext cx="3807666" cy="3364592"/>
          </a:xfrm>
          <a:custGeom>
            <a:avLst/>
            <a:gdLst/>
            <a:ahLst/>
            <a:cxnLst/>
            <a:rect r="r" b="b" t="t" l="l"/>
            <a:pathLst>
              <a:path h="3364592" w="3807666">
                <a:moveTo>
                  <a:pt x="0" y="0"/>
                </a:moveTo>
                <a:lnTo>
                  <a:pt x="3807666" y="0"/>
                </a:lnTo>
                <a:lnTo>
                  <a:pt x="3807666" y="3364592"/>
                </a:lnTo>
                <a:lnTo>
                  <a:pt x="0" y="336459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5405794" y="6298612"/>
            <a:ext cx="3835603" cy="3389279"/>
          </a:xfrm>
          <a:custGeom>
            <a:avLst/>
            <a:gdLst/>
            <a:ahLst/>
            <a:cxnLst/>
            <a:rect r="r" b="b" t="t" l="l"/>
            <a:pathLst>
              <a:path h="3389279" w="3835603">
                <a:moveTo>
                  <a:pt x="0" y="0"/>
                </a:moveTo>
                <a:lnTo>
                  <a:pt x="3835604" y="0"/>
                </a:lnTo>
                <a:lnTo>
                  <a:pt x="3835604" y="3389279"/>
                </a:lnTo>
                <a:lnTo>
                  <a:pt x="0" y="338927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9359533" y="6202424"/>
            <a:ext cx="3835603" cy="3389279"/>
          </a:xfrm>
          <a:custGeom>
            <a:avLst/>
            <a:gdLst/>
            <a:ahLst/>
            <a:cxnLst/>
            <a:rect r="r" b="b" t="t" l="l"/>
            <a:pathLst>
              <a:path h="3389279" w="3835603">
                <a:moveTo>
                  <a:pt x="0" y="0"/>
                </a:moveTo>
                <a:lnTo>
                  <a:pt x="3835604" y="0"/>
                </a:lnTo>
                <a:lnTo>
                  <a:pt x="3835604" y="3389278"/>
                </a:lnTo>
                <a:lnTo>
                  <a:pt x="0" y="338927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9" id="9"/>
          <p:cNvSpPr txBox="true"/>
          <p:nvPr/>
        </p:nvSpPr>
        <p:spPr>
          <a:xfrm rot="0">
            <a:off x="1731760" y="7184660"/>
            <a:ext cx="3127170" cy="1295943"/>
          </a:xfrm>
          <a:prstGeom prst="rect">
            <a:avLst/>
          </a:prstGeom>
        </p:spPr>
        <p:txBody>
          <a:bodyPr anchor="t" rtlCol="false" tIns="0" lIns="0" bIns="0" rIns="0">
            <a:spAutoFit/>
          </a:bodyPr>
          <a:lstStyle/>
          <a:p>
            <a:pPr algn="ctr">
              <a:lnSpc>
                <a:spcPts val="5220"/>
              </a:lnSpc>
              <a:spcBef>
                <a:spcPct val="0"/>
              </a:spcBef>
            </a:pPr>
            <a:r>
              <a:rPr lang="en-US" sz="3728">
                <a:solidFill>
                  <a:srgbClr val="D5543E"/>
                </a:solidFill>
                <a:latin typeface="Urbanist"/>
                <a:ea typeface="Urbanist"/>
                <a:cs typeface="Urbanist"/>
                <a:sym typeface="Urbanist"/>
              </a:rPr>
              <a:t>Pôl</a:t>
            </a:r>
            <a:r>
              <a:rPr lang="en-US" sz="3728">
                <a:solidFill>
                  <a:srgbClr val="D5543E"/>
                </a:solidFill>
                <a:latin typeface="Urbanist"/>
                <a:ea typeface="Urbanist"/>
                <a:cs typeface="Urbanist"/>
                <a:sym typeface="Urbanist"/>
              </a:rPr>
              <a:t>e logistique stratégique </a:t>
            </a:r>
          </a:p>
        </p:txBody>
      </p:sp>
      <p:sp>
        <p:nvSpPr>
          <p:cNvPr name="TextBox 10" id="10"/>
          <p:cNvSpPr txBox="true"/>
          <p:nvPr/>
        </p:nvSpPr>
        <p:spPr>
          <a:xfrm rot="0">
            <a:off x="13964010" y="6978567"/>
            <a:ext cx="3127170" cy="1953168"/>
          </a:xfrm>
          <a:prstGeom prst="rect">
            <a:avLst/>
          </a:prstGeom>
        </p:spPr>
        <p:txBody>
          <a:bodyPr anchor="t" rtlCol="false" tIns="0" lIns="0" bIns="0" rIns="0">
            <a:spAutoFit/>
          </a:bodyPr>
          <a:lstStyle/>
          <a:p>
            <a:pPr algn="ctr">
              <a:lnSpc>
                <a:spcPts val="5220"/>
              </a:lnSpc>
              <a:spcBef>
                <a:spcPct val="0"/>
              </a:spcBef>
            </a:pPr>
            <a:r>
              <a:rPr lang="en-US" sz="3728">
                <a:solidFill>
                  <a:srgbClr val="D5543E"/>
                </a:solidFill>
                <a:latin typeface="Urbanist"/>
                <a:ea typeface="Urbanist"/>
                <a:cs typeface="Urbanist"/>
                <a:sym typeface="Urbanist"/>
              </a:rPr>
              <a:t>S</a:t>
            </a:r>
            <a:r>
              <a:rPr lang="en-US" sz="3728">
                <a:solidFill>
                  <a:srgbClr val="D5543E"/>
                </a:solidFill>
                <a:latin typeface="Urbanist"/>
                <a:ea typeface="Urbanist"/>
                <a:cs typeface="Urbanist"/>
                <a:sym typeface="Urbanist"/>
              </a:rPr>
              <a:t>outien aux circuits de proximité</a:t>
            </a:r>
          </a:p>
        </p:txBody>
      </p:sp>
      <p:sp>
        <p:nvSpPr>
          <p:cNvPr name="TextBox 11" id="11"/>
          <p:cNvSpPr txBox="true"/>
          <p:nvPr/>
        </p:nvSpPr>
        <p:spPr>
          <a:xfrm rot="0">
            <a:off x="5803738" y="7307180"/>
            <a:ext cx="3127170" cy="1953168"/>
          </a:xfrm>
          <a:prstGeom prst="rect">
            <a:avLst/>
          </a:prstGeom>
        </p:spPr>
        <p:txBody>
          <a:bodyPr anchor="t" rtlCol="false" tIns="0" lIns="0" bIns="0" rIns="0">
            <a:spAutoFit/>
          </a:bodyPr>
          <a:lstStyle/>
          <a:p>
            <a:pPr algn="ctr">
              <a:lnSpc>
                <a:spcPts val="5220"/>
              </a:lnSpc>
              <a:spcBef>
                <a:spcPct val="0"/>
              </a:spcBef>
            </a:pPr>
            <a:r>
              <a:rPr lang="en-US" sz="3728">
                <a:solidFill>
                  <a:srgbClr val="D5543E"/>
                </a:solidFill>
                <a:latin typeface="Urbanist"/>
                <a:ea typeface="Urbanist"/>
                <a:cs typeface="Urbanist"/>
                <a:sym typeface="Urbanist"/>
              </a:rPr>
              <a:t>Interfac</a:t>
            </a:r>
            <a:r>
              <a:rPr lang="en-US" sz="3728">
                <a:solidFill>
                  <a:srgbClr val="D5543E"/>
                </a:solidFill>
                <a:latin typeface="Urbanist"/>
                <a:ea typeface="Urbanist"/>
                <a:cs typeface="Urbanist"/>
                <a:sym typeface="Urbanist"/>
              </a:rPr>
              <a:t>e entre rural et urbain</a:t>
            </a:r>
          </a:p>
          <a:p>
            <a:pPr algn="ctr">
              <a:lnSpc>
                <a:spcPts val="5220"/>
              </a:lnSpc>
              <a:spcBef>
                <a:spcPct val="0"/>
              </a:spcBef>
            </a:pPr>
          </a:p>
        </p:txBody>
      </p:sp>
      <p:sp>
        <p:nvSpPr>
          <p:cNvPr name="TextBox 12" id="12"/>
          <p:cNvSpPr txBox="true"/>
          <p:nvPr/>
        </p:nvSpPr>
        <p:spPr>
          <a:xfrm rot="0">
            <a:off x="9617625" y="7061424"/>
            <a:ext cx="3319420" cy="2771683"/>
          </a:xfrm>
          <a:prstGeom prst="rect">
            <a:avLst/>
          </a:prstGeom>
        </p:spPr>
        <p:txBody>
          <a:bodyPr anchor="t" rtlCol="false" tIns="0" lIns="0" bIns="0" rIns="0">
            <a:spAutoFit/>
          </a:bodyPr>
          <a:lstStyle/>
          <a:p>
            <a:pPr algn="ctr">
              <a:lnSpc>
                <a:spcPts val="4240"/>
              </a:lnSpc>
              <a:spcBef>
                <a:spcPct val="0"/>
              </a:spcBef>
            </a:pPr>
            <a:r>
              <a:rPr lang="en-US" sz="3028">
                <a:solidFill>
                  <a:srgbClr val="D5543E"/>
                </a:solidFill>
                <a:latin typeface="Urbanist"/>
                <a:ea typeface="Urbanist"/>
                <a:cs typeface="Urbanist"/>
                <a:sym typeface="Urbanist"/>
              </a:rPr>
              <a:t>Participation à la gouvernanc</a:t>
            </a:r>
            <a:r>
              <a:rPr lang="en-US" sz="3028">
                <a:solidFill>
                  <a:srgbClr val="D5543E"/>
                </a:solidFill>
                <a:latin typeface="Urbanist"/>
                <a:ea typeface="Urbanist"/>
                <a:cs typeface="Urbanist"/>
                <a:sym typeface="Urbanist"/>
              </a:rPr>
              <a:t>e alimentaire territoriale</a:t>
            </a:r>
          </a:p>
          <a:p>
            <a:pPr algn="ctr">
              <a:lnSpc>
                <a:spcPts val="5220"/>
              </a:lnSpc>
              <a:spcBef>
                <a:spcPct val="0"/>
              </a:spcBef>
            </a:pPr>
          </a:p>
        </p:txBody>
      </p:sp>
      <p:sp>
        <p:nvSpPr>
          <p:cNvPr name="Freeform 13" id="13"/>
          <p:cNvSpPr/>
          <p:nvPr/>
        </p:nvSpPr>
        <p:spPr>
          <a:xfrm flipH="false" flipV="false" rot="0">
            <a:off x="-1141088" y="3462940"/>
            <a:ext cx="1141088" cy="646990"/>
          </a:xfrm>
          <a:custGeom>
            <a:avLst/>
            <a:gdLst/>
            <a:ahLst/>
            <a:cxnLst/>
            <a:rect r="r" b="b" t="t" l="l"/>
            <a:pathLst>
              <a:path h="646990" w="1141088">
                <a:moveTo>
                  <a:pt x="0" y="0"/>
                </a:moveTo>
                <a:lnTo>
                  <a:pt x="1141088" y="0"/>
                </a:lnTo>
                <a:lnTo>
                  <a:pt x="1141088" y="646990"/>
                </a:lnTo>
                <a:lnTo>
                  <a:pt x="0" y="64699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FFAEF"/>
        </a:solidFill>
      </p:bgPr>
    </p:bg>
    <p:spTree>
      <p:nvGrpSpPr>
        <p:cNvPr id="1" name=""/>
        <p:cNvGrpSpPr/>
        <p:nvPr/>
      </p:nvGrpSpPr>
      <p:grpSpPr>
        <a:xfrm>
          <a:off x="0" y="0"/>
          <a:ext cx="0" cy="0"/>
          <a:chOff x="0" y="0"/>
          <a:chExt cx="0" cy="0"/>
        </a:xfrm>
      </p:grpSpPr>
      <p:sp>
        <p:nvSpPr>
          <p:cNvPr name="Freeform 2" id="2"/>
          <p:cNvSpPr/>
          <p:nvPr/>
        </p:nvSpPr>
        <p:spPr>
          <a:xfrm flipH="false" flipV="false" rot="0">
            <a:off x="6610113" y="2881163"/>
            <a:ext cx="5067773" cy="5319228"/>
          </a:xfrm>
          <a:custGeom>
            <a:avLst/>
            <a:gdLst/>
            <a:ahLst/>
            <a:cxnLst/>
            <a:rect r="r" b="b" t="t" l="l"/>
            <a:pathLst>
              <a:path h="5319228" w="5067773">
                <a:moveTo>
                  <a:pt x="0" y="0"/>
                </a:moveTo>
                <a:lnTo>
                  <a:pt x="5067774" y="0"/>
                </a:lnTo>
                <a:lnTo>
                  <a:pt x="5067774" y="5319228"/>
                </a:lnTo>
                <a:lnTo>
                  <a:pt x="0" y="5319228"/>
                </a:lnTo>
                <a:lnTo>
                  <a:pt x="0" y="0"/>
                </a:lnTo>
                <a:close/>
              </a:path>
            </a:pathLst>
          </a:custGeom>
          <a:blipFill>
            <a:blip r:embed="rId2">
              <a:alphaModFix amt="28000"/>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2108559" y="3374715"/>
            <a:ext cx="14546925" cy="5073650"/>
          </a:xfrm>
          <a:prstGeom prst="rect">
            <a:avLst/>
          </a:prstGeom>
        </p:spPr>
        <p:txBody>
          <a:bodyPr anchor="t" rtlCol="false" tIns="0" lIns="0" bIns="0" rIns="0">
            <a:spAutoFit/>
          </a:bodyPr>
          <a:lstStyle/>
          <a:p>
            <a:pPr algn="ctr" marL="1079501" indent="-539750" lvl="1">
              <a:lnSpc>
                <a:spcPts val="5650"/>
              </a:lnSpc>
              <a:buFont typeface="Arial"/>
              <a:buChar char="•"/>
            </a:pPr>
            <a:r>
              <a:rPr lang="en-US" sz="5000">
                <a:solidFill>
                  <a:srgbClr val="6D1943"/>
                </a:solidFill>
                <a:latin typeface="Urbanist"/>
                <a:ea typeface="Urbanist"/>
                <a:cs typeface="Urbanist"/>
                <a:sym typeface="Urbanist"/>
              </a:rPr>
              <a:t>Rôle des marchés de gros dans la structuration des circuits alimentaires territoriaux</a:t>
            </a:r>
          </a:p>
          <a:p>
            <a:pPr algn="ctr" marL="1079501" indent="-539750" lvl="1">
              <a:lnSpc>
                <a:spcPts val="5650"/>
              </a:lnSpc>
              <a:buFont typeface="Arial"/>
              <a:buChar char="•"/>
            </a:pPr>
            <a:r>
              <a:rPr lang="en-US" sz="5000">
                <a:solidFill>
                  <a:srgbClr val="6D1943"/>
                </a:solidFill>
                <a:latin typeface="Urbanist"/>
                <a:ea typeface="Urbanist"/>
                <a:cs typeface="Urbanist"/>
                <a:sym typeface="Urbanist"/>
              </a:rPr>
              <a:t>Complémentarité entre métropoles et chambres d’agriculture</a:t>
            </a:r>
          </a:p>
          <a:p>
            <a:pPr algn="ctr" marL="1079501" indent="-539750" lvl="1">
              <a:lnSpc>
                <a:spcPts val="5650"/>
              </a:lnSpc>
              <a:buFont typeface="Arial"/>
              <a:buChar char="•"/>
            </a:pPr>
            <a:r>
              <a:rPr lang="en-US" sz="5000">
                <a:solidFill>
                  <a:srgbClr val="6D1943"/>
                </a:solidFill>
                <a:latin typeface="Urbanist"/>
                <a:ea typeface="Urbanist"/>
                <a:cs typeface="Urbanist"/>
                <a:sym typeface="Urbanist"/>
              </a:rPr>
              <a:t>Objectifs de la présentation : identifier les bonnes pratiques, freins et défis</a:t>
            </a:r>
          </a:p>
          <a:p>
            <a:pPr algn="ctr">
              <a:lnSpc>
                <a:spcPts val="5650"/>
              </a:lnSpc>
            </a:pPr>
          </a:p>
        </p:txBody>
      </p:sp>
      <p:sp>
        <p:nvSpPr>
          <p:cNvPr name="TextBox 4" id="4"/>
          <p:cNvSpPr txBox="true"/>
          <p:nvPr/>
        </p:nvSpPr>
        <p:spPr>
          <a:xfrm rot="0">
            <a:off x="611567" y="670612"/>
            <a:ext cx="17540910" cy="2210552"/>
          </a:xfrm>
          <a:prstGeom prst="rect">
            <a:avLst/>
          </a:prstGeom>
        </p:spPr>
        <p:txBody>
          <a:bodyPr anchor="t" rtlCol="false" tIns="0" lIns="0" bIns="0" rIns="0">
            <a:spAutoFit/>
          </a:bodyPr>
          <a:lstStyle/>
          <a:p>
            <a:pPr algn="ctr">
              <a:lnSpc>
                <a:spcPts val="8883"/>
              </a:lnSpc>
            </a:pPr>
            <a:r>
              <a:rPr lang="en-US" sz="6345">
                <a:solidFill>
                  <a:srgbClr val="568A87"/>
                </a:solidFill>
                <a:latin typeface="Urbanist"/>
                <a:ea typeface="Urbanist"/>
                <a:cs typeface="Urbanist"/>
                <a:sym typeface="Urbanist"/>
              </a:rPr>
              <a:t>Présentation croisée des trinômes</a:t>
            </a:r>
          </a:p>
          <a:p>
            <a:pPr algn="ctr">
              <a:lnSpc>
                <a:spcPts val="8883"/>
              </a:lnSpc>
              <a:spcBef>
                <a:spcPct val="0"/>
              </a:spcBef>
            </a:pPr>
            <a:r>
              <a:rPr lang="en-US" sz="6345">
                <a:solidFill>
                  <a:srgbClr val="568A87"/>
                </a:solidFill>
                <a:latin typeface="Urbanist"/>
                <a:ea typeface="Urbanist"/>
                <a:cs typeface="Urbanist"/>
                <a:sym typeface="Urbanist"/>
              </a:rPr>
              <a:t>Contexte et enjeux</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FFAEF"/>
        </a:solidFill>
      </p:bgPr>
    </p:bg>
    <p:spTree>
      <p:nvGrpSpPr>
        <p:cNvPr id="1" name=""/>
        <p:cNvGrpSpPr/>
        <p:nvPr/>
      </p:nvGrpSpPr>
      <p:grpSpPr>
        <a:xfrm>
          <a:off x="0" y="0"/>
          <a:ext cx="0" cy="0"/>
          <a:chOff x="0" y="0"/>
          <a:chExt cx="0" cy="0"/>
        </a:xfrm>
      </p:grpSpPr>
      <p:sp>
        <p:nvSpPr>
          <p:cNvPr name="Freeform 2" id="2"/>
          <p:cNvSpPr/>
          <p:nvPr/>
        </p:nvSpPr>
        <p:spPr>
          <a:xfrm flipH="false" flipV="false" rot="0">
            <a:off x="8553701" y="3017192"/>
            <a:ext cx="1608491" cy="1608491"/>
          </a:xfrm>
          <a:custGeom>
            <a:avLst/>
            <a:gdLst/>
            <a:ahLst/>
            <a:cxnLst/>
            <a:rect r="r" b="b" t="t" l="l"/>
            <a:pathLst>
              <a:path h="1608491" w="1608491">
                <a:moveTo>
                  <a:pt x="0" y="0"/>
                </a:moveTo>
                <a:lnTo>
                  <a:pt x="1608491" y="0"/>
                </a:lnTo>
                <a:lnTo>
                  <a:pt x="1608491" y="1608491"/>
                </a:lnTo>
                <a:lnTo>
                  <a:pt x="0" y="160849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4156438" y="3017192"/>
            <a:ext cx="1608491" cy="1608491"/>
          </a:xfrm>
          <a:custGeom>
            <a:avLst/>
            <a:gdLst/>
            <a:ahLst/>
            <a:cxnLst/>
            <a:rect r="r" b="b" t="t" l="l"/>
            <a:pathLst>
              <a:path h="1608491" w="1608491">
                <a:moveTo>
                  <a:pt x="0" y="0"/>
                </a:moveTo>
                <a:lnTo>
                  <a:pt x="1608491" y="0"/>
                </a:lnTo>
                <a:lnTo>
                  <a:pt x="1608491" y="1608491"/>
                </a:lnTo>
                <a:lnTo>
                  <a:pt x="0" y="160849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2784442" y="2964840"/>
            <a:ext cx="1608491" cy="1608491"/>
          </a:xfrm>
          <a:custGeom>
            <a:avLst/>
            <a:gdLst/>
            <a:ahLst/>
            <a:cxnLst/>
            <a:rect r="r" b="b" t="t" l="l"/>
            <a:pathLst>
              <a:path h="1608491" w="1608491">
                <a:moveTo>
                  <a:pt x="0" y="0"/>
                </a:moveTo>
                <a:lnTo>
                  <a:pt x="1608491" y="0"/>
                </a:lnTo>
                <a:lnTo>
                  <a:pt x="1608491" y="1608491"/>
                </a:lnTo>
                <a:lnTo>
                  <a:pt x="0" y="160849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1881323" y="5105950"/>
            <a:ext cx="3414729" cy="831088"/>
          </a:xfrm>
          <a:prstGeom prst="rect">
            <a:avLst/>
          </a:prstGeom>
        </p:spPr>
        <p:txBody>
          <a:bodyPr anchor="t" rtlCol="false" tIns="0" lIns="0" bIns="0" rIns="0">
            <a:spAutoFit/>
          </a:bodyPr>
          <a:lstStyle/>
          <a:p>
            <a:pPr algn="ctr">
              <a:lnSpc>
                <a:spcPts val="3296"/>
              </a:lnSpc>
            </a:pPr>
            <a:r>
              <a:rPr lang="en-US" sz="3200">
                <a:solidFill>
                  <a:srgbClr val="F55D98"/>
                </a:solidFill>
                <a:latin typeface="Higuen Elegant Serif"/>
                <a:ea typeface="Higuen Elegant Serif"/>
                <a:cs typeface="Higuen Elegant Serif"/>
                <a:sym typeface="Higuen Elegant Serif"/>
              </a:rPr>
              <a:t>Grenoble-Alpes Métropole</a:t>
            </a:r>
          </a:p>
        </p:txBody>
      </p:sp>
      <p:sp>
        <p:nvSpPr>
          <p:cNvPr name="TextBox 6" id="6"/>
          <p:cNvSpPr txBox="true"/>
          <p:nvPr/>
        </p:nvSpPr>
        <p:spPr>
          <a:xfrm rot="0">
            <a:off x="12880906" y="5105950"/>
            <a:ext cx="4442046" cy="831088"/>
          </a:xfrm>
          <a:prstGeom prst="rect">
            <a:avLst/>
          </a:prstGeom>
        </p:spPr>
        <p:txBody>
          <a:bodyPr anchor="t" rtlCol="false" tIns="0" lIns="0" bIns="0" rIns="0">
            <a:spAutoFit/>
          </a:bodyPr>
          <a:lstStyle/>
          <a:p>
            <a:pPr algn="ctr">
              <a:lnSpc>
                <a:spcPts val="3296"/>
              </a:lnSpc>
            </a:pPr>
            <a:r>
              <a:rPr lang="en-US" sz="3200">
                <a:solidFill>
                  <a:srgbClr val="F55D98"/>
                </a:solidFill>
                <a:latin typeface="Higuen Elegant Serif"/>
                <a:ea typeface="Higuen Elegant Serif"/>
                <a:cs typeface="Higuen Elegant Serif"/>
                <a:sym typeface="Higuen Elegant Serif"/>
              </a:rPr>
              <a:t> Aix- Marseille-Provence Métropole </a:t>
            </a:r>
          </a:p>
        </p:txBody>
      </p:sp>
      <p:sp>
        <p:nvSpPr>
          <p:cNvPr name="TextBox 7" id="7"/>
          <p:cNvSpPr txBox="true"/>
          <p:nvPr/>
        </p:nvSpPr>
        <p:spPr>
          <a:xfrm rot="0">
            <a:off x="6663566" y="6206980"/>
            <a:ext cx="5732699" cy="2091182"/>
          </a:xfrm>
          <a:prstGeom prst="rect">
            <a:avLst/>
          </a:prstGeom>
        </p:spPr>
        <p:txBody>
          <a:bodyPr anchor="t" rtlCol="false" tIns="0" lIns="0" bIns="0" rIns="0">
            <a:spAutoFit/>
          </a:bodyPr>
          <a:lstStyle/>
          <a:p>
            <a:pPr algn="ctr" marL="496571" indent="-248285" lvl="1">
              <a:lnSpc>
                <a:spcPts val="2369"/>
              </a:lnSpc>
              <a:buFont typeface="Arial"/>
              <a:buChar char="•"/>
            </a:pPr>
            <a:r>
              <a:rPr lang="en-US" sz="2300">
                <a:solidFill>
                  <a:srgbClr val="6D1943"/>
                </a:solidFill>
                <a:latin typeface="Montserrat"/>
                <a:ea typeface="Montserrat"/>
                <a:cs typeface="Montserrat"/>
                <a:sym typeface="Montserrat"/>
              </a:rPr>
              <a:t>Min comme levier de la politique agroécologique et alimentaire de la Métropole</a:t>
            </a:r>
          </a:p>
          <a:p>
            <a:pPr algn="ctr" marL="496571" indent="-248285" lvl="1">
              <a:lnSpc>
                <a:spcPts val="2369"/>
              </a:lnSpc>
              <a:buFont typeface="Arial"/>
              <a:buChar char="•"/>
            </a:pPr>
            <a:r>
              <a:rPr lang="en-US" sz="2300">
                <a:solidFill>
                  <a:srgbClr val="6D1943"/>
                </a:solidFill>
                <a:latin typeface="Montserrat"/>
                <a:ea typeface="Montserrat"/>
                <a:cs typeface="Montserrat"/>
                <a:sym typeface="Montserrat"/>
              </a:rPr>
              <a:t>Une Plateforme de logistique alimentaire qui approvisionne un bassin de consommation</a:t>
            </a:r>
          </a:p>
          <a:p>
            <a:pPr algn="ctr">
              <a:lnSpc>
                <a:spcPts val="2369"/>
              </a:lnSpc>
            </a:pPr>
          </a:p>
        </p:txBody>
      </p:sp>
      <p:sp>
        <p:nvSpPr>
          <p:cNvPr name="TextBox 8" id="8"/>
          <p:cNvSpPr txBox="true"/>
          <p:nvPr/>
        </p:nvSpPr>
        <p:spPr>
          <a:xfrm rot="0">
            <a:off x="12396265" y="6206980"/>
            <a:ext cx="5625053" cy="1744028"/>
          </a:xfrm>
          <a:prstGeom prst="rect">
            <a:avLst/>
          </a:prstGeom>
        </p:spPr>
        <p:txBody>
          <a:bodyPr anchor="t" rtlCol="false" tIns="0" lIns="0" bIns="0" rIns="0">
            <a:spAutoFit/>
          </a:bodyPr>
          <a:lstStyle/>
          <a:p>
            <a:pPr algn="ctr" marL="474981" indent="-237491" lvl="1">
              <a:lnSpc>
                <a:spcPts val="2266"/>
              </a:lnSpc>
              <a:buFont typeface="Arial"/>
              <a:buChar char="•"/>
            </a:pPr>
            <a:r>
              <a:rPr lang="en-US" sz="2200">
                <a:solidFill>
                  <a:srgbClr val="6D1943"/>
                </a:solidFill>
                <a:latin typeface="Montserrat"/>
                <a:ea typeface="Montserrat"/>
                <a:cs typeface="Montserrat"/>
                <a:sym typeface="Montserrat"/>
              </a:rPr>
              <a:t>Présentation du MIN des Arnavaux en SPL</a:t>
            </a:r>
          </a:p>
          <a:p>
            <a:pPr algn="ctr" marL="474981" indent="-237491" lvl="1">
              <a:lnSpc>
                <a:spcPts val="2266"/>
              </a:lnSpc>
              <a:buFont typeface="Arial"/>
              <a:buChar char="•"/>
            </a:pPr>
            <a:r>
              <a:rPr lang="en-US" sz="2200">
                <a:solidFill>
                  <a:srgbClr val="6D1943"/>
                </a:solidFill>
                <a:latin typeface="Montserrat"/>
                <a:ea typeface="Montserrat"/>
                <a:cs typeface="Montserrat"/>
                <a:sym typeface="Montserrat"/>
              </a:rPr>
              <a:t>Déploiement feuille de route</a:t>
            </a:r>
          </a:p>
          <a:p>
            <a:pPr algn="ctr" marL="474981" indent="-237491" lvl="1">
              <a:lnSpc>
                <a:spcPts val="2266"/>
              </a:lnSpc>
              <a:buFont typeface="Arial"/>
              <a:buChar char="•"/>
            </a:pPr>
            <a:r>
              <a:rPr lang="en-US" sz="2200">
                <a:solidFill>
                  <a:srgbClr val="6D1943"/>
                </a:solidFill>
                <a:latin typeface="Montserrat"/>
                <a:ea typeface="Montserrat"/>
                <a:cs typeface="Montserrat"/>
                <a:sym typeface="Montserrat"/>
              </a:rPr>
              <a:t>Actions pour renforcer la relocalisation de l’alimentation</a:t>
            </a:r>
          </a:p>
          <a:p>
            <a:pPr algn="ctr">
              <a:lnSpc>
                <a:spcPts val="2369"/>
              </a:lnSpc>
            </a:pPr>
          </a:p>
        </p:txBody>
      </p:sp>
      <p:sp>
        <p:nvSpPr>
          <p:cNvPr name="TextBox 9" id="9"/>
          <p:cNvSpPr txBox="true"/>
          <p:nvPr/>
        </p:nvSpPr>
        <p:spPr>
          <a:xfrm rot="0">
            <a:off x="373545" y="278820"/>
            <a:ext cx="17540910" cy="2210552"/>
          </a:xfrm>
          <a:prstGeom prst="rect">
            <a:avLst/>
          </a:prstGeom>
        </p:spPr>
        <p:txBody>
          <a:bodyPr anchor="t" rtlCol="false" tIns="0" lIns="0" bIns="0" rIns="0">
            <a:spAutoFit/>
          </a:bodyPr>
          <a:lstStyle/>
          <a:p>
            <a:pPr algn="ctr">
              <a:lnSpc>
                <a:spcPts val="8883"/>
              </a:lnSpc>
            </a:pPr>
            <a:r>
              <a:rPr lang="en-US" sz="6345">
                <a:solidFill>
                  <a:srgbClr val="568A87"/>
                </a:solidFill>
                <a:latin typeface="Urbanist"/>
                <a:ea typeface="Urbanist"/>
                <a:cs typeface="Urbanist"/>
                <a:sym typeface="Urbanist"/>
              </a:rPr>
              <a:t>Présentation croisée des trinômes</a:t>
            </a:r>
          </a:p>
          <a:p>
            <a:pPr algn="ctr">
              <a:lnSpc>
                <a:spcPts val="8883"/>
              </a:lnSpc>
              <a:spcBef>
                <a:spcPct val="0"/>
              </a:spcBef>
            </a:pPr>
            <a:r>
              <a:rPr lang="en-US" sz="6345">
                <a:solidFill>
                  <a:srgbClr val="568A87"/>
                </a:solidFill>
                <a:latin typeface="Urbanist"/>
                <a:ea typeface="Urbanist"/>
                <a:cs typeface="Urbanist"/>
                <a:sym typeface="Urbanist"/>
              </a:rPr>
              <a:t>Études de cas</a:t>
            </a:r>
          </a:p>
        </p:txBody>
      </p:sp>
      <p:sp>
        <p:nvSpPr>
          <p:cNvPr name="TextBox 10" id="10"/>
          <p:cNvSpPr txBox="true"/>
          <p:nvPr/>
        </p:nvSpPr>
        <p:spPr>
          <a:xfrm rot="0">
            <a:off x="816688" y="6206980"/>
            <a:ext cx="5543998" cy="1930149"/>
          </a:xfrm>
          <a:prstGeom prst="rect">
            <a:avLst/>
          </a:prstGeom>
        </p:spPr>
        <p:txBody>
          <a:bodyPr anchor="t" rtlCol="false" tIns="0" lIns="0" bIns="0" rIns="0">
            <a:spAutoFit/>
          </a:bodyPr>
          <a:lstStyle/>
          <a:p>
            <a:pPr algn="ctr" marL="526447" indent="-263224" lvl="1">
              <a:lnSpc>
                <a:spcPts val="2511"/>
              </a:lnSpc>
              <a:buFont typeface="Arial"/>
              <a:buChar char="•"/>
            </a:pPr>
            <a:r>
              <a:rPr lang="en-US" sz="2438">
                <a:solidFill>
                  <a:srgbClr val="6D1943"/>
                </a:solidFill>
                <a:latin typeface="Montserrat"/>
                <a:ea typeface="Montserrat"/>
                <a:cs typeface="Montserrat"/>
                <a:sym typeface="Montserrat"/>
              </a:rPr>
              <a:t>Rôle du MIN de Grenoble dans l’approvisionnement local</a:t>
            </a:r>
          </a:p>
          <a:p>
            <a:pPr algn="ctr" marL="526447" indent="-263224" lvl="1">
              <a:lnSpc>
                <a:spcPts val="2511"/>
              </a:lnSpc>
              <a:buFont typeface="Arial"/>
              <a:buChar char="•"/>
            </a:pPr>
            <a:r>
              <a:rPr lang="en-US" sz="2438">
                <a:solidFill>
                  <a:srgbClr val="6D1943"/>
                </a:solidFill>
                <a:latin typeface="Montserrat"/>
                <a:ea typeface="Montserrat"/>
                <a:cs typeface="Montserrat"/>
                <a:sym typeface="Montserrat"/>
              </a:rPr>
              <a:t>Feuille de route et gouvernance</a:t>
            </a:r>
          </a:p>
          <a:p>
            <a:pPr algn="ctr" marL="526447" indent="-263224" lvl="1">
              <a:lnSpc>
                <a:spcPts val="2511"/>
              </a:lnSpc>
              <a:buFont typeface="Arial"/>
              <a:buChar char="•"/>
            </a:pPr>
            <a:r>
              <a:rPr lang="en-US" sz="2438">
                <a:solidFill>
                  <a:srgbClr val="6D1943"/>
                </a:solidFill>
                <a:latin typeface="Montserrat"/>
                <a:ea typeface="Montserrat"/>
                <a:cs typeface="Montserrat"/>
                <a:sym typeface="Montserrat"/>
              </a:rPr>
              <a:t>Articulation avec le PAT métropolitain</a:t>
            </a:r>
          </a:p>
          <a:p>
            <a:pPr algn="ctr">
              <a:lnSpc>
                <a:spcPts val="2614"/>
              </a:lnSpc>
            </a:pPr>
          </a:p>
        </p:txBody>
      </p:sp>
      <p:sp>
        <p:nvSpPr>
          <p:cNvPr name="TextBox 11" id="11"/>
          <p:cNvSpPr txBox="true"/>
          <p:nvPr/>
        </p:nvSpPr>
        <p:spPr>
          <a:xfrm rot="0">
            <a:off x="7354349" y="5105950"/>
            <a:ext cx="4935053" cy="831088"/>
          </a:xfrm>
          <a:prstGeom prst="rect">
            <a:avLst/>
          </a:prstGeom>
        </p:spPr>
        <p:txBody>
          <a:bodyPr anchor="t" rtlCol="false" tIns="0" lIns="0" bIns="0" rIns="0">
            <a:spAutoFit/>
          </a:bodyPr>
          <a:lstStyle/>
          <a:p>
            <a:pPr algn="ctr">
              <a:lnSpc>
                <a:spcPts val="3296"/>
              </a:lnSpc>
            </a:pPr>
            <a:r>
              <a:rPr lang="en-US" sz="3200">
                <a:solidFill>
                  <a:srgbClr val="F55D98"/>
                </a:solidFill>
                <a:latin typeface="Higuen Elegant Serif"/>
                <a:ea typeface="Higuen Elegant Serif"/>
                <a:cs typeface="Higuen Elegant Serif"/>
                <a:sym typeface="Higuen Elegant Serif"/>
              </a:rPr>
              <a:t>Montpellier Méditerranée Métropole</a:t>
            </a:r>
          </a:p>
        </p:txBody>
      </p:sp>
    </p:spTree>
  </p:cSld>
  <p:clrMapOvr>
    <a:masterClrMapping/>
  </p:clrMapOvr>
</p:sld>
</file>

<file path=ppt/slides/slide16.xml><?xml version="1.0" encoding="utf-8"?>
<p:sld xmlns:p="http://schemas.openxmlformats.org/presentationml/2006/main" xmlns:a="http://schemas.openxmlformats.org/drawingml/2006/main">
  <p:cSld>
    <p:bg>
      <p:bgPr>
        <a:solidFill>
          <a:srgbClr val="FFFAEF"/>
        </a:solidFill>
      </p:bgPr>
    </p:bg>
    <p:spTree>
      <p:nvGrpSpPr>
        <p:cNvPr id="1" name=""/>
        <p:cNvGrpSpPr/>
        <p:nvPr/>
      </p:nvGrpSpPr>
      <p:grpSpPr>
        <a:xfrm>
          <a:off x="0" y="0"/>
          <a:ext cx="0" cy="0"/>
          <a:chOff x="0" y="0"/>
          <a:chExt cx="0" cy="0"/>
        </a:xfrm>
      </p:grpSpPr>
      <p:sp>
        <p:nvSpPr>
          <p:cNvPr name="TextBox 2" id="2"/>
          <p:cNvSpPr txBox="true"/>
          <p:nvPr/>
        </p:nvSpPr>
        <p:spPr>
          <a:xfrm rot="0">
            <a:off x="373545" y="278820"/>
            <a:ext cx="17540910" cy="1086602"/>
          </a:xfrm>
          <a:prstGeom prst="rect">
            <a:avLst/>
          </a:prstGeom>
        </p:spPr>
        <p:txBody>
          <a:bodyPr anchor="t" rtlCol="false" tIns="0" lIns="0" bIns="0" rIns="0">
            <a:spAutoFit/>
          </a:bodyPr>
          <a:lstStyle/>
          <a:p>
            <a:pPr algn="ctr">
              <a:lnSpc>
                <a:spcPts val="8883"/>
              </a:lnSpc>
              <a:spcBef>
                <a:spcPct val="0"/>
              </a:spcBef>
            </a:pPr>
            <a:r>
              <a:rPr lang="en-US" sz="6345">
                <a:solidFill>
                  <a:srgbClr val="568A87"/>
                </a:solidFill>
                <a:latin typeface="Urbanist"/>
                <a:ea typeface="Urbanist"/>
                <a:cs typeface="Urbanist"/>
                <a:sym typeface="Urbanist"/>
              </a:rPr>
              <a:t>Aix-Marseille-Provence Métropole</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FFAEF"/>
        </a:solidFill>
      </p:bgPr>
    </p:bg>
    <p:spTree>
      <p:nvGrpSpPr>
        <p:cNvPr id="1" name=""/>
        <p:cNvGrpSpPr/>
        <p:nvPr/>
      </p:nvGrpSpPr>
      <p:grpSpPr>
        <a:xfrm>
          <a:off x="0" y="0"/>
          <a:ext cx="0" cy="0"/>
          <a:chOff x="0" y="0"/>
          <a:chExt cx="0" cy="0"/>
        </a:xfrm>
      </p:grpSpPr>
      <p:sp>
        <p:nvSpPr>
          <p:cNvPr name="TextBox 2" id="2"/>
          <p:cNvSpPr txBox="true"/>
          <p:nvPr/>
        </p:nvSpPr>
        <p:spPr>
          <a:xfrm rot="0">
            <a:off x="373545" y="278820"/>
            <a:ext cx="17540910" cy="1086602"/>
          </a:xfrm>
          <a:prstGeom prst="rect">
            <a:avLst/>
          </a:prstGeom>
        </p:spPr>
        <p:txBody>
          <a:bodyPr anchor="t" rtlCol="false" tIns="0" lIns="0" bIns="0" rIns="0">
            <a:spAutoFit/>
          </a:bodyPr>
          <a:lstStyle/>
          <a:p>
            <a:pPr algn="ctr">
              <a:lnSpc>
                <a:spcPts val="8883"/>
              </a:lnSpc>
              <a:spcBef>
                <a:spcPct val="0"/>
              </a:spcBef>
            </a:pPr>
            <a:r>
              <a:rPr lang="en-US" sz="6345">
                <a:solidFill>
                  <a:srgbClr val="568A87"/>
                </a:solidFill>
                <a:latin typeface="Urbanist"/>
                <a:ea typeface="Urbanist"/>
                <a:cs typeface="Urbanist"/>
                <a:sym typeface="Urbanist"/>
              </a:rPr>
              <a:t>Grenoble-Alpes Métropole</a:t>
            </a:r>
          </a:p>
        </p:txBody>
      </p:sp>
      <p:grpSp>
        <p:nvGrpSpPr>
          <p:cNvPr name="Group 3" id="3"/>
          <p:cNvGrpSpPr/>
          <p:nvPr/>
        </p:nvGrpSpPr>
        <p:grpSpPr>
          <a:xfrm rot="-10800000">
            <a:off x="1344964" y="2201130"/>
            <a:ext cx="3277705" cy="7606708"/>
            <a:chOff x="0" y="0"/>
            <a:chExt cx="4361121" cy="10121038"/>
          </a:xfrm>
        </p:grpSpPr>
        <p:sp>
          <p:nvSpPr>
            <p:cNvPr name="Freeform 4" id="4"/>
            <p:cNvSpPr/>
            <p:nvPr/>
          </p:nvSpPr>
          <p:spPr>
            <a:xfrm flipH="false" flipV="false" rot="0">
              <a:off x="0" y="0"/>
              <a:ext cx="4361180" cy="10121011"/>
            </a:xfrm>
            <a:custGeom>
              <a:avLst/>
              <a:gdLst/>
              <a:ahLst/>
              <a:cxnLst/>
              <a:rect r="r" b="b" t="t" l="l"/>
              <a:pathLst>
                <a:path h="10121011" w="4361180">
                  <a:moveTo>
                    <a:pt x="3105658" y="3048"/>
                  </a:moveTo>
                  <a:lnTo>
                    <a:pt x="4361180" y="0"/>
                  </a:lnTo>
                  <a:cubicBezTo>
                    <a:pt x="4361180" y="3373628"/>
                    <a:pt x="4361180" y="6747383"/>
                    <a:pt x="4361180" y="10121011"/>
                  </a:cubicBezTo>
                  <a:lnTo>
                    <a:pt x="0" y="10116947"/>
                  </a:lnTo>
                  <a:lnTo>
                    <a:pt x="3105658" y="3048"/>
                  </a:lnTo>
                  <a:close/>
                </a:path>
              </a:pathLst>
            </a:custGeom>
            <a:solidFill>
              <a:srgbClr val="FFF10B"/>
            </a:solidFill>
          </p:spPr>
        </p:sp>
      </p:grpSp>
      <p:grpSp>
        <p:nvGrpSpPr>
          <p:cNvPr name="Group 5" id="5"/>
          <p:cNvGrpSpPr/>
          <p:nvPr/>
        </p:nvGrpSpPr>
        <p:grpSpPr>
          <a:xfrm rot="0">
            <a:off x="5080974" y="729945"/>
            <a:ext cx="8126052" cy="2942370"/>
            <a:chOff x="0" y="0"/>
            <a:chExt cx="7704701" cy="2789803"/>
          </a:xfrm>
        </p:grpSpPr>
        <p:sp>
          <p:nvSpPr>
            <p:cNvPr name="Freeform 6" id="6"/>
            <p:cNvSpPr/>
            <p:nvPr/>
          </p:nvSpPr>
          <p:spPr>
            <a:xfrm flipH="false" flipV="false" rot="0">
              <a:off x="0" y="0"/>
              <a:ext cx="7704701" cy="2789803"/>
            </a:xfrm>
            <a:custGeom>
              <a:avLst/>
              <a:gdLst/>
              <a:ahLst/>
              <a:cxnLst/>
              <a:rect r="r" b="b" t="t" l="l"/>
              <a:pathLst>
                <a:path h="2789803" w="7704701">
                  <a:moveTo>
                    <a:pt x="0" y="0"/>
                  </a:moveTo>
                  <a:lnTo>
                    <a:pt x="7704701" y="0"/>
                  </a:lnTo>
                  <a:lnTo>
                    <a:pt x="7704701" y="2789803"/>
                  </a:lnTo>
                  <a:lnTo>
                    <a:pt x="0" y="2789803"/>
                  </a:lnTo>
                  <a:close/>
                </a:path>
              </a:pathLst>
            </a:custGeom>
            <a:solidFill>
              <a:srgbClr val="000000">
                <a:alpha val="0"/>
              </a:srgbClr>
            </a:solidFill>
          </p:spPr>
        </p:sp>
        <p:sp>
          <p:nvSpPr>
            <p:cNvPr name="TextBox 7" id="7"/>
            <p:cNvSpPr txBox="true"/>
            <p:nvPr/>
          </p:nvSpPr>
          <p:spPr>
            <a:xfrm>
              <a:off x="0" y="-28575"/>
              <a:ext cx="7704701" cy="2818378"/>
            </a:xfrm>
            <a:prstGeom prst="rect">
              <a:avLst/>
            </a:prstGeom>
          </p:spPr>
          <p:txBody>
            <a:bodyPr anchor="b" rtlCol="false" tIns="0" lIns="0" bIns="0" rIns="0"/>
            <a:lstStyle/>
            <a:p>
              <a:pPr algn="ctr">
                <a:lnSpc>
                  <a:spcPts val="6480"/>
                </a:lnSpc>
              </a:pPr>
              <a:r>
                <a:rPr lang="en-US" sz="5400" b="true">
                  <a:solidFill>
                    <a:srgbClr val="000000"/>
                  </a:solidFill>
                  <a:latin typeface="Arimo Bold"/>
                  <a:ea typeface="Arimo Bold"/>
                  <a:cs typeface="Arimo Bold"/>
                  <a:sym typeface="Arimo Bold"/>
                </a:rPr>
                <a:t>Le Grand Marché des Alpes</a:t>
              </a:r>
            </a:p>
          </p:txBody>
        </p:sp>
      </p:grpSp>
      <p:sp>
        <p:nvSpPr>
          <p:cNvPr name="AutoShape 8" id="8"/>
          <p:cNvSpPr/>
          <p:nvPr/>
        </p:nvSpPr>
        <p:spPr>
          <a:xfrm>
            <a:off x="5992766" y="3848230"/>
            <a:ext cx="6645368" cy="0"/>
          </a:xfrm>
          <a:prstGeom prst="line">
            <a:avLst/>
          </a:prstGeom>
          <a:ln cap="rnd" w="66675">
            <a:solidFill>
              <a:srgbClr val="FFF10B"/>
            </a:solidFill>
            <a:prstDash val="solid"/>
            <a:headEnd type="none" len="sm" w="sm"/>
            <a:tailEnd type="none" len="sm" w="sm"/>
          </a:ln>
        </p:spPr>
      </p:sp>
      <p:sp>
        <p:nvSpPr>
          <p:cNvPr name="Freeform 9" id="9"/>
          <p:cNvSpPr/>
          <p:nvPr/>
        </p:nvSpPr>
        <p:spPr>
          <a:xfrm flipH="false" flipV="false" rot="0">
            <a:off x="5388726" y="5260463"/>
            <a:ext cx="2826562" cy="3561468"/>
          </a:xfrm>
          <a:custGeom>
            <a:avLst/>
            <a:gdLst/>
            <a:ahLst/>
            <a:cxnLst/>
            <a:rect r="r" b="b" t="t" l="l"/>
            <a:pathLst>
              <a:path h="3561468" w="2826562">
                <a:moveTo>
                  <a:pt x="0" y="0"/>
                </a:moveTo>
                <a:lnTo>
                  <a:pt x="2826563" y="0"/>
                </a:lnTo>
                <a:lnTo>
                  <a:pt x="2826563" y="3561469"/>
                </a:lnTo>
                <a:lnTo>
                  <a:pt x="0" y="3561469"/>
                </a:lnTo>
                <a:lnTo>
                  <a:pt x="0" y="0"/>
                </a:lnTo>
                <a:close/>
              </a:path>
            </a:pathLst>
          </a:custGeom>
          <a:blipFill>
            <a:blip r:embed="rId2"/>
            <a:stretch>
              <a:fillRect l="0" t="0" r="0" b="0"/>
            </a:stretch>
          </a:blipFill>
        </p:spPr>
      </p:sp>
      <p:sp>
        <p:nvSpPr>
          <p:cNvPr name="Freeform 10" id="10"/>
          <p:cNvSpPr/>
          <p:nvPr/>
        </p:nvSpPr>
        <p:spPr>
          <a:xfrm flipH="false" flipV="false" rot="0">
            <a:off x="10314686" y="4257223"/>
            <a:ext cx="6095634" cy="5153327"/>
          </a:xfrm>
          <a:custGeom>
            <a:avLst/>
            <a:gdLst/>
            <a:ahLst/>
            <a:cxnLst/>
            <a:rect r="r" b="b" t="t" l="l"/>
            <a:pathLst>
              <a:path h="5153327" w="6095634">
                <a:moveTo>
                  <a:pt x="0" y="0"/>
                </a:moveTo>
                <a:lnTo>
                  <a:pt x="6095634" y="0"/>
                </a:lnTo>
                <a:lnTo>
                  <a:pt x="6095634" y="5153328"/>
                </a:lnTo>
                <a:lnTo>
                  <a:pt x="0" y="5153328"/>
                </a:lnTo>
                <a:lnTo>
                  <a:pt x="0" y="0"/>
                </a:lnTo>
                <a:close/>
              </a:path>
            </a:pathLst>
          </a:custGeom>
          <a:blipFill>
            <a:blip r:embed="rId3"/>
            <a:stretch>
              <a:fillRect l="-13422" t="0" r="-13422" b="0"/>
            </a:stretch>
          </a:blipFill>
        </p:spPr>
      </p:sp>
      <p:sp>
        <p:nvSpPr>
          <p:cNvPr name="Freeform 11" id="11"/>
          <p:cNvSpPr/>
          <p:nvPr/>
        </p:nvSpPr>
        <p:spPr>
          <a:xfrm flipH="false" flipV="false" rot="0">
            <a:off x="1344964" y="355600"/>
            <a:ext cx="1845530" cy="1845530"/>
          </a:xfrm>
          <a:custGeom>
            <a:avLst/>
            <a:gdLst/>
            <a:ahLst/>
            <a:cxnLst/>
            <a:rect r="r" b="b" t="t" l="l"/>
            <a:pathLst>
              <a:path h="1845530" w="1845530">
                <a:moveTo>
                  <a:pt x="0" y="0"/>
                </a:moveTo>
                <a:lnTo>
                  <a:pt x="1845530" y="0"/>
                </a:lnTo>
                <a:lnTo>
                  <a:pt x="1845530" y="1845530"/>
                </a:lnTo>
                <a:lnTo>
                  <a:pt x="0" y="1845530"/>
                </a:lnTo>
                <a:lnTo>
                  <a:pt x="0" y="0"/>
                </a:lnTo>
                <a:close/>
              </a:path>
            </a:pathLst>
          </a:custGeom>
          <a:blipFill>
            <a:blip r:embed="rId4"/>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FFAEF"/>
        </a:solidFill>
      </p:bgPr>
    </p:bg>
    <p:spTree>
      <p:nvGrpSpPr>
        <p:cNvPr id="1" name=""/>
        <p:cNvGrpSpPr/>
        <p:nvPr/>
      </p:nvGrpSpPr>
      <p:grpSpPr>
        <a:xfrm>
          <a:off x="0" y="0"/>
          <a:ext cx="0" cy="0"/>
          <a:chOff x="0" y="0"/>
          <a:chExt cx="0" cy="0"/>
        </a:xfrm>
      </p:grpSpPr>
      <p:grpSp>
        <p:nvGrpSpPr>
          <p:cNvPr name="Group 2" id="2"/>
          <p:cNvGrpSpPr/>
          <p:nvPr/>
        </p:nvGrpSpPr>
        <p:grpSpPr>
          <a:xfrm rot="0">
            <a:off x="4054172" y="1028700"/>
            <a:ext cx="10179657" cy="982530"/>
            <a:chOff x="0" y="0"/>
            <a:chExt cx="9651823" cy="931584"/>
          </a:xfrm>
        </p:grpSpPr>
        <p:sp>
          <p:nvSpPr>
            <p:cNvPr name="Freeform 3" id="3"/>
            <p:cNvSpPr/>
            <p:nvPr/>
          </p:nvSpPr>
          <p:spPr>
            <a:xfrm flipH="false" flipV="false" rot="0">
              <a:off x="0" y="0"/>
              <a:ext cx="9651823" cy="931584"/>
            </a:xfrm>
            <a:custGeom>
              <a:avLst/>
              <a:gdLst/>
              <a:ahLst/>
              <a:cxnLst/>
              <a:rect r="r" b="b" t="t" l="l"/>
              <a:pathLst>
                <a:path h="931584" w="9651823">
                  <a:moveTo>
                    <a:pt x="0" y="0"/>
                  </a:moveTo>
                  <a:lnTo>
                    <a:pt x="9651823" y="0"/>
                  </a:lnTo>
                  <a:lnTo>
                    <a:pt x="9651823" y="931584"/>
                  </a:lnTo>
                  <a:lnTo>
                    <a:pt x="0" y="931584"/>
                  </a:lnTo>
                  <a:close/>
                </a:path>
              </a:pathLst>
            </a:custGeom>
            <a:solidFill>
              <a:srgbClr val="000000">
                <a:alpha val="0"/>
              </a:srgbClr>
            </a:solidFill>
          </p:spPr>
        </p:sp>
        <p:sp>
          <p:nvSpPr>
            <p:cNvPr name="TextBox 4" id="4"/>
            <p:cNvSpPr txBox="true"/>
            <p:nvPr/>
          </p:nvSpPr>
          <p:spPr>
            <a:xfrm>
              <a:off x="0" y="-9525"/>
              <a:ext cx="9651823" cy="941109"/>
            </a:xfrm>
            <a:prstGeom prst="rect">
              <a:avLst/>
            </a:prstGeom>
          </p:spPr>
          <p:txBody>
            <a:bodyPr anchor="b" rtlCol="false" tIns="0" lIns="0" bIns="0" rIns="0"/>
            <a:lstStyle/>
            <a:p>
              <a:pPr algn="ctr">
                <a:lnSpc>
                  <a:spcPts val="6119"/>
                </a:lnSpc>
              </a:pPr>
              <a:r>
                <a:rPr lang="en-US" sz="5099" b="true">
                  <a:solidFill>
                    <a:srgbClr val="000000"/>
                  </a:solidFill>
                  <a:latin typeface="Urbanist Bold"/>
                  <a:ea typeface="Urbanist Bold"/>
                  <a:cs typeface="Urbanist Bold"/>
                  <a:sym typeface="Urbanist Bold"/>
                </a:rPr>
                <a:t>Contexte et enjeux locaux</a:t>
              </a:r>
            </a:p>
          </p:txBody>
        </p:sp>
      </p:grpSp>
      <p:sp>
        <p:nvSpPr>
          <p:cNvPr name="AutoShape 5" id="5"/>
          <p:cNvSpPr/>
          <p:nvPr/>
        </p:nvSpPr>
        <p:spPr>
          <a:xfrm>
            <a:off x="5821316" y="2044567"/>
            <a:ext cx="6645368" cy="0"/>
          </a:xfrm>
          <a:prstGeom prst="line">
            <a:avLst/>
          </a:prstGeom>
          <a:ln cap="rnd" w="66675">
            <a:solidFill>
              <a:srgbClr val="FFF10B"/>
            </a:solidFill>
            <a:prstDash val="solid"/>
            <a:headEnd type="none" len="sm" w="sm"/>
            <a:tailEnd type="none" len="sm" w="sm"/>
          </a:ln>
        </p:spPr>
      </p:sp>
      <p:grpSp>
        <p:nvGrpSpPr>
          <p:cNvPr name="Group 6" id="6"/>
          <p:cNvGrpSpPr/>
          <p:nvPr/>
        </p:nvGrpSpPr>
        <p:grpSpPr>
          <a:xfrm rot="0">
            <a:off x="1328056" y="2659856"/>
            <a:ext cx="16427136" cy="7185919"/>
            <a:chOff x="0" y="0"/>
            <a:chExt cx="15575359" cy="6813316"/>
          </a:xfrm>
        </p:grpSpPr>
        <p:sp>
          <p:nvSpPr>
            <p:cNvPr name="Freeform 7" id="7"/>
            <p:cNvSpPr/>
            <p:nvPr/>
          </p:nvSpPr>
          <p:spPr>
            <a:xfrm flipH="false" flipV="false" rot="0">
              <a:off x="0" y="0"/>
              <a:ext cx="15575359" cy="6813316"/>
            </a:xfrm>
            <a:custGeom>
              <a:avLst/>
              <a:gdLst/>
              <a:ahLst/>
              <a:cxnLst/>
              <a:rect r="r" b="b" t="t" l="l"/>
              <a:pathLst>
                <a:path h="6813316" w="15575359">
                  <a:moveTo>
                    <a:pt x="0" y="0"/>
                  </a:moveTo>
                  <a:lnTo>
                    <a:pt x="15575359" y="0"/>
                  </a:lnTo>
                  <a:lnTo>
                    <a:pt x="15575359" y="6813316"/>
                  </a:lnTo>
                  <a:lnTo>
                    <a:pt x="0" y="6813316"/>
                  </a:lnTo>
                  <a:close/>
                </a:path>
              </a:pathLst>
            </a:custGeom>
            <a:solidFill>
              <a:srgbClr val="000000">
                <a:alpha val="0"/>
              </a:srgbClr>
            </a:solidFill>
          </p:spPr>
        </p:sp>
        <p:sp>
          <p:nvSpPr>
            <p:cNvPr name="TextBox 8" id="8"/>
            <p:cNvSpPr txBox="true"/>
            <p:nvPr/>
          </p:nvSpPr>
          <p:spPr>
            <a:xfrm>
              <a:off x="0" y="-9525"/>
              <a:ext cx="15575359" cy="6822841"/>
            </a:xfrm>
            <a:prstGeom prst="rect">
              <a:avLst/>
            </a:prstGeom>
          </p:spPr>
          <p:txBody>
            <a:bodyPr anchor="t" rtlCol="false" tIns="0" lIns="0" bIns="0" rIns="0"/>
            <a:lstStyle/>
            <a:p>
              <a:pPr algn="l" marL="771838" indent="-385919" lvl="1">
                <a:lnSpc>
                  <a:spcPts val="4289"/>
                </a:lnSpc>
                <a:buFont typeface="Arial"/>
                <a:buChar char="•"/>
              </a:pPr>
              <a:r>
                <a:rPr lang="en-US" sz="3574">
                  <a:solidFill>
                    <a:srgbClr val="000000"/>
                  </a:solidFill>
                  <a:latin typeface="Urbanist"/>
                  <a:ea typeface="Urbanist"/>
                  <a:cs typeface="Urbanist"/>
                  <a:sym typeface="Urbanist"/>
                </a:rPr>
                <a:t>Création en 1961</a:t>
              </a:r>
            </a:p>
            <a:p>
              <a:pPr algn="l" marL="771838" indent="-385919" lvl="1">
                <a:lnSpc>
                  <a:spcPts val="4289"/>
                </a:lnSpc>
                <a:buFont typeface="Arial"/>
                <a:buChar char="•"/>
              </a:pPr>
              <a:r>
                <a:rPr lang="en-US" sz="3574">
                  <a:solidFill>
                    <a:srgbClr val="000000"/>
                  </a:solidFill>
                  <a:latin typeface="Urbanist"/>
                  <a:ea typeface="Urbanist"/>
                  <a:cs typeface="Urbanist"/>
                  <a:sym typeface="Urbanist"/>
                </a:rPr>
                <a:t>Statut : Régie à autonomie financière dotée d’une personnalité morale (EPIC)   Transfert de la Ville de Grenoble à la Métropole en 2015</a:t>
              </a:r>
            </a:p>
            <a:p>
              <a:pPr algn="l" marL="771838" indent="-385919" lvl="1">
                <a:lnSpc>
                  <a:spcPts val="4289"/>
                </a:lnSpc>
                <a:buFont typeface="Arial"/>
                <a:buChar char="•"/>
              </a:pPr>
              <a:r>
                <a:rPr lang="en-US" sz="3574">
                  <a:solidFill>
                    <a:srgbClr val="000000"/>
                  </a:solidFill>
                  <a:latin typeface="Urbanist"/>
                  <a:ea typeface="Urbanist"/>
                  <a:cs typeface="Urbanist"/>
                  <a:sym typeface="Urbanist"/>
                </a:rPr>
                <a:t>Objet : Gestion du marché d’intérêt national</a:t>
              </a:r>
            </a:p>
            <a:p>
              <a:pPr algn="l" marL="771838" indent="-385919" lvl="1">
                <a:lnSpc>
                  <a:spcPts val="4289"/>
                </a:lnSpc>
                <a:buFont typeface="Arial"/>
                <a:buChar char="•"/>
              </a:pPr>
              <a:r>
                <a:rPr lang="en-US" sz="3574">
                  <a:solidFill>
                    <a:srgbClr val="000000"/>
                  </a:solidFill>
                  <a:latin typeface="Urbanist"/>
                  <a:ea typeface="Urbanist"/>
                  <a:cs typeface="Urbanist"/>
                  <a:sym typeface="Urbanist"/>
                </a:rPr>
                <a:t>CA : 4 élus (GAM) + 4 personnes qualifiées nommées par le Préfet (chambres consulaires et DDPP)</a:t>
              </a:r>
            </a:p>
            <a:p>
              <a:pPr algn="l" marL="771838" indent="-385919" lvl="1">
                <a:lnSpc>
                  <a:spcPts val="4289"/>
                </a:lnSpc>
                <a:buFont typeface="Arial"/>
                <a:buChar char="•"/>
              </a:pPr>
              <a:r>
                <a:rPr lang="en-US" sz="3574">
                  <a:solidFill>
                    <a:srgbClr val="000000"/>
                  </a:solidFill>
                  <a:latin typeface="Urbanist"/>
                  <a:ea typeface="Urbanist"/>
                  <a:cs typeface="Urbanist"/>
                  <a:sym typeface="Urbanist"/>
                </a:rPr>
                <a:t>Site de 5 ha (halle + 2 bâtiments+ déchetterie professionnelle)</a:t>
              </a:r>
            </a:p>
            <a:p>
              <a:pPr algn="l" marL="771838" indent="-385919" lvl="1">
                <a:lnSpc>
                  <a:spcPts val="4289"/>
                </a:lnSpc>
                <a:buFont typeface="Arial"/>
                <a:buChar char="•"/>
              </a:pPr>
              <a:r>
                <a:rPr lang="en-US" sz="3574">
                  <a:solidFill>
                    <a:srgbClr val="000000"/>
                  </a:solidFill>
                  <a:latin typeface="Urbanist"/>
                  <a:ea typeface="Urbanist"/>
                  <a:cs typeface="Urbanist"/>
                  <a:sym typeface="Urbanist"/>
                </a:rPr>
                <a:t>Activité : location de boxes, de bureaux, d’espaces de stockage en sous sols et de stationnement à des producteurs, grossistes, entrepositaires et logisticiens</a:t>
              </a:r>
            </a:p>
            <a:p>
              <a:pPr algn="l" marL="771838" indent="-385919" lvl="1">
                <a:lnSpc>
                  <a:spcPts val="4289"/>
                </a:lnSpc>
                <a:buFont typeface="Arial"/>
                <a:buChar char="•"/>
              </a:pPr>
              <a:r>
                <a:rPr lang="en-US" sz="3574">
                  <a:solidFill>
                    <a:srgbClr val="000000"/>
                  </a:solidFill>
                  <a:latin typeface="Urbanist"/>
                  <a:ea typeface="Urbanist"/>
                  <a:cs typeface="Urbanist"/>
                  <a:sym typeface="Urbanist"/>
                </a:rPr>
                <a:t>8 salariés – CA 2024 : 1 050 K€ - CA cumulé grossistes 2023 : 77 M€</a:t>
              </a:r>
            </a:p>
            <a:p>
              <a:pPr algn="l" marL="771838" indent="-385919" lvl="1">
                <a:lnSpc>
                  <a:spcPts val="4289"/>
                </a:lnSpc>
                <a:buFont typeface="Arial"/>
                <a:buChar char="•"/>
              </a:pPr>
              <a:r>
                <a:rPr lang="en-US" sz="3574">
                  <a:solidFill>
                    <a:srgbClr val="000000"/>
                  </a:solidFill>
                  <a:latin typeface="Urbanist"/>
                  <a:ea typeface="Urbanist"/>
                  <a:cs typeface="Urbanist"/>
                  <a:sym typeface="Urbanist"/>
                </a:rPr>
                <a:t>15 grossistes et 10 producteurs</a:t>
              </a:r>
            </a:p>
            <a:p>
              <a:pPr algn="l">
                <a:lnSpc>
                  <a:spcPts val="3329"/>
                </a:lnSpc>
              </a:pPr>
            </a:p>
            <a:p>
              <a:pPr algn="l">
                <a:lnSpc>
                  <a:spcPts val="3329"/>
                </a:lnSpc>
              </a:pPr>
            </a:p>
          </p:txBody>
        </p:sp>
      </p:grpSp>
      <p:sp>
        <p:nvSpPr>
          <p:cNvPr name="Freeform 9" id="9"/>
          <p:cNvSpPr/>
          <p:nvPr/>
        </p:nvSpPr>
        <p:spPr>
          <a:xfrm flipH="false" flipV="false" rot="0">
            <a:off x="1328056" y="597200"/>
            <a:ext cx="1845530" cy="1845530"/>
          </a:xfrm>
          <a:custGeom>
            <a:avLst/>
            <a:gdLst/>
            <a:ahLst/>
            <a:cxnLst/>
            <a:rect r="r" b="b" t="t" l="l"/>
            <a:pathLst>
              <a:path h="1845530" w="1845530">
                <a:moveTo>
                  <a:pt x="0" y="0"/>
                </a:moveTo>
                <a:lnTo>
                  <a:pt x="1845530" y="0"/>
                </a:lnTo>
                <a:lnTo>
                  <a:pt x="1845530" y="1845530"/>
                </a:lnTo>
                <a:lnTo>
                  <a:pt x="0" y="1845530"/>
                </a:lnTo>
                <a:lnTo>
                  <a:pt x="0" y="0"/>
                </a:lnTo>
                <a:close/>
              </a:path>
            </a:pathLst>
          </a:custGeom>
          <a:blipFill>
            <a:blip r:embed="rId2"/>
            <a:stretch>
              <a:fillRect l="0" t="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FFAEF"/>
        </a:solidFill>
      </p:bgPr>
    </p:bg>
    <p:spTree>
      <p:nvGrpSpPr>
        <p:cNvPr id="1" name=""/>
        <p:cNvGrpSpPr/>
        <p:nvPr/>
      </p:nvGrpSpPr>
      <p:grpSpPr>
        <a:xfrm>
          <a:off x="0" y="0"/>
          <a:ext cx="0" cy="0"/>
          <a:chOff x="0" y="0"/>
          <a:chExt cx="0" cy="0"/>
        </a:xfrm>
      </p:grpSpPr>
      <p:sp>
        <p:nvSpPr>
          <p:cNvPr name="Freeform 2" id="2"/>
          <p:cNvSpPr/>
          <p:nvPr/>
        </p:nvSpPr>
        <p:spPr>
          <a:xfrm flipH="false" flipV="false" rot="0">
            <a:off x="4595357" y="1797209"/>
            <a:ext cx="9097285" cy="7941741"/>
          </a:xfrm>
          <a:custGeom>
            <a:avLst/>
            <a:gdLst/>
            <a:ahLst/>
            <a:cxnLst/>
            <a:rect r="r" b="b" t="t" l="l"/>
            <a:pathLst>
              <a:path h="7941741" w="9097285">
                <a:moveTo>
                  <a:pt x="0" y="0"/>
                </a:moveTo>
                <a:lnTo>
                  <a:pt x="9097286" y="0"/>
                </a:lnTo>
                <a:lnTo>
                  <a:pt x="9097286" y="7941741"/>
                </a:lnTo>
                <a:lnTo>
                  <a:pt x="0" y="7941741"/>
                </a:lnTo>
                <a:lnTo>
                  <a:pt x="0" y="0"/>
                </a:lnTo>
                <a:close/>
              </a:path>
            </a:pathLst>
          </a:custGeom>
          <a:blipFill>
            <a:blip r:embed="rId2"/>
            <a:stretch>
              <a:fillRect l="0" t="0" r="0" b="0"/>
            </a:stretch>
          </a:blipFill>
        </p:spPr>
      </p:sp>
      <p:grpSp>
        <p:nvGrpSpPr>
          <p:cNvPr name="Group 3" id="3"/>
          <p:cNvGrpSpPr/>
          <p:nvPr/>
        </p:nvGrpSpPr>
        <p:grpSpPr>
          <a:xfrm rot="0">
            <a:off x="4054172" y="537435"/>
            <a:ext cx="10179657" cy="982530"/>
            <a:chOff x="0" y="0"/>
            <a:chExt cx="9651823" cy="931584"/>
          </a:xfrm>
        </p:grpSpPr>
        <p:sp>
          <p:nvSpPr>
            <p:cNvPr name="Freeform 4" id="4"/>
            <p:cNvSpPr/>
            <p:nvPr/>
          </p:nvSpPr>
          <p:spPr>
            <a:xfrm flipH="false" flipV="false" rot="0">
              <a:off x="0" y="0"/>
              <a:ext cx="9651823" cy="931584"/>
            </a:xfrm>
            <a:custGeom>
              <a:avLst/>
              <a:gdLst/>
              <a:ahLst/>
              <a:cxnLst/>
              <a:rect r="r" b="b" t="t" l="l"/>
              <a:pathLst>
                <a:path h="931584" w="9651823">
                  <a:moveTo>
                    <a:pt x="0" y="0"/>
                  </a:moveTo>
                  <a:lnTo>
                    <a:pt x="9651823" y="0"/>
                  </a:lnTo>
                  <a:lnTo>
                    <a:pt x="9651823" y="931584"/>
                  </a:lnTo>
                  <a:lnTo>
                    <a:pt x="0" y="931584"/>
                  </a:lnTo>
                  <a:close/>
                </a:path>
              </a:pathLst>
            </a:custGeom>
            <a:solidFill>
              <a:srgbClr val="000000">
                <a:alpha val="0"/>
              </a:srgbClr>
            </a:solidFill>
          </p:spPr>
        </p:sp>
        <p:sp>
          <p:nvSpPr>
            <p:cNvPr name="TextBox 5" id="5"/>
            <p:cNvSpPr txBox="true"/>
            <p:nvPr/>
          </p:nvSpPr>
          <p:spPr>
            <a:xfrm>
              <a:off x="0" y="-9525"/>
              <a:ext cx="9651823" cy="941109"/>
            </a:xfrm>
            <a:prstGeom prst="rect">
              <a:avLst/>
            </a:prstGeom>
          </p:spPr>
          <p:txBody>
            <a:bodyPr anchor="b" rtlCol="false" tIns="0" lIns="0" bIns="0" rIns="0"/>
            <a:lstStyle/>
            <a:p>
              <a:pPr algn="ctr">
                <a:lnSpc>
                  <a:spcPts val="6119"/>
                </a:lnSpc>
              </a:pPr>
              <a:r>
                <a:rPr lang="en-US" sz="5099" b="true">
                  <a:solidFill>
                    <a:srgbClr val="000000"/>
                  </a:solidFill>
                  <a:latin typeface="Urbanist Bold"/>
                  <a:ea typeface="Urbanist Bold"/>
                  <a:cs typeface="Urbanist Bold"/>
                  <a:sym typeface="Urbanist Bold"/>
                </a:rPr>
                <a:t>Contexte et enjeux locaux</a:t>
              </a:r>
            </a:p>
          </p:txBody>
        </p:sp>
      </p:grpSp>
      <p:grpSp>
        <p:nvGrpSpPr>
          <p:cNvPr name="Group 6" id="6"/>
          <p:cNvGrpSpPr/>
          <p:nvPr/>
        </p:nvGrpSpPr>
        <p:grpSpPr>
          <a:xfrm rot="0">
            <a:off x="580030" y="3335787"/>
            <a:ext cx="2799612" cy="2243644"/>
            <a:chOff x="0" y="0"/>
            <a:chExt cx="1638582" cy="1313180"/>
          </a:xfrm>
        </p:grpSpPr>
        <p:sp>
          <p:nvSpPr>
            <p:cNvPr name="Freeform 7" id="7"/>
            <p:cNvSpPr/>
            <p:nvPr/>
          </p:nvSpPr>
          <p:spPr>
            <a:xfrm flipH="false" flipV="false" rot="0">
              <a:off x="0" y="0"/>
              <a:ext cx="1638582" cy="1313181"/>
            </a:xfrm>
            <a:custGeom>
              <a:avLst/>
              <a:gdLst/>
              <a:ahLst/>
              <a:cxnLst/>
              <a:rect r="r" b="b" t="t" l="l"/>
              <a:pathLst>
                <a:path h="1313181" w="1638582">
                  <a:moveTo>
                    <a:pt x="0" y="0"/>
                  </a:moveTo>
                  <a:lnTo>
                    <a:pt x="1638582" y="0"/>
                  </a:lnTo>
                  <a:lnTo>
                    <a:pt x="1638582" y="1313181"/>
                  </a:lnTo>
                  <a:lnTo>
                    <a:pt x="0" y="1313181"/>
                  </a:lnTo>
                  <a:close/>
                </a:path>
              </a:pathLst>
            </a:custGeom>
            <a:solidFill>
              <a:srgbClr val="000000">
                <a:alpha val="0"/>
              </a:srgbClr>
            </a:solidFill>
          </p:spPr>
        </p:sp>
        <p:sp>
          <p:nvSpPr>
            <p:cNvPr name="TextBox 8" id="8"/>
            <p:cNvSpPr txBox="true"/>
            <p:nvPr/>
          </p:nvSpPr>
          <p:spPr>
            <a:xfrm>
              <a:off x="0" y="-9525"/>
              <a:ext cx="1638582" cy="1322705"/>
            </a:xfrm>
            <a:prstGeom prst="rect">
              <a:avLst/>
            </a:prstGeom>
          </p:spPr>
          <p:txBody>
            <a:bodyPr anchor="t" rtlCol="false" tIns="0" lIns="0" bIns="0" rIns="0"/>
            <a:lstStyle/>
            <a:p>
              <a:pPr algn="ctr">
                <a:lnSpc>
                  <a:spcPts val="4799"/>
                </a:lnSpc>
              </a:pPr>
              <a:r>
                <a:rPr lang="en-US" sz="3999">
                  <a:solidFill>
                    <a:srgbClr val="000000"/>
                  </a:solidFill>
                  <a:latin typeface="Urbanist"/>
                  <a:ea typeface="Urbanist"/>
                  <a:cs typeface="Urbanist"/>
                  <a:sym typeface="Urbanist"/>
                </a:rPr>
                <a:t>Grand Marché des Alpes</a:t>
              </a:r>
            </a:p>
          </p:txBody>
        </p:sp>
      </p:grpSp>
      <p:sp>
        <p:nvSpPr>
          <p:cNvPr name="AutoShape 9" id="9"/>
          <p:cNvSpPr/>
          <p:nvPr/>
        </p:nvSpPr>
        <p:spPr>
          <a:xfrm>
            <a:off x="5645479" y="1486627"/>
            <a:ext cx="6997043" cy="0"/>
          </a:xfrm>
          <a:prstGeom prst="line">
            <a:avLst/>
          </a:prstGeom>
          <a:ln cap="rnd" w="66675">
            <a:solidFill>
              <a:srgbClr val="FFF10B"/>
            </a:solidFill>
            <a:prstDash val="solid"/>
            <a:headEnd type="none" len="sm" w="sm"/>
            <a:tailEnd type="none" len="sm" w="sm"/>
          </a:ln>
        </p:spPr>
      </p:sp>
      <p:sp>
        <p:nvSpPr>
          <p:cNvPr name="Freeform 10" id="10"/>
          <p:cNvSpPr/>
          <p:nvPr/>
        </p:nvSpPr>
        <p:spPr>
          <a:xfrm flipH="false" flipV="false" rot="0">
            <a:off x="1534112" y="537435"/>
            <a:ext cx="1845530" cy="1845530"/>
          </a:xfrm>
          <a:custGeom>
            <a:avLst/>
            <a:gdLst/>
            <a:ahLst/>
            <a:cxnLst/>
            <a:rect r="r" b="b" t="t" l="l"/>
            <a:pathLst>
              <a:path h="1845530" w="1845530">
                <a:moveTo>
                  <a:pt x="0" y="0"/>
                </a:moveTo>
                <a:lnTo>
                  <a:pt x="1845530" y="0"/>
                </a:lnTo>
                <a:lnTo>
                  <a:pt x="1845530" y="1845530"/>
                </a:lnTo>
                <a:lnTo>
                  <a:pt x="0" y="1845530"/>
                </a:lnTo>
                <a:lnTo>
                  <a:pt x="0" y="0"/>
                </a:lnTo>
                <a:close/>
              </a:path>
            </a:pathLst>
          </a:custGeom>
          <a:blipFill>
            <a:blip r:embed="rId3"/>
            <a:stretch>
              <a:fillRect l="0" t="0" r="0" b="0"/>
            </a:stretch>
          </a:blipFill>
        </p:spPr>
      </p:sp>
      <p:sp>
        <p:nvSpPr>
          <p:cNvPr name="AutoShape 11" id="11"/>
          <p:cNvSpPr/>
          <p:nvPr/>
        </p:nvSpPr>
        <p:spPr>
          <a:xfrm>
            <a:off x="3379642" y="4457609"/>
            <a:ext cx="5375466" cy="1121822"/>
          </a:xfrm>
          <a:prstGeom prst="line">
            <a:avLst/>
          </a:prstGeom>
          <a:ln cap="flat" w="161925">
            <a:solidFill>
              <a:srgbClr val="FFF10B"/>
            </a:solidFill>
            <a:prstDash val="solid"/>
            <a:headEnd type="none" len="sm" w="sm"/>
            <a:tailEnd type="arrow" len="sm" w="med"/>
          </a:ln>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FFAEF"/>
        </a:solidFill>
      </p:bgPr>
    </p:bg>
    <p:spTree>
      <p:nvGrpSpPr>
        <p:cNvPr id="1" name=""/>
        <p:cNvGrpSpPr/>
        <p:nvPr/>
      </p:nvGrpSpPr>
      <p:grpSpPr>
        <a:xfrm>
          <a:off x="0" y="0"/>
          <a:ext cx="0" cy="0"/>
          <a:chOff x="0" y="0"/>
          <a:chExt cx="0" cy="0"/>
        </a:xfrm>
      </p:grpSpPr>
      <p:sp>
        <p:nvSpPr>
          <p:cNvPr name="TextBox 2" id="2"/>
          <p:cNvSpPr txBox="true"/>
          <p:nvPr/>
        </p:nvSpPr>
        <p:spPr>
          <a:xfrm rot="0">
            <a:off x="1277267" y="1244481"/>
            <a:ext cx="5215572" cy="1327269"/>
          </a:xfrm>
          <a:prstGeom prst="rect">
            <a:avLst/>
          </a:prstGeom>
        </p:spPr>
        <p:txBody>
          <a:bodyPr anchor="t" rtlCol="false" tIns="0" lIns="0" bIns="0" rIns="0">
            <a:spAutoFit/>
          </a:bodyPr>
          <a:lstStyle/>
          <a:p>
            <a:pPr algn="l">
              <a:lnSpc>
                <a:spcPts val="10843"/>
              </a:lnSpc>
              <a:spcBef>
                <a:spcPct val="0"/>
              </a:spcBef>
            </a:pPr>
            <a:r>
              <a:rPr lang="en-US" sz="7745">
                <a:solidFill>
                  <a:srgbClr val="568A87"/>
                </a:solidFill>
                <a:latin typeface="Urbanist"/>
                <a:ea typeface="Urbanist"/>
                <a:cs typeface="Urbanist"/>
                <a:sym typeface="Urbanist"/>
              </a:rPr>
              <a:t>Programme</a:t>
            </a:r>
          </a:p>
        </p:txBody>
      </p:sp>
      <p:sp>
        <p:nvSpPr>
          <p:cNvPr name="TextBox 3" id="3"/>
          <p:cNvSpPr txBox="true"/>
          <p:nvPr/>
        </p:nvSpPr>
        <p:spPr>
          <a:xfrm rot="0">
            <a:off x="1108683" y="3571312"/>
            <a:ext cx="902321" cy="565098"/>
          </a:xfrm>
          <a:prstGeom prst="rect">
            <a:avLst/>
          </a:prstGeom>
        </p:spPr>
        <p:txBody>
          <a:bodyPr anchor="t" rtlCol="false" tIns="0" lIns="0" bIns="0" rIns="0">
            <a:spAutoFit/>
          </a:bodyPr>
          <a:lstStyle/>
          <a:p>
            <a:pPr algn="l">
              <a:lnSpc>
                <a:spcPts val="4313"/>
              </a:lnSpc>
            </a:pPr>
            <a:r>
              <a:rPr lang="en-US" sz="4187">
                <a:solidFill>
                  <a:srgbClr val="FAA30F"/>
                </a:solidFill>
                <a:latin typeface="Montserrat"/>
                <a:ea typeface="Montserrat"/>
                <a:cs typeface="Montserrat"/>
                <a:sym typeface="Montserrat"/>
              </a:rPr>
              <a:t>01.</a:t>
            </a:r>
          </a:p>
        </p:txBody>
      </p:sp>
      <p:sp>
        <p:nvSpPr>
          <p:cNvPr name="TextBox 4" id="4"/>
          <p:cNvSpPr txBox="true"/>
          <p:nvPr/>
        </p:nvSpPr>
        <p:spPr>
          <a:xfrm rot="0">
            <a:off x="2327646" y="3590506"/>
            <a:ext cx="6179343" cy="536235"/>
          </a:xfrm>
          <a:prstGeom prst="rect">
            <a:avLst/>
          </a:prstGeom>
        </p:spPr>
        <p:txBody>
          <a:bodyPr anchor="t" rtlCol="false" tIns="0" lIns="0" bIns="0" rIns="0">
            <a:spAutoFit/>
          </a:bodyPr>
          <a:lstStyle/>
          <a:p>
            <a:pPr algn="l">
              <a:lnSpc>
                <a:spcPts val="4185"/>
              </a:lnSpc>
            </a:pPr>
            <a:r>
              <a:rPr lang="en-US" sz="4063">
                <a:solidFill>
                  <a:srgbClr val="6D1943"/>
                </a:solidFill>
                <a:latin typeface="Montserrat"/>
                <a:ea typeface="Montserrat"/>
                <a:cs typeface="Montserrat"/>
                <a:sym typeface="Montserrat"/>
              </a:rPr>
              <a:t>Accueil et introduction</a:t>
            </a:r>
          </a:p>
        </p:txBody>
      </p:sp>
      <p:sp>
        <p:nvSpPr>
          <p:cNvPr name="TextBox 5" id="5"/>
          <p:cNvSpPr txBox="true"/>
          <p:nvPr/>
        </p:nvSpPr>
        <p:spPr>
          <a:xfrm rot="0">
            <a:off x="1028700" y="5559162"/>
            <a:ext cx="1062287" cy="565098"/>
          </a:xfrm>
          <a:prstGeom prst="rect">
            <a:avLst/>
          </a:prstGeom>
        </p:spPr>
        <p:txBody>
          <a:bodyPr anchor="t" rtlCol="false" tIns="0" lIns="0" bIns="0" rIns="0">
            <a:spAutoFit/>
          </a:bodyPr>
          <a:lstStyle/>
          <a:p>
            <a:pPr algn="l">
              <a:lnSpc>
                <a:spcPts val="4313"/>
              </a:lnSpc>
            </a:pPr>
            <a:r>
              <a:rPr lang="en-US" sz="4187">
                <a:solidFill>
                  <a:srgbClr val="FAA30F"/>
                </a:solidFill>
                <a:latin typeface="Montserrat"/>
                <a:ea typeface="Montserrat"/>
                <a:cs typeface="Montserrat"/>
                <a:sym typeface="Montserrat"/>
              </a:rPr>
              <a:t>03.</a:t>
            </a:r>
          </a:p>
        </p:txBody>
      </p:sp>
      <p:sp>
        <p:nvSpPr>
          <p:cNvPr name="TextBox 6" id="6"/>
          <p:cNvSpPr txBox="true"/>
          <p:nvPr/>
        </p:nvSpPr>
        <p:spPr>
          <a:xfrm rot="0">
            <a:off x="2327646" y="5568687"/>
            <a:ext cx="13579104" cy="536235"/>
          </a:xfrm>
          <a:prstGeom prst="rect">
            <a:avLst/>
          </a:prstGeom>
        </p:spPr>
        <p:txBody>
          <a:bodyPr anchor="t" rtlCol="false" tIns="0" lIns="0" bIns="0" rIns="0">
            <a:spAutoFit/>
          </a:bodyPr>
          <a:lstStyle/>
          <a:p>
            <a:pPr algn="l">
              <a:lnSpc>
                <a:spcPts val="4185"/>
              </a:lnSpc>
            </a:pPr>
            <a:r>
              <a:rPr lang="en-US" sz="4063">
                <a:solidFill>
                  <a:srgbClr val="6D1943"/>
                </a:solidFill>
                <a:latin typeface="Montserrat"/>
                <a:ea typeface="Montserrat"/>
                <a:cs typeface="Montserrat"/>
                <a:sym typeface="Montserrat"/>
              </a:rPr>
              <a:t>Présentation Terres en Villes / Actualités du réseau</a:t>
            </a:r>
          </a:p>
        </p:txBody>
      </p:sp>
      <p:sp>
        <p:nvSpPr>
          <p:cNvPr name="TextBox 7" id="7"/>
          <p:cNvSpPr txBox="true"/>
          <p:nvPr/>
        </p:nvSpPr>
        <p:spPr>
          <a:xfrm rot="0">
            <a:off x="1028700" y="4545899"/>
            <a:ext cx="1062287" cy="565098"/>
          </a:xfrm>
          <a:prstGeom prst="rect">
            <a:avLst/>
          </a:prstGeom>
        </p:spPr>
        <p:txBody>
          <a:bodyPr anchor="t" rtlCol="false" tIns="0" lIns="0" bIns="0" rIns="0">
            <a:spAutoFit/>
          </a:bodyPr>
          <a:lstStyle/>
          <a:p>
            <a:pPr algn="l">
              <a:lnSpc>
                <a:spcPts val="4313"/>
              </a:lnSpc>
            </a:pPr>
            <a:r>
              <a:rPr lang="en-US" sz="4187">
                <a:solidFill>
                  <a:srgbClr val="FAA30F"/>
                </a:solidFill>
                <a:latin typeface="Montserrat"/>
                <a:ea typeface="Montserrat"/>
                <a:cs typeface="Montserrat"/>
                <a:sym typeface="Montserrat"/>
              </a:rPr>
              <a:t>02.</a:t>
            </a:r>
          </a:p>
        </p:txBody>
      </p:sp>
      <p:sp>
        <p:nvSpPr>
          <p:cNvPr name="TextBox 8" id="8"/>
          <p:cNvSpPr txBox="true"/>
          <p:nvPr/>
        </p:nvSpPr>
        <p:spPr>
          <a:xfrm rot="0">
            <a:off x="2327646" y="4574762"/>
            <a:ext cx="3114813" cy="536235"/>
          </a:xfrm>
          <a:prstGeom prst="rect">
            <a:avLst/>
          </a:prstGeom>
        </p:spPr>
        <p:txBody>
          <a:bodyPr anchor="t" rtlCol="false" tIns="0" lIns="0" bIns="0" rIns="0">
            <a:spAutoFit/>
          </a:bodyPr>
          <a:lstStyle/>
          <a:p>
            <a:pPr algn="l">
              <a:lnSpc>
                <a:spcPts val="4185"/>
              </a:lnSpc>
            </a:pPr>
            <a:r>
              <a:rPr lang="en-US" sz="4063">
                <a:solidFill>
                  <a:srgbClr val="6D1943"/>
                </a:solidFill>
                <a:latin typeface="Montserrat"/>
                <a:ea typeface="Montserrat"/>
                <a:cs typeface="Montserrat"/>
                <a:sym typeface="Montserrat"/>
              </a:rPr>
              <a:t>Déjeuner</a:t>
            </a:r>
          </a:p>
        </p:txBody>
      </p:sp>
      <p:sp>
        <p:nvSpPr>
          <p:cNvPr name="TextBox 9" id="9"/>
          <p:cNvSpPr txBox="true"/>
          <p:nvPr/>
        </p:nvSpPr>
        <p:spPr>
          <a:xfrm rot="0">
            <a:off x="1028700" y="6476712"/>
            <a:ext cx="1062287" cy="565098"/>
          </a:xfrm>
          <a:prstGeom prst="rect">
            <a:avLst/>
          </a:prstGeom>
        </p:spPr>
        <p:txBody>
          <a:bodyPr anchor="t" rtlCol="false" tIns="0" lIns="0" bIns="0" rIns="0">
            <a:spAutoFit/>
          </a:bodyPr>
          <a:lstStyle/>
          <a:p>
            <a:pPr algn="l">
              <a:lnSpc>
                <a:spcPts val="4313"/>
              </a:lnSpc>
            </a:pPr>
            <a:r>
              <a:rPr lang="en-US" sz="4187">
                <a:solidFill>
                  <a:srgbClr val="FAA30F"/>
                </a:solidFill>
                <a:latin typeface="Montserrat"/>
                <a:ea typeface="Montserrat"/>
                <a:cs typeface="Montserrat"/>
                <a:sym typeface="Montserrat"/>
              </a:rPr>
              <a:t>04.</a:t>
            </a:r>
          </a:p>
        </p:txBody>
      </p:sp>
      <p:sp>
        <p:nvSpPr>
          <p:cNvPr name="TextBox 10" id="10"/>
          <p:cNvSpPr txBox="true"/>
          <p:nvPr/>
        </p:nvSpPr>
        <p:spPr>
          <a:xfrm rot="0">
            <a:off x="2327646" y="6505575"/>
            <a:ext cx="12422621" cy="536235"/>
          </a:xfrm>
          <a:prstGeom prst="rect">
            <a:avLst/>
          </a:prstGeom>
        </p:spPr>
        <p:txBody>
          <a:bodyPr anchor="t" rtlCol="false" tIns="0" lIns="0" bIns="0" rIns="0">
            <a:spAutoFit/>
          </a:bodyPr>
          <a:lstStyle/>
          <a:p>
            <a:pPr algn="l">
              <a:lnSpc>
                <a:spcPts val="4185"/>
              </a:lnSpc>
            </a:pPr>
            <a:r>
              <a:rPr lang="en-US" sz="4063">
                <a:solidFill>
                  <a:srgbClr val="6D1943"/>
                </a:solidFill>
                <a:latin typeface="Montserrat"/>
                <a:ea typeface="Montserrat"/>
                <a:cs typeface="Montserrat"/>
                <a:sym typeface="Montserrat"/>
              </a:rPr>
              <a:t>Tour de table et présentation des territoires </a:t>
            </a:r>
          </a:p>
        </p:txBody>
      </p:sp>
      <p:sp>
        <p:nvSpPr>
          <p:cNvPr name="TextBox 11" id="11"/>
          <p:cNvSpPr txBox="true"/>
          <p:nvPr/>
        </p:nvSpPr>
        <p:spPr>
          <a:xfrm rot="0">
            <a:off x="1028700" y="7466039"/>
            <a:ext cx="1062287" cy="565098"/>
          </a:xfrm>
          <a:prstGeom prst="rect">
            <a:avLst/>
          </a:prstGeom>
        </p:spPr>
        <p:txBody>
          <a:bodyPr anchor="t" rtlCol="false" tIns="0" lIns="0" bIns="0" rIns="0">
            <a:spAutoFit/>
          </a:bodyPr>
          <a:lstStyle/>
          <a:p>
            <a:pPr algn="l">
              <a:lnSpc>
                <a:spcPts val="4313"/>
              </a:lnSpc>
            </a:pPr>
            <a:r>
              <a:rPr lang="en-US" sz="4187">
                <a:solidFill>
                  <a:srgbClr val="FAA30F"/>
                </a:solidFill>
                <a:latin typeface="Montserrat"/>
                <a:ea typeface="Montserrat"/>
                <a:cs typeface="Montserrat"/>
                <a:sym typeface="Montserrat"/>
              </a:rPr>
              <a:t>05.</a:t>
            </a:r>
          </a:p>
        </p:txBody>
      </p:sp>
      <p:sp>
        <p:nvSpPr>
          <p:cNvPr name="TextBox 12" id="12"/>
          <p:cNvSpPr txBox="true"/>
          <p:nvPr/>
        </p:nvSpPr>
        <p:spPr>
          <a:xfrm rot="0">
            <a:off x="2178883" y="7441860"/>
            <a:ext cx="12720148" cy="1060944"/>
          </a:xfrm>
          <a:prstGeom prst="rect">
            <a:avLst/>
          </a:prstGeom>
        </p:spPr>
        <p:txBody>
          <a:bodyPr anchor="t" rtlCol="false" tIns="0" lIns="0" bIns="0" rIns="0">
            <a:spAutoFit/>
          </a:bodyPr>
          <a:lstStyle/>
          <a:p>
            <a:pPr algn="l">
              <a:lnSpc>
                <a:spcPts val="4185"/>
              </a:lnSpc>
            </a:pPr>
            <a:r>
              <a:rPr lang="en-US" sz="4063">
                <a:solidFill>
                  <a:srgbClr val="6D1943"/>
                </a:solidFill>
                <a:latin typeface="Montserrat"/>
                <a:ea typeface="Montserrat"/>
                <a:cs typeface="Montserrat"/>
                <a:sym typeface="Montserrat"/>
              </a:rPr>
              <a:t>Présentation croisée des trinômes Marché de gros / Métropole / Chambre d’agriculture</a:t>
            </a:r>
          </a:p>
        </p:txBody>
      </p:sp>
      <p:sp>
        <p:nvSpPr>
          <p:cNvPr name="Freeform 13" id="13"/>
          <p:cNvSpPr/>
          <p:nvPr/>
        </p:nvSpPr>
        <p:spPr>
          <a:xfrm flipH="false" flipV="false" rot="0">
            <a:off x="15906750" y="2571750"/>
            <a:ext cx="2571750" cy="2571750"/>
          </a:xfrm>
          <a:custGeom>
            <a:avLst/>
            <a:gdLst/>
            <a:ahLst/>
            <a:cxnLst/>
            <a:rect r="r" b="b" t="t" l="l"/>
            <a:pathLst>
              <a:path h="2571750" w="2571750">
                <a:moveTo>
                  <a:pt x="0" y="0"/>
                </a:moveTo>
                <a:lnTo>
                  <a:pt x="2571750" y="0"/>
                </a:lnTo>
                <a:lnTo>
                  <a:pt x="2571750" y="2571750"/>
                </a:lnTo>
                <a:lnTo>
                  <a:pt x="0" y="257175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0">
            <a:off x="15906750" y="7715250"/>
            <a:ext cx="2571750" cy="2571750"/>
          </a:xfrm>
          <a:custGeom>
            <a:avLst/>
            <a:gdLst/>
            <a:ahLst/>
            <a:cxnLst/>
            <a:rect r="r" b="b" t="t" l="l"/>
            <a:pathLst>
              <a:path h="2571750" w="2571750">
                <a:moveTo>
                  <a:pt x="0" y="0"/>
                </a:moveTo>
                <a:lnTo>
                  <a:pt x="2571750" y="0"/>
                </a:lnTo>
                <a:lnTo>
                  <a:pt x="2571750" y="2571750"/>
                </a:lnTo>
                <a:lnTo>
                  <a:pt x="0" y="257175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p:cNvSpPr/>
          <p:nvPr/>
        </p:nvSpPr>
        <p:spPr>
          <a:xfrm flipH="false" flipV="false" rot="0">
            <a:off x="15906750" y="0"/>
            <a:ext cx="2548370" cy="2571750"/>
          </a:xfrm>
          <a:custGeom>
            <a:avLst/>
            <a:gdLst/>
            <a:ahLst/>
            <a:cxnLst/>
            <a:rect r="r" b="b" t="t" l="l"/>
            <a:pathLst>
              <a:path h="2571750" w="2548370">
                <a:moveTo>
                  <a:pt x="0" y="0"/>
                </a:moveTo>
                <a:lnTo>
                  <a:pt x="2548370" y="0"/>
                </a:lnTo>
                <a:lnTo>
                  <a:pt x="2548370" y="2571750"/>
                </a:lnTo>
                <a:lnTo>
                  <a:pt x="0" y="257175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p:cNvSpPr/>
          <p:nvPr/>
        </p:nvSpPr>
        <p:spPr>
          <a:xfrm flipH="false" flipV="false" rot="0">
            <a:off x="15906750" y="5143500"/>
            <a:ext cx="2548370" cy="2571750"/>
          </a:xfrm>
          <a:custGeom>
            <a:avLst/>
            <a:gdLst/>
            <a:ahLst/>
            <a:cxnLst/>
            <a:rect r="r" b="b" t="t" l="l"/>
            <a:pathLst>
              <a:path h="2571750" w="2548370">
                <a:moveTo>
                  <a:pt x="0" y="0"/>
                </a:moveTo>
                <a:lnTo>
                  <a:pt x="2548370" y="0"/>
                </a:lnTo>
                <a:lnTo>
                  <a:pt x="2548370" y="2571750"/>
                </a:lnTo>
                <a:lnTo>
                  <a:pt x="0" y="257175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7" id="17"/>
          <p:cNvSpPr/>
          <p:nvPr/>
        </p:nvSpPr>
        <p:spPr>
          <a:xfrm flipH="false" flipV="false" rot="0">
            <a:off x="15906750" y="2571750"/>
            <a:ext cx="2571750" cy="2571750"/>
          </a:xfrm>
          <a:custGeom>
            <a:avLst/>
            <a:gdLst/>
            <a:ahLst/>
            <a:cxnLst/>
            <a:rect r="r" b="b" t="t" l="l"/>
            <a:pathLst>
              <a:path h="2571750" w="2571750">
                <a:moveTo>
                  <a:pt x="0" y="0"/>
                </a:moveTo>
                <a:lnTo>
                  <a:pt x="2571750" y="0"/>
                </a:lnTo>
                <a:lnTo>
                  <a:pt x="2571750" y="2571750"/>
                </a:lnTo>
                <a:lnTo>
                  <a:pt x="0" y="257175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8" id="18"/>
          <p:cNvSpPr/>
          <p:nvPr/>
        </p:nvSpPr>
        <p:spPr>
          <a:xfrm flipH="false" flipV="false" rot="0">
            <a:off x="15906750" y="5143500"/>
            <a:ext cx="2548370" cy="2571750"/>
          </a:xfrm>
          <a:custGeom>
            <a:avLst/>
            <a:gdLst/>
            <a:ahLst/>
            <a:cxnLst/>
            <a:rect r="r" b="b" t="t" l="l"/>
            <a:pathLst>
              <a:path h="2571750" w="2548370">
                <a:moveTo>
                  <a:pt x="0" y="0"/>
                </a:moveTo>
                <a:lnTo>
                  <a:pt x="2548370" y="0"/>
                </a:lnTo>
                <a:lnTo>
                  <a:pt x="2548370" y="2571750"/>
                </a:lnTo>
                <a:lnTo>
                  <a:pt x="0" y="257175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9" id="19"/>
          <p:cNvSpPr/>
          <p:nvPr/>
        </p:nvSpPr>
        <p:spPr>
          <a:xfrm flipH="false" flipV="false" rot="0">
            <a:off x="15906750" y="0"/>
            <a:ext cx="2548370" cy="2571750"/>
          </a:xfrm>
          <a:custGeom>
            <a:avLst/>
            <a:gdLst/>
            <a:ahLst/>
            <a:cxnLst/>
            <a:rect r="r" b="b" t="t" l="l"/>
            <a:pathLst>
              <a:path h="2571750" w="2548370">
                <a:moveTo>
                  <a:pt x="0" y="0"/>
                </a:moveTo>
                <a:lnTo>
                  <a:pt x="2548370" y="0"/>
                </a:lnTo>
                <a:lnTo>
                  <a:pt x="2548370" y="2571750"/>
                </a:lnTo>
                <a:lnTo>
                  <a:pt x="0" y="257175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0" id="20"/>
          <p:cNvSpPr/>
          <p:nvPr/>
        </p:nvSpPr>
        <p:spPr>
          <a:xfrm flipH="false" flipV="false" rot="0">
            <a:off x="15906750" y="7715250"/>
            <a:ext cx="2571750" cy="2571750"/>
          </a:xfrm>
          <a:custGeom>
            <a:avLst/>
            <a:gdLst/>
            <a:ahLst/>
            <a:cxnLst/>
            <a:rect r="r" b="b" t="t" l="l"/>
            <a:pathLst>
              <a:path h="2571750" w="2571750">
                <a:moveTo>
                  <a:pt x="0" y="0"/>
                </a:moveTo>
                <a:lnTo>
                  <a:pt x="2571750" y="0"/>
                </a:lnTo>
                <a:lnTo>
                  <a:pt x="2571750" y="2571750"/>
                </a:lnTo>
                <a:lnTo>
                  <a:pt x="0" y="257175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FFAEF"/>
        </a:solidFill>
      </p:bgPr>
    </p:bg>
    <p:spTree>
      <p:nvGrpSpPr>
        <p:cNvPr id="1" name=""/>
        <p:cNvGrpSpPr/>
        <p:nvPr/>
      </p:nvGrpSpPr>
      <p:grpSpPr>
        <a:xfrm>
          <a:off x="0" y="0"/>
          <a:ext cx="0" cy="0"/>
          <a:chOff x="0" y="0"/>
          <a:chExt cx="0" cy="0"/>
        </a:xfrm>
      </p:grpSpPr>
      <p:sp>
        <p:nvSpPr>
          <p:cNvPr name="Freeform 2" id="2"/>
          <p:cNvSpPr/>
          <p:nvPr/>
        </p:nvSpPr>
        <p:spPr>
          <a:xfrm flipH="false" flipV="false" rot="0">
            <a:off x="1394802" y="2860499"/>
            <a:ext cx="11962482" cy="6088452"/>
          </a:xfrm>
          <a:custGeom>
            <a:avLst/>
            <a:gdLst/>
            <a:ahLst/>
            <a:cxnLst/>
            <a:rect r="r" b="b" t="t" l="l"/>
            <a:pathLst>
              <a:path h="6088452" w="11962482">
                <a:moveTo>
                  <a:pt x="0" y="0"/>
                </a:moveTo>
                <a:lnTo>
                  <a:pt x="11962482" y="0"/>
                </a:lnTo>
                <a:lnTo>
                  <a:pt x="11962482" y="6088452"/>
                </a:lnTo>
                <a:lnTo>
                  <a:pt x="0" y="6088452"/>
                </a:lnTo>
                <a:lnTo>
                  <a:pt x="0" y="0"/>
                </a:lnTo>
                <a:close/>
              </a:path>
            </a:pathLst>
          </a:custGeom>
          <a:blipFill>
            <a:blip r:embed="rId2"/>
            <a:stretch>
              <a:fillRect l="0" t="0" r="0" b="0"/>
            </a:stretch>
          </a:blipFill>
        </p:spPr>
      </p:sp>
      <p:sp>
        <p:nvSpPr>
          <p:cNvPr name="Freeform 3" id="3"/>
          <p:cNvSpPr/>
          <p:nvPr/>
        </p:nvSpPr>
        <p:spPr>
          <a:xfrm flipH="false" flipV="false" rot="5400000">
            <a:off x="12803871" y="4878611"/>
            <a:ext cx="5712001" cy="2052228"/>
          </a:xfrm>
          <a:custGeom>
            <a:avLst/>
            <a:gdLst/>
            <a:ahLst/>
            <a:cxnLst/>
            <a:rect r="r" b="b" t="t" l="l"/>
            <a:pathLst>
              <a:path h="2052228" w="5712001">
                <a:moveTo>
                  <a:pt x="0" y="0"/>
                </a:moveTo>
                <a:lnTo>
                  <a:pt x="5712000" y="0"/>
                </a:lnTo>
                <a:lnTo>
                  <a:pt x="5712000" y="2052228"/>
                </a:lnTo>
                <a:lnTo>
                  <a:pt x="0" y="2052228"/>
                </a:lnTo>
                <a:lnTo>
                  <a:pt x="0" y="0"/>
                </a:lnTo>
                <a:close/>
              </a:path>
            </a:pathLst>
          </a:custGeom>
          <a:blipFill>
            <a:blip r:embed="rId3"/>
            <a:stretch>
              <a:fillRect l="-8707" t="-49955" r="0" b="-38003"/>
            </a:stretch>
          </a:blipFill>
        </p:spPr>
      </p:sp>
      <p:grpSp>
        <p:nvGrpSpPr>
          <p:cNvPr name="Group 4" id="4"/>
          <p:cNvGrpSpPr/>
          <p:nvPr/>
        </p:nvGrpSpPr>
        <p:grpSpPr>
          <a:xfrm rot="0">
            <a:off x="3599930" y="727934"/>
            <a:ext cx="10179657" cy="982530"/>
            <a:chOff x="0" y="0"/>
            <a:chExt cx="9651823" cy="931584"/>
          </a:xfrm>
        </p:grpSpPr>
        <p:sp>
          <p:nvSpPr>
            <p:cNvPr name="Freeform 5" id="5"/>
            <p:cNvSpPr/>
            <p:nvPr/>
          </p:nvSpPr>
          <p:spPr>
            <a:xfrm flipH="false" flipV="false" rot="0">
              <a:off x="0" y="0"/>
              <a:ext cx="9651823" cy="931584"/>
            </a:xfrm>
            <a:custGeom>
              <a:avLst/>
              <a:gdLst/>
              <a:ahLst/>
              <a:cxnLst/>
              <a:rect r="r" b="b" t="t" l="l"/>
              <a:pathLst>
                <a:path h="931584" w="9651823">
                  <a:moveTo>
                    <a:pt x="0" y="0"/>
                  </a:moveTo>
                  <a:lnTo>
                    <a:pt x="9651823" y="0"/>
                  </a:lnTo>
                  <a:lnTo>
                    <a:pt x="9651823" y="931584"/>
                  </a:lnTo>
                  <a:lnTo>
                    <a:pt x="0" y="931584"/>
                  </a:lnTo>
                  <a:close/>
                </a:path>
              </a:pathLst>
            </a:custGeom>
            <a:solidFill>
              <a:srgbClr val="000000">
                <a:alpha val="0"/>
              </a:srgbClr>
            </a:solidFill>
          </p:spPr>
        </p:sp>
        <p:sp>
          <p:nvSpPr>
            <p:cNvPr name="TextBox 6" id="6"/>
            <p:cNvSpPr txBox="true"/>
            <p:nvPr/>
          </p:nvSpPr>
          <p:spPr>
            <a:xfrm>
              <a:off x="0" y="-9525"/>
              <a:ext cx="9651823" cy="941109"/>
            </a:xfrm>
            <a:prstGeom prst="rect">
              <a:avLst/>
            </a:prstGeom>
          </p:spPr>
          <p:txBody>
            <a:bodyPr anchor="b" rtlCol="false" tIns="0" lIns="0" bIns="0" rIns="0"/>
            <a:lstStyle/>
            <a:p>
              <a:pPr algn="ctr">
                <a:lnSpc>
                  <a:spcPts val="6119"/>
                </a:lnSpc>
              </a:pPr>
              <a:r>
                <a:rPr lang="en-US" sz="5099" b="true">
                  <a:solidFill>
                    <a:srgbClr val="000000"/>
                  </a:solidFill>
                  <a:latin typeface="Urbanist Bold"/>
                  <a:ea typeface="Urbanist Bold"/>
                  <a:cs typeface="Urbanist Bold"/>
                  <a:sym typeface="Urbanist Bold"/>
                </a:rPr>
                <a:t>Contexte et enjeux locaux</a:t>
              </a:r>
            </a:p>
          </p:txBody>
        </p:sp>
      </p:grpSp>
      <p:sp>
        <p:nvSpPr>
          <p:cNvPr name="AutoShape 7" id="7"/>
          <p:cNvSpPr/>
          <p:nvPr/>
        </p:nvSpPr>
        <p:spPr>
          <a:xfrm>
            <a:off x="5191237" y="1743802"/>
            <a:ext cx="6997043" cy="0"/>
          </a:xfrm>
          <a:prstGeom prst="line">
            <a:avLst/>
          </a:prstGeom>
          <a:ln cap="rnd" w="66675">
            <a:solidFill>
              <a:srgbClr val="FFF10B"/>
            </a:solidFill>
            <a:prstDash val="solid"/>
            <a:headEnd type="none" len="sm" w="sm"/>
            <a:tailEnd type="none" len="sm" w="sm"/>
          </a:ln>
        </p:spPr>
      </p:sp>
      <p:sp>
        <p:nvSpPr>
          <p:cNvPr name="Freeform 8" id="8"/>
          <p:cNvSpPr/>
          <p:nvPr/>
        </p:nvSpPr>
        <p:spPr>
          <a:xfrm flipH="false" flipV="false" rot="0">
            <a:off x="1754400" y="296435"/>
            <a:ext cx="1845530" cy="1845530"/>
          </a:xfrm>
          <a:custGeom>
            <a:avLst/>
            <a:gdLst/>
            <a:ahLst/>
            <a:cxnLst/>
            <a:rect r="r" b="b" t="t" l="l"/>
            <a:pathLst>
              <a:path h="1845530" w="1845530">
                <a:moveTo>
                  <a:pt x="0" y="0"/>
                </a:moveTo>
                <a:lnTo>
                  <a:pt x="1845530" y="0"/>
                </a:lnTo>
                <a:lnTo>
                  <a:pt x="1845530" y="1845529"/>
                </a:lnTo>
                <a:lnTo>
                  <a:pt x="0" y="1845529"/>
                </a:lnTo>
                <a:lnTo>
                  <a:pt x="0" y="0"/>
                </a:lnTo>
                <a:close/>
              </a:path>
            </a:pathLst>
          </a:custGeom>
          <a:blipFill>
            <a:blip r:embed="rId4"/>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FFFAEF"/>
        </a:solidFill>
      </p:bgPr>
    </p:bg>
    <p:spTree>
      <p:nvGrpSpPr>
        <p:cNvPr id="1" name=""/>
        <p:cNvGrpSpPr/>
        <p:nvPr/>
      </p:nvGrpSpPr>
      <p:grpSpPr>
        <a:xfrm>
          <a:off x="0" y="0"/>
          <a:ext cx="0" cy="0"/>
          <a:chOff x="0" y="0"/>
          <a:chExt cx="0" cy="0"/>
        </a:xfrm>
      </p:grpSpPr>
      <p:grpSp>
        <p:nvGrpSpPr>
          <p:cNvPr name="Group 2" id="2"/>
          <p:cNvGrpSpPr/>
          <p:nvPr/>
        </p:nvGrpSpPr>
        <p:grpSpPr>
          <a:xfrm rot="0">
            <a:off x="4054172" y="499334"/>
            <a:ext cx="10179657" cy="982530"/>
            <a:chOff x="0" y="0"/>
            <a:chExt cx="9651823" cy="931584"/>
          </a:xfrm>
        </p:grpSpPr>
        <p:sp>
          <p:nvSpPr>
            <p:cNvPr name="Freeform 3" id="3"/>
            <p:cNvSpPr/>
            <p:nvPr/>
          </p:nvSpPr>
          <p:spPr>
            <a:xfrm flipH="false" flipV="false" rot="0">
              <a:off x="0" y="0"/>
              <a:ext cx="9651823" cy="931584"/>
            </a:xfrm>
            <a:custGeom>
              <a:avLst/>
              <a:gdLst/>
              <a:ahLst/>
              <a:cxnLst/>
              <a:rect r="r" b="b" t="t" l="l"/>
              <a:pathLst>
                <a:path h="931584" w="9651823">
                  <a:moveTo>
                    <a:pt x="0" y="0"/>
                  </a:moveTo>
                  <a:lnTo>
                    <a:pt x="9651823" y="0"/>
                  </a:lnTo>
                  <a:lnTo>
                    <a:pt x="9651823" y="931584"/>
                  </a:lnTo>
                  <a:lnTo>
                    <a:pt x="0" y="931584"/>
                  </a:lnTo>
                  <a:close/>
                </a:path>
              </a:pathLst>
            </a:custGeom>
            <a:solidFill>
              <a:srgbClr val="000000">
                <a:alpha val="0"/>
              </a:srgbClr>
            </a:solidFill>
          </p:spPr>
        </p:sp>
        <p:sp>
          <p:nvSpPr>
            <p:cNvPr name="TextBox 4" id="4"/>
            <p:cNvSpPr txBox="true"/>
            <p:nvPr/>
          </p:nvSpPr>
          <p:spPr>
            <a:xfrm>
              <a:off x="0" y="-9525"/>
              <a:ext cx="9651823" cy="941109"/>
            </a:xfrm>
            <a:prstGeom prst="rect">
              <a:avLst/>
            </a:prstGeom>
          </p:spPr>
          <p:txBody>
            <a:bodyPr anchor="b" rtlCol="false" tIns="0" lIns="0" bIns="0" rIns="0"/>
            <a:lstStyle/>
            <a:p>
              <a:pPr algn="ctr">
                <a:lnSpc>
                  <a:spcPts val="6119"/>
                </a:lnSpc>
              </a:pPr>
              <a:r>
                <a:rPr lang="en-US" sz="5099" b="true">
                  <a:solidFill>
                    <a:srgbClr val="000000"/>
                  </a:solidFill>
                  <a:latin typeface="Urbanist Bold"/>
                  <a:ea typeface="Urbanist Bold"/>
                  <a:cs typeface="Urbanist Bold"/>
                  <a:sym typeface="Urbanist Bold"/>
                </a:rPr>
                <a:t>Actions mises en place</a:t>
              </a:r>
            </a:p>
          </p:txBody>
        </p:sp>
      </p:grpSp>
      <p:sp>
        <p:nvSpPr>
          <p:cNvPr name="AutoShape 5" id="5"/>
          <p:cNvSpPr/>
          <p:nvPr/>
        </p:nvSpPr>
        <p:spPr>
          <a:xfrm>
            <a:off x="5645479" y="1515202"/>
            <a:ext cx="6997043" cy="0"/>
          </a:xfrm>
          <a:prstGeom prst="line">
            <a:avLst/>
          </a:prstGeom>
          <a:ln cap="rnd" w="66675">
            <a:solidFill>
              <a:srgbClr val="FFF10B"/>
            </a:solidFill>
            <a:prstDash val="solid"/>
            <a:headEnd type="none" len="sm" w="sm"/>
            <a:tailEnd type="none" len="sm" w="sm"/>
          </a:ln>
        </p:spPr>
      </p:sp>
      <p:grpSp>
        <p:nvGrpSpPr>
          <p:cNvPr name="Group 6" id="6"/>
          <p:cNvGrpSpPr/>
          <p:nvPr/>
        </p:nvGrpSpPr>
        <p:grpSpPr>
          <a:xfrm rot="0">
            <a:off x="1283559" y="2023721"/>
            <a:ext cx="15720882" cy="9249551"/>
            <a:chOff x="0" y="0"/>
            <a:chExt cx="14905725" cy="8769945"/>
          </a:xfrm>
        </p:grpSpPr>
        <p:sp>
          <p:nvSpPr>
            <p:cNvPr name="Freeform 7" id="7"/>
            <p:cNvSpPr/>
            <p:nvPr/>
          </p:nvSpPr>
          <p:spPr>
            <a:xfrm flipH="false" flipV="false" rot="0">
              <a:off x="0" y="0"/>
              <a:ext cx="14905726" cy="8769945"/>
            </a:xfrm>
            <a:custGeom>
              <a:avLst/>
              <a:gdLst/>
              <a:ahLst/>
              <a:cxnLst/>
              <a:rect r="r" b="b" t="t" l="l"/>
              <a:pathLst>
                <a:path h="8769945" w="14905726">
                  <a:moveTo>
                    <a:pt x="0" y="0"/>
                  </a:moveTo>
                  <a:lnTo>
                    <a:pt x="14905726" y="0"/>
                  </a:lnTo>
                  <a:lnTo>
                    <a:pt x="14905726" y="8769945"/>
                  </a:lnTo>
                  <a:lnTo>
                    <a:pt x="0" y="8769945"/>
                  </a:lnTo>
                  <a:close/>
                </a:path>
              </a:pathLst>
            </a:custGeom>
            <a:solidFill>
              <a:srgbClr val="000000">
                <a:alpha val="0"/>
              </a:srgbClr>
            </a:solidFill>
          </p:spPr>
        </p:sp>
        <p:sp>
          <p:nvSpPr>
            <p:cNvPr name="TextBox 8" id="8"/>
            <p:cNvSpPr txBox="true"/>
            <p:nvPr/>
          </p:nvSpPr>
          <p:spPr>
            <a:xfrm>
              <a:off x="0" y="-9525"/>
              <a:ext cx="14905725" cy="8779470"/>
            </a:xfrm>
            <a:prstGeom prst="rect">
              <a:avLst/>
            </a:prstGeom>
          </p:spPr>
          <p:txBody>
            <a:bodyPr anchor="t" rtlCol="false" tIns="0" lIns="0" bIns="0" rIns="0"/>
            <a:lstStyle/>
            <a:p>
              <a:pPr algn="ctr">
                <a:lnSpc>
                  <a:spcPts val="3779"/>
                </a:lnSpc>
              </a:pPr>
              <a:r>
                <a:rPr lang="en-US" sz="3149" b="true">
                  <a:solidFill>
                    <a:srgbClr val="000000"/>
                  </a:solidFill>
                  <a:latin typeface="Urbanist Bold"/>
                  <a:ea typeface="Urbanist Bold"/>
                  <a:cs typeface="Urbanist Bold"/>
                  <a:sym typeface="Urbanist Bold"/>
                </a:rPr>
                <a:t>1 Min au service des transitions et de l’innovation dans le cadre de la stratégie agricole et alimentaire de Grenoble Alpes Métropole</a:t>
              </a:r>
            </a:p>
            <a:p>
              <a:pPr algn="l" marL="1227249" indent="-409083" lvl="2">
                <a:lnSpc>
                  <a:spcPts val="3167"/>
                </a:lnSpc>
                <a:buFont typeface="Arial"/>
                <a:buChar char="⚬"/>
              </a:pPr>
              <a:r>
                <a:rPr lang="en-US" sz="2639">
                  <a:solidFill>
                    <a:srgbClr val="000000"/>
                  </a:solidFill>
                  <a:latin typeface="Urbanist"/>
                  <a:ea typeface="Urbanist"/>
                  <a:cs typeface="Urbanist"/>
                  <a:sym typeface="Urbanist"/>
                </a:rPr>
                <a:t>Accueil de 3 grossistes en produits locaux  (Mangez bio isère, box fermier, Pole agroalimentaire  soit 250 exploitations)</a:t>
              </a:r>
            </a:p>
            <a:p>
              <a:pPr algn="l" marL="1227249" indent="-409083" lvl="2">
                <a:lnSpc>
                  <a:spcPts val="3167"/>
                </a:lnSpc>
                <a:buFont typeface="Arial"/>
                <a:buChar char="⚬"/>
              </a:pPr>
              <a:r>
                <a:rPr lang="en-US" sz="2639">
                  <a:solidFill>
                    <a:srgbClr val="000000"/>
                  </a:solidFill>
                  <a:latin typeface="Urbanist"/>
                  <a:ea typeface="Urbanist"/>
                  <a:cs typeface="Urbanist"/>
                  <a:sym typeface="Urbanist"/>
                </a:rPr>
                <a:t>Installation d’EPISOL (50 tonnes de déchets collectés en 2024 dont 35 valorisés)</a:t>
              </a:r>
            </a:p>
            <a:p>
              <a:pPr algn="l" marL="1227249" indent="-409083" lvl="2">
                <a:lnSpc>
                  <a:spcPts val="3167"/>
                </a:lnSpc>
                <a:buFont typeface="Arial"/>
                <a:buChar char="⚬"/>
              </a:pPr>
              <a:r>
                <a:rPr lang="en-US" sz="2639">
                  <a:solidFill>
                    <a:srgbClr val="000000"/>
                  </a:solidFill>
                  <a:latin typeface="Urbanist"/>
                  <a:ea typeface="Urbanist"/>
                  <a:cs typeface="Urbanist"/>
                  <a:sym typeface="Urbanist"/>
                </a:rPr>
                <a:t>Accueil d’une station GNV et bornes de recharge électrique pour les usagers du MIN</a:t>
              </a:r>
            </a:p>
            <a:p>
              <a:pPr algn="l" marL="1227249" indent="-409083" lvl="2">
                <a:lnSpc>
                  <a:spcPts val="3167"/>
                </a:lnSpc>
                <a:buFont typeface="Arial"/>
                <a:buChar char="⚬"/>
              </a:pPr>
              <a:r>
                <a:rPr lang="en-US" sz="2639">
                  <a:solidFill>
                    <a:srgbClr val="000000"/>
                  </a:solidFill>
                  <a:latin typeface="Urbanist"/>
                  <a:ea typeface="Urbanist"/>
                  <a:cs typeface="Urbanist"/>
                  <a:sym typeface="Urbanist"/>
                </a:rPr>
                <a:t>(services aux professionnels)</a:t>
              </a:r>
            </a:p>
            <a:p>
              <a:pPr algn="l" marL="1227249" indent="-409083" lvl="2">
                <a:lnSpc>
                  <a:spcPts val="3167"/>
                </a:lnSpc>
                <a:buFont typeface="Arial"/>
                <a:buChar char="⚬"/>
              </a:pPr>
              <a:r>
                <a:rPr lang="en-US" sz="2639">
                  <a:solidFill>
                    <a:srgbClr val="000000"/>
                  </a:solidFill>
                  <a:latin typeface="Urbanist"/>
                  <a:ea typeface="Urbanist"/>
                  <a:cs typeface="Urbanist"/>
                  <a:sym typeface="Urbanist"/>
                </a:rPr>
                <a:t>Panneaux photovoltaïques</a:t>
              </a:r>
            </a:p>
            <a:p>
              <a:pPr algn="l" marL="1227249" indent="-409083" lvl="2">
                <a:lnSpc>
                  <a:spcPts val="3167"/>
                </a:lnSpc>
                <a:buFont typeface="Arial"/>
                <a:buChar char="⚬"/>
              </a:pPr>
              <a:r>
                <a:rPr lang="en-US" sz="2639">
                  <a:solidFill>
                    <a:srgbClr val="000000"/>
                  </a:solidFill>
                  <a:latin typeface="Urbanist"/>
                  <a:ea typeface="Urbanist"/>
                  <a:cs typeface="Urbanist"/>
                  <a:sym typeface="Urbanist"/>
                </a:rPr>
                <a:t>Vendredis du MIN – accueil d’événements – salon Dauphinois des métiers de bouche</a:t>
              </a:r>
            </a:p>
            <a:p>
              <a:pPr algn="l" marL="1227249" indent="-409083" lvl="2">
                <a:lnSpc>
                  <a:spcPts val="3167"/>
                </a:lnSpc>
              </a:pPr>
            </a:p>
            <a:p>
              <a:pPr algn="ctr" marL="1464332" indent="-488111" lvl="2">
                <a:lnSpc>
                  <a:spcPts val="3779"/>
                </a:lnSpc>
              </a:pPr>
              <a:r>
                <a:rPr lang="en-US" b="true" sz="3149">
                  <a:solidFill>
                    <a:srgbClr val="000000"/>
                  </a:solidFill>
                  <a:latin typeface="Urbanist Bold"/>
                  <a:ea typeface="Urbanist Bold"/>
                  <a:cs typeface="Urbanist Bold"/>
                  <a:sym typeface="Urbanist Bold"/>
                </a:rPr>
                <a:t>1 feuille de route 2022-2027 construite par les élus et les grossistes</a:t>
              </a:r>
            </a:p>
            <a:p>
              <a:pPr algn="l" marL="1227249" indent="-409083" lvl="2">
                <a:lnSpc>
                  <a:spcPts val="3167"/>
                </a:lnSpc>
                <a:buFont typeface="Arial"/>
                <a:buChar char="⚬"/>
              </a:pPr>
              <a:r>
                <a:rPr lang="en-US" sz="2639">
                  <a:solidFill>
                    <a:srgbClr val="000000"/>
                  </a:solidFill>
                  <a:latin typeface="Urbanist"/>
                  <a:ea typeface="Urbanist"/>
                  <a:cs typeface="Urbanist"/>
                  <a:sym typeface="Urbanist"/>
                </a:rPr>
                <a:t>Porter une démarche commerciale</a:t>
              </a:r>
            </a:p>
            <a:p>
              <a:pPr algn="l" marL="1227249" indent="-409083" lvl="2">
                <a:lnSpc>
                  <a:spcPts val="3167"/>
                </a:lnSpc>
                <a:buFont typeface="Arial"/>
                <a:buChar char="⚬"/>
              </a:pPr>
              <a:r>
                <a:rPr lang="en-US" sz="2639">
                  <a:solidFill>
                    <a:srgbClr val="000000"/>
                  </a:solidFill>
                  <a:latin typeface="Urbanist"/>
                  <a:ea typeface="Urbanist"/>
                  <a:cs typeface="Urbanist"/>
                  <a:sym typeface="Urbanist"/>
                </a:rPr>
                <a:t>Exister dans et hors les murs</a:t>
              </a:r>
            </a:p>
            <a:p>
              <a:pPr algn="l" marL="1227249" indent="-409083" lvl="2">
                <a:lnSpc>
                  <a:spcPts val="3167"/>
                </a:lnSpc>
                <a:buFont typeface="Arial"/>
                <a:buChar char="⚬"/>
              </a:pPr>
              <a:r>
                <a:rPr lang="en-US" sz="2639">
                  <a:solidFill>
                    <a:srgbClr val="000000"/>
                  </a:solidFill>
                  <a:latin typeface="Urbanist"/>
                  <a:ea typeface="Urbanist"/>
                  <a:cs typeface="Urbanist"/>
                  <a:sym typeface="Urbanist"/>
                </a:rPr>
                <a:t>Etre un MIN innovant</a:t>
              </a:r>
            </a:p>
            <a:p>
              <a:pPr algn="l" marL="1227249" indent="-409083" lvl="2">
                <a:lnSpc>
                  <a:spcPts val="3167"/>
                </a:lnSpc>
                <a:buFont typeface="Arial"/>
                <a:buChar char="⚬"/>
              </a:pPr>
              <a:r>
                <a:rPr lang="en-US" sz="2639">
                  <a:solidFill>
                    <a:srgbClr val="000000"/>
                  </a:solidFill>
                  <a:latin typeface="Urbanist"/>
                  <a:ea typeface="Urbanist"/>
                  <a:cs typeface="Urbanist"/>
                  <a:sym typeface="Urbanist"/>
                </a:rPr>
                <a:t>Penser l’immobilier à 15 ans</a:t>
              </a:r>
            </a:p>
            <a:p>
              <a:pPr algn="l" marL="1227249" indent="-409083" lvl="2">
                <a:lnSpc>
                  <a:spcPts val="3167"/>
                </a:lnSpc>
                <a:buFont typeface="Arial"/>
                <a:buChar char="⚬"/>
              </a:pPr>
              <a:r>
                <a:rPr lang="en-US" sz="2639">
                  <a:solidFill>
                    <a:srgbClr val="000000"/>
                  </a:solidFill>
                  <a:latin typeface="Urbanist"/>
                  <a:ea typeface="Urbanist"/>
                  <a:cs typeface="Urbanist"/>
                  <a:sym typeface="Urbanist"/>
                </a:rPr>
                <a:t>Avoir un MIN robuste, autonome financièrement, à la gouvernance à l’écoute des utilisateurs</a:t>
              </a:r>
            </a:p>
            <a:p>
              <a:pPr algn="l" marL="1227249" indent="-409083" lvl="2">
                <a:lnSpc>
                  <a:spcPts val="3167"/>
                </a:lnSpc>
              </a:pPr>
            </a:p>
            <a:p>
              <a:pPr algn="ctr" marL="1464332" indent="-488111" lvl="2">
                <a:lnSpc>
                  <a:spcPts val="3779"/>
                </a:lnSpc>
              </a:pPr>
              <a:r>
                <a:rPr lang="en-US" b="true" sz="3149">
                  <a:solidFill>
                    <a:srgbClr val="000000"/>
                  </a:solidFill>
                  <a:latin typeface="Urbanist Bold"/>
                  <a:ea typeface="Urbanist Bold"/>
                  <a:cs typeface="Urbanist Bold"/>
                  <a:sym typeface="Urbanist Bold"/>
                </a:rPr>
                <a:t>1 feuille de route annuelle de la Métropole sur la maintenance du site</a:t>
              </a:r>
            </a:p>
            <a:p>
              <a:pPr algn="l" marL="948334" indent="-316111" lvl="2">
                <a:lnSpc>
                  <a:spcPts val="2447"/>
                </a:lnSpc>
              </a:pPr>
            </a:p>
            <a:p>
              <a:pPr algn="l" marL="948334" indent="-316111" lvl="2">
                <a:lnSpc>
                  <a:spcPts val="2447"/>
                </a:lnSpc>
              </a:pPr>
            </a:p>
            <a:p>
              <a:pPr algn="l" marL="948334" indent="-316111" lvl="2">
                <a:lnSpc>
                  <a:spcPts val="2447"/>
                </a:lnSpc>
              </a:pPr>
            </a:p>
            <a:p>
              <a:pPr algn="l" marL="948334" indent="-316111" lvl="2">
                <a:lnSpc>
                  <a:spcPts val="2447"/>
                </a:lnSpc>
              </a:pPr>
            </a:p>
            <a:p>
              <a:pPr algn="l" marL="948334" indent="-316111" lvl="2">
                <a:lnSpc>
                  <a:spcPts val="2447"/>
                </a:lnSpc>
              </a:pPr>
            </a:p>
          </p:txBody>
        </p:sp>
      </p:grpSp>
      <p:sp>
        <p:nvSpPr>
          <p:cNvPr name="Freeform 9" id="9"/>
          <p:cNvSpPr/>
          <p:nvPr/>
        </p:nvSpPr>
        <p:spPr>
          <a:xfrm flipH="false" flipV="false" rot="0">
            <a:off x="1724043" y="105935"/>
            <a:ext cx="1845530" cy="1845530"/>
          </a:xfrm>
          <a:custGeom>
            <a:avLst/>
            <a:gdLst/>
            <a:ahLst/>
            <a:cxnLst/>
            <a:rect r="r" b="b" t="t" l="l"/>
            <a:pathLst>
              <a:path h="1845530" w="1845530">
                <a:moveTo>
                  <a:pt x="0" y="0"/>
                </a:moveTo>
                <a:lnTo>
                  <a:pt x="1845530" y="0"/>
                </a:lnTo>
                <a:lnTo>
                  <a:pt x="1845530" y="1845530"/>
                </a:lnTo>
                <a:lnTo>
                  <a:pt x="0" y="1845530"/>
                </a:lnTo>
                <a:lnTo>
                  <a:pt x="0" y="0"/>
                </a:lnTo>
                <a:close/>
              </a:path>
            </a:pathLst>
          </a:custGeom>
          <a:blipFill>
            <a:blip r:embed="rId2"/>
            <a:stretch>
              <a:fillRect l="0" t="0" r="0" b="0"/>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FFFAEF"/>
        </a:solidFill>
      </p:bgPr>
    </p:bg>
    <p:spTree>
      <p:nvGrpSpPr>
        <p:cNvPr id="1" name=""/>
        <p:cNvGrpSpPr/>
        <p:nvPr/>
      </p:nvGrpSpPr>
      <p:grpSpPr>
        <a:xfrm>
          <a:off x="0" y="0"/>
          <a:ext cx="0" cy="0"/>
          <a:chOff x="0" y="0"/>
          <a:chExt cx="0" cy="0"/>
        </a:xfrm>
      </p:grpSpPr>
      <p:grpSp>
        <p:nvGrpSpPr>
          <p:cNvPr name="Group 2" id="2"/>
          <p:cNvGrpSpPr/>
          <p:nvPr/>
        </p:nvGrpSpPr>
        <p:grpSpPr>
          <a:xfrm rot="0">
            <a:off x="4054172" y="499334"/>
            <a:ext cx="10179657" cy="982530"/>
            <a:chOff x="0" y="0"/>
            <a:chExt cx="9651823" cy="931584"/>
          </a:xfrm>
        </p:grpSpPr>
        <p:sp>
          <p:nvSpPr>
            <p:cNvPr name="Freeform 3" id="3"/>
            <p:cNvSpPr/>
            <p:nvPr/>
          </p:nvSpPr>
          <p:spPr>
            <a:xfrm flipH="false" flipV="false" rot="0">
              <a:off x="0" y="0"/>
              <a:ext cx="9651823" cy="931584"/>
            </a:xfrm>
            <a:custGeom>
              <a:avLst/>
              <a:gdLst/>
              <a:ahLst/>
              <a:cxnLst/>
              <a:rect r="r" b="b" t="t" l="l"/>
              <a:pathLst>
                <a:path h="931584" w="9651823">
                  <a:moveTo>
                    <a:pt x="0" y="0"/>
                  </a:moveTo>
                  <a:lnTo>
                    <a:pt x="9651823" y="0"/>
                  </a:lnTo>
                  <a:lnTo>
                    <a:pt x="9651823" y="931584"/>
                  </a:lnTo>
                  <a:lnTo>
                    <a:pt x="0" y="931584"/>
                  </a:lnTo>
                  <a:close/>
                </a:path>
              </a:pathLst>
            </a:custGeom>
            <a:solidFill>
              <a:srgbClr val="000000">
                <a:alpha val="0"/>
              </a:srgbClr>
            </a:solidFill>
          </p:spPr>
        </p:sp>
        <p:sp>
          <p:nvSpPr>
            <p:cNvPr name="TextBox 4" id="4"/>
            <p:cNvSpPr txBox="true"/>
            <p:nvPr/>
          </p:nvSpPr>
          <p:spPr>
            <a:xfrm>
              <a:off x="0" y="-9525"/>
              <a:ext cx="9651823" cy="941109"/>
            </a:xfrm>
            <a:prstGeom prst="rect">
              <a:avLst/>
            </a:prstGeom>
          </p:spPr>
          <p:txBody>
            <a:bodyPr anchor="b" rtlCol="false" tIns="0" lIns="0" bIns="0" rIns="0"/>
            <a:lstStyle/>
            <a:p>
              <a:pPr algn="ctr">
                <a:lnSpc>
                  <a:spcPts val="6119"/>
                </a:lnSpc>
              </a:pPr>
              <a:r>
                <a:rPr lang="en-US" sz="5099" b="true">
                  <a:solidFill>
                    <a:srgbClr val="000000"/>
                  </a:solidFill>
                  <a:latin typeface="Urbanist Bold"/>
                  <a:ea typeface="Urbanist Bold"/>
                  <a:cs typeface="Urbanist Bold"/>
                  <a:sym typeface="Urbanist Bold"/>
                </a:rPr>
                <a:t>Freins et leviers</a:t>
              </a:r>
            </a:p>
          </p:txBody>
        </p:sp>
      </p:grpSp>
      <p:sp>
        <p:nvSpPr>
          <p:cNvPr name="AutoShape 5" id="5"/>
          <p:cNvSpPr/>
          <p:nvPr/>
        </p:nvSpPr>
        <p:spPr>
          <a:xfrm>
            <a:off x="5645479" y="1515202"/>
            <a:ext cx="6997043" cy="0"/>
          </a:xfrm>
          <a:prstGeom prst="line">
            <a:avLst/>
          </a:prstGeom>
          <a:ln cap="rnd" w="66675">
            <a:solidFill>
              <a:srgbClr val="FFF10B"/>
            </a:solidFill>
            <a:prstDash val="solid"/>
            <a:headEnd type="none" len="sm" w="sm"/>
            <a:tailEnd type="none" len="sm" w="sm"/>
          </a:ln>
        </p:spPr>
      </p:sp>
      <p:grpSp>
        <p:nvGrpSpPr>
          <p:cNvPr name="Group 6" id="6"/>
          <p:cNvGrpSpPr/>
          <p:nvPr/>
        </p:nvGrpSpPr>
        <p:grpSpPr>
          <a:xfrm rot="0">
            <a:off x="738318" y="1668253"/>
            <a:ext cx="16796709" cy="9395187"/>
            <a:chOff x="0" y="0"/>
            <a:chExt cx="14341474" cy="8021859"/>
          </a:xfrm>
        </p:grpSpPr>
        <p:sp>
          <p:nvSpPr>
            <p:cNvPr name="Freeform 7" id="7"/>
            <p:cNvSpPr/>
            <p:nvPr/>
          </p:nvSpPr>
          <p:spPr>
            <a:xfrm flipH="false" flipV="false" rot="0">
              <a:off x="0" y="0"/>
              <a:ext cx="14341473" cy="8021859"/>
            </a:xfrm>
            <a:custGeom>
              <a:avLst/>
              <a:gdLst/>
              <a:ahLst/>
              <a:cxnLst/>
              <a:rect r="r" b="b" t="t" l="l"/>
              <a:pathLst>
                <a:path h="8021859" w="14341473">
                  <a:moveTo>
                    <a:pt x="0" y="0"/>
                  </a:moveTo>
                  <a:lnTo>
                    <a:pt x="14341473" y="0"/>
                  </a:lnTo>
                  <a:lnTo>
                    <a:pt x="14341473" y="8021859"/>
                  </a:lnTo>
                  <a:lnTo>
                    <a:pt x="0" y="8021859"/>
                  </a:lnTo>
                  <a:close/>
                </a:path>
              </a:pathLst>
            </a:custGeom>
            <a:solidFill>
              <a:srgbClr val="000000">
                <a:alpha val="0"/>
              </a:srgbClr>
            </a:solidFill>
          </p:spPr>
        </p:sp>
        <p:sp>
          <p:nvSpPr>
            <p:cNvPr name="TextBox 8" id="8"/>
            <p:cNvSpPr txBox="true"/>
            <p:nvPr/>
          </p:nvSpPr>
          <p:spPr>
            <a:xfrm>
              <a:off x="0" y="0"/>
              <a:ext cx="14341474" cy="8021859"/>
            </a:xfrm>
            <a:prstGeom prst="rect">
              <a:avLst/>
            </a:prstGeom>
          </p:spPr>
          <p:txBody>
            <a:bodyPr anchor="t" rtlCol="false" tIns="0" lIns="0" bIns="0" rIns="0"/>
            <a:lstStyle/>
            <a:p>
              <a:pPr algn="ctr">
                <a:lnSpc>
                  <a:spcPts val="4049"/>
                </a:lnSpc>
              </a:pPr>
              <a:r>
                <a:rPr lang="en-US" sz="3374" b="true">
                  <a:solidFill>
                    <a:srgbClr val="000000"/>
                  </a:solidFill>
                  <a:latin typeface="Urbanist Bold"/>
                  <a:ea typeface="Urbanist Bold"/>
                  <a:cs typeface="Urbanist Bold"/>
                  <a:sym typeface="Urbanist Bold"/>
                </a:rPr>
                <a:t>Difficultés </a:t>
              </a:r>
            </a:p>
            <a:p>
              <a:pPr algn="ctr">
                <a:lnSpc>
                  <a:spcPts val="3329"/>
                </a:lnSpc>
              </a:pPr>
            </a:p>
            <a:p>
              <a:pPr algn="just">
                <a:lnSpc>
                  <a:spcPts val="3383"/>
                </a:lnSpc>
              </a:pPr>
              <a:r>
                <a:rPr lang="en-US" sz="2819">
                  <a:solidFill>
                    <a:srgbClr val="000000"/>
                  </a:solidFill>
                  <a:latin typeface="Urbanist"/>
                  <a:ea typeface="Urbanist"/>
                  <a:cs typeface="Urbanist"/>
                  <a:sym typeface="Urbanist"/>
                </a:rPr>
                <a:t>On a un bâtiment exceptionnel, un positionnement géographique idéal, l’alimentation est un projet politique et stratégique marqueur du mandat, on a une dynamique commerciale …</a:t>
              </a:r>
            </a:p>
            <a:p>
              <a:pPr algn="just" marL="1234062" indent="-411354" lvl="2">
                <a:lnSpc>
                  <a:spcPts val="3383"/>
                </a:lnSpc>
                <a:buFont typeface="Arial"/>
                <a:buChar char="⚬"/>
              </a:pPr>
              <a:r>
                <a:rPr lang="en-US" sz="2819">
                  <a:solidFill>
                    <a:srgbClr val="000000"/>
                  </a:solidFill>
                  <a:latin typeface="Urbanist"/>
                  <a:ea typeface="Urbanist"/>
                  <a:cs typeface="Urbanist"/>
                  <a:sym typeface="Urbanist"/>
                </a:rPr>
                <a:t>mais un site qui nécessite de gros travaux (décret tertiaire, froid…)</a:t>
              </a:r>
            </a:p>
            <a:p>
              <a:pPr algn="just" marL="1234062" indent="-411354" lvl="2">
                <a:lnSpc>
                  <a:spcPts val="3383"/>
                </a:lnSpc>
                <a:buFont typeface="Arial"/>
                <a:buChar char="⚬"/>
              </a:pPr>
              <a:r>
                <a:rPr lang="en-US" sz="2819">
                  <a:solidFill>
                    <a:srgbClr val="000000"/>
                  </a:solidFill>
                  <a:latin typeface="Urbanist"/>
                  <a:ea typeface="Urbanist"/>
                  <a:cs typeface="Urbanist"/>
                  <a:sym typeface="Urbanist"/>
                </a:rPr>
                <a:t>une baisse des producteurs présents sur le carreau</a:t>
              </a:r>
            </a:p>
            <a:p>
              <a:pPr algn="just" marL="1234062" indent="-411354" lvl="2">
                <a:lnSpc>
                  <a:spcPts val="3383"/>
                </a:lnSpc>
                <a:buFont typeface="Arial"/>
                <a:buChar char="⚬"/>
              </a:pPr>
              <a:r>
                <a:rPr lang="en-US" sz="2819">
                  <a:solidFill>
                    <a:srgbClr val="000000"/>
                  </a:solidFill>
                  <a:latin typeface="Urbanist"/>
                  <a:ea typeface="Urbanist"/>
                  <a:cs typeface="Urbanist"/>
                  <a:sym typeface="Urbanist"/>
                </a:rPr>
                <a:t>des clients qui ne viennent plus (restaurateurs)</a:t>
              </a:r>
            </a:p>
            <a:p>
              <a:pPr algn="just" marL="1234062" indent="-411354" lvl="2">
                <a:lnSpc>
                  <a:spcPts val="3383"/>
                </a:lnSpc>
                <a:buFont typeface="Arial"/>
                <a:buChar char="⚬"/>
              </a:pPr>
              <a:r>
                <a:rPr lang="en-US" sz="2819">
                  <a:solidFill>
                    <a:srgbClr val="000000"/>
                  </a:solidFill>
                  <a:latin typeface="Urbanist"/>
                  <a:ea typeface="Urbanist"/>
                  <a:cs typeface="Urbanist"/>
                  <a:sym typeface="Urbanist"/>
                </a:rPr>
                <a:t>un MIN qui devient peu à peu une plateforme logistique </a:t>
              </a:r>
            </a:p>
            <a:p>
              <a:pPr algn="just" marL="1234062" indent="-411354" lvl="2">
                <a:lnSpc>
                  <a:spcPts val="3383"/>
                </a:lnSpc>
                <a:buFont typeface="Arial"/>
                <a:buChar char="⚬"/>
              </a:pPr>
              <a:r>
                <a:rPr lang="en-US" sz="2819">
                  <a:solidFill>
                    <a:srgbClr val="000000"/>
                  </a:solidFill>
                  <a:latin typeface="Urbanist"/>
                  <a:ea typeface="Urbanist"/>
                  <a:cs typeface="Urbanist"/>
                  <a:sym typeface="Urbanist"/>
                </a:rPr>
                <a:t>un restaurant qui a fermé</a:t>
              </a:r>
            </a:p>
            <a:p>
              <a:pPr algn="l" marL="971500" indent="-323833" lvl="2">
                <a:lnSpc>
                  <a:spcPts val="2664"/>
                </a:lnSpc>
              </a:pPr>
            </a:p>
            <a:p>
              <a:pPr algn="ctr" marL="1345656" indent="-448552" lvl="2">
                <a:lnSpc>
                  <a:spcPts val="3689"/>
                </a:lnSpc>
              </a:pPr>
              <a:r>
                <a:rPr lang="en-US" b="true" sz="3074">
                  <a:solidFill>
                    <a:srgbClr val="000000"/>
                  </a:solidFill>
                  <a:latin typeface="Urbanist Bold"/>
                  <a:ea typeface="Urbanist Bold"/>
                  <a:cs typeface="Urbanist Bold"/>
                  <a:sym typeface="Urbanist Bold"/>
                </a:rPr>
                <a:t>Quel modèle à l’avenir ?</a:t>
              </a:r>
            </a:p>
            <a:p>
              <a:pPr algn="l" marL="1321582" indent="-440527" lvl="2">
                <a:lnSpc>
                  <a:spcPts val="3623"/>
                </a:lnSpc>
                <a:buFont typeface="Arial"/>
                <a:buChar char="⚬"/>
              </a:pPr>
              <a:r>
                <a:rPr lang="en-US" sz="3019">
                  <a:solidFill>
                    <a:srgbClr val="000000"/>
                  </a:solidFill>
                  <a:latin typeface="Urbanist"/>
                  <a:ea typeface="Urbanist"/>
                  <a:cs typeface="Urbanist"/>
                  <a:sym typeface="Urbanist"/>
                </a:rPr>
                <a:t>Un MIN réservé aux professionnels ? nouveaux horaires, ouverture au public, vente en demi-gros…</a:t>
              </a:r>
            </a:p>
            <a:p>
              <a:pPr algn="l" marL="1321582" indent="-440527" lvl="2">
                <a:lnSpc>
                  <a:spcPts val="3623"/>
                </a:lnSpc>
                <a:buFont typeface="Arial"/>
                <a:buChar char="⚬"/>
              </a:pPr>
              <a:r>
                <a:rPr lang="en-US" sz="3019">
                  <a:solidFill>
                    <a:srgbClr val="000000"/>
                  </a:solidFill>
                  <a:latin typeface="Urbanist"/>
                  <a:ea typeface="Urbanist"/>
                  <a:cs typeface="Urbanist"/>
                  <a:sym typeface="Urbanist"/>
                </a:rPr>
                <a:t>Accueil d’activités de transformation?</a:t>
              </a:r>
            </a:p>
            <a:p>
              <a:pPr algn="l" marL="1321582" indent="-440527" lvl="2">
                <a:lnSpc>
                  <a:spcPts val="3623"/>
                </a:lnSpc>
                <a:buFont typeface="Arial"/>
                <a:buChar char="⚬"/>
              </a:pPr>
              <a:r>
                <a:rPr lang="en-US" sz="3019">
                  <a:solidFill>
                    <a:srgbClr val="000000"/>
                  </a:solidFill>
                  <a:latin typeface="Urbanist"/>
                  <a:ea typeface="Urbanist"/>
                  <a:cs typeface="Urbanist"/>
                  <a:sym typeface="Urbanist"/>
                </a:rPr>
                <a:t>Développement de la fonction logistique?</a:t>
              </a:r>
            </a:p>
            <a:p>
              <a:pPr algn="l" marL="1321582" indent="-440527" lvl="2">
                <a:lnSpc>
                  <a:spcPts val="3623"/>
                </a:lnSpc>
                <a:buFont typeface="Arial"/>
                <a:buChar char="⚬"/>
              </a:pPr>
              <a:r>
                <a:rPr lang="en-US" sz="3019">
                  <a:solidFill>
                    <a:srgbClr val="000000"/>
                  </a:solidFill>
                  <a:latin typeface="Urbanist"/>
                  <a:ea typeface="Urbanist"/>
                  <a:cs typeface="Urbanist"/>
                  <a:sym typeface="Urbanist"/>
                </a:rPr>
                <a:t>Adaptation au numérique?</a:t>
              </a:r>
            </a:p>
            <a:p>
              <a:pPr algn="l" marL="971500" indent="-323833" lvl="2">
                <a:lnSpc>
                  <a:spcPts val="2664"/>
                </a:lnSpc>
              </a:pPr>
            </a:p>
            <a:p>
              <a:pPr algn="l" marL="971500" indent="-323833" lvl="2">
                <a:lnSpc>
                  <a:spcPts val="2664"/>
                </a:lnSpc>
              </a:pPr>
            </a:p>
            <a:p>
              <a:pPr algn="l" marL="1433176" indent="-477725" lvl="2">
                <a:lnSpc>
                  <a:spcPts val="3929"/>
                </a:lnSpc>
              </a:pPr>
              <a:r>
                <a:rPr lang="en-US" sz="3274">
                  <a:solidFill>
                    <a:srgbClr val="000000"/>
                  </a:solidFill>
                  <a:latin typeface="Urbanist"/>
                  <a:ea typeface="Urbanist"/>
                  <a:cs typeface="Urbanist"/>
                  <a:sym typeface="Urbanist"/>
                </a:rPr>
                <a:t>Lancement d’une étude prospective sur l’année 2025</a:t>
              </a:r>
            </a:p>
            <a:p>
              <a:pPr algn="l" marL="971500" indent="-323833" lvl="2">
                <a:lnSpc>
                  <a:spcPts val="2664"/>
                </a:lnSpc>
              </a:pPr>
            </a:p>
            <a:p>
              <a:pPr algn="l" marL="971500" indent="-323833" lvl="2">
                <a:lnSpc>
                  <a:spcPts val="2664"/>
                </a:lnSpc>
              </a:pPr>
            </a:p>
            <a:p>
              <a:pPr algn="l" marL="971500" indent="-323833" lvl="2">
                <a:lnSpc>
                  <a:spcPts val="2664"/>
                </a:lnSpc>
              </a:pPr>
            </a:p>
          </p:txBody>
        </p:sp>
      </p:grpSp>
      <p:sp>
        <p:nvSpPr>
          <p:cNvPr name="Freeform 9" id="9"/>
          <p:cNvSpPr/>
          <p:nvPr/>
        </p:nvSpPr>
        <p:spPr>
          <a:xfrm flipH="false" flipV="false" rot="0">
            <a:off x="847725" y="9429750"/>
            <a:ext cx="1141088" cy="646990"/>
          </a:xfrm>
          <a:custGeom>
            <a:avLst/>
            <a:gdLst/>
            <a:ahLst/>
            <a:cxnLst/>
            <a:rect r="r" b="b" t="t" l="l"/>
            <a:pathLst>
              <a:path h="646990" w="1141088">
                <a:moveTo>
                  <a:pt x="0" y="0"/>
                </a:moveTo>
                <a:lnTo>
                  <a:pt x="1141088" y="0"/>
                </a:lnTo>
                <a:lnTo>
                  <a:pt x="1141088" y="646990"/>
                </a:lnTo>
                <a:lnTo>
                  <a:pt x="0" y="64699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1790700" y="220235"/>
            <a:ext cx="1845530" cy="1845530"/>
          </a:xfrm>
          <a:custGeom>
            <a:avLst/>
            <a:gdLst/>
            <a:ahLst/>
            <a:cxnLst/>
            <a:rect r="r" b="b" t="t" l="l"/>
            <a:pathLst>
              <a:path h="1845530" w="1845530">
                <a:moveTo>
                  <a:pt x="0" y="0"/>
                </a:moveTo>
                <a:lnTo>
                  <a:pt x="1845530" y="0"/>
                </a:lnTo>
                <a:lnTo>
                  <a:pt x="1845530" y="1845530"/>
                </a:lnTo>
                <a:lnTo>
                  <a:pt x="0" y="1845530"/>
                </a:lnTo>
                <a:lnTo>
                  <a:pt x="0" y="0"/>
                </a:lnTo>
                <a:close/>
              </a:path>
            </a:pathLst>
          </a:custGeom>
          <a:blipFill>
            <a:blip r:embed="rId4"/>
            <a:stretch>
              <a:fillRect l="0" t="0" r="0" b="0"/>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FFAEF"/>
        </a:solidFill>
      </p:bgPr>
    </p:bg>
    <p:spTree>
      <p:nvGrpSpPr>
        <p:cNvPr id="1" name=""/>
        <p:cNvGrpSpPr/>
        <p:nvPr/>
      </p:nvGrpSpPr>
      <p:grpSpPr>
        <a:xfrm>
          <a:off x="0" y="0"/>
          <a:ext cx="0" cy="0"/>
          <a:chOff x="0" y="0"/>
          <a:chExt cx="0" cy="0"/>
        </a:xfrm>
      </p:grpSpPr>
      <p:sp>
        <p:nvSpPr>
          <p:cNvPr name="Freeform 2" id="2"/>
          <p:cNvSpPr/>
          <p:nvPr/>
        </p:nvSpPr>
        <p:spPr>
          <a:xfrm flipH="false" flipV="false" rot="0">
            <a:off x="8171729" y="2361644"/>
            <a:ext cx="9087571" cy="6054594"/>
          </a:xfrm>
          <a:custGeom>
            <a:avLst/>
            <a:gdLst/>
            <a:ahLst/>
            <a:cxnLst/>
            <a:rect r="r" b="b" t="t" l="l"/>
            <a:pathLst>
              <a:path h="6054594" w="9087571">
                <a:moveTo>
                  <a:pt x="0" y="0"/>
                </a:moveTo>
                <a:lnTo>
                  <a:pt x="9087571" y="0"/>
                </a:lnTo>
                <a:lnTo>
                  <a:pt x="9087571" y="6054594"/>
                </a:lnTo>
                <a:lnTo>
                  <a:pt x="0" y="6054594"/>
                </a:lnTo>
                <a:lnTo>
                  <a:pt x="0" y="0"/>
                </a:lnTo>
                <a:close/>
              </a:path>
            </a:pathLst>
          </a:custGeom>
          <a:blipFill>
            <a:blip r:embed="rId2"/>
            <a:stretch>
              <a:fillRect l="0" t="0" r="0" b="0"/>
            </a:stretch>
          </a:blipFill>
        </p:spPr>
      </p:sp>
      <p:sp>
        <p:nvSpPr>
          <p:cNvPr name="Freeform 3" id="3"/>
          <p:cNvSpPr/>
          <p:nvPr/>
        </p:nvSpPr>
        <p:spPr>
          <a:xfrm flipH="false" flipV="false" rot="0">
            <a:off x="2989814" y="5461737"/>
            <a:ext cx="4216319" cy="2954501"/>
          </a:xfrm>
          <a:custGeom>
            <a:avLst/>
            <a:gdLst/>
            <a:ahLst/>
            <a:cxnLst/>
            <a:rect r="r" b="b" t="t" l="l"/>
            <a:pathLst>
              <a:path h="2954501" w="4216319">
                <a:moveTo>
                  <a:pt x="0" y="0"/>
                </a:moveTo>
                <a:lnTo>
                  <a:pt x="4216320" y="0"/>
                </a:lnTo>
                <a:lnTo>
                  <a:pt x="4216320" y="2954501"/>
                </a:lnTo>
                <a:lnTo>
                  <a:pt x="0" y="2954501"/>
                </a:lnTo>
                <a:lnTo>
                  <a:pt x="0" y="0"/>
                </a:lnTo>
                <a:close/>
              </a:path>
            </a:pathLst>
          </a:custGeom>
          <a:blipFill>
            <a:blip r:embed="rId3"/>
            <a:stretch>
              <a:fillRect l="0" t="0" r="0" b="0"/>
            </a:stretch>
          </a:blipFill>
        </p:spPr>
      </p:sp>
      <p:grpSp>
        <p:nvGrpSpPr>
          <p:cNvPr name="Group 4" id="4"/>
          <p:cNvGrpSpPr/>
          <p:nvPr/>
        </p:nvGrpSpPr>
        <p:grpSpPr>
          <a:xfrm rot="0">
            <a:off x="2761675" y="2628629"/>
            <a:ext cx="4672598" cy="2079241"/>
            <a:chOff x="0" y="0"/>
            <a:chExt cx="6269416" cy="2789803"/>
          </a:xfrm>
        </p:grpSpPr>
        <p:sp>
          <p:nvSpPr>
            <p:cNvPr name="Freeform 5" id="5"/>
            <p:cNvSpPr/>
            <p:nvPr/>
          </p:nvSpPr>
          <p:spPr>
            <a:xfrm flipH="false" flipV="false" rot="0">
              <a:off x="0" y="0"/>
              <a:ext cx="6269416" cy="2789803"/>
            </a:xfrm>
            <a:custGeom>
              <a:avLst/>
              <a:gdLst/>
              <a:ahLst/>
              <a:cxnLst/>
              <a:rect r="r" b="b" t="t" l="l"/>
              <a:pathLst>
                <a:path h="2789803" w="6269416">
                  <a:moveTo>
                    <a:pt x="0" y="0"/>
                  </a:moveTo>
                  <a:lnTo>
                    <a:pt x="6269416" y="0"/>
                  </a:lnTo>
                  <a:lnTo>
                    <a:pt x="6269416" y="2789803"/>
                  </a:lnTo>
                  <a:lnTo>
                    <a:pt x="0" y="2789803"/>
                  </a:lnTo>
                  <a:close/>
                </a:path>
              </a:pathLst>
            </a:custGeom>
            <a:solidFill>
              <a:srgbClr val="000000">
                <a:alpha val="0"/>
              </a:srgbClr>
            </a:solidFill>
          </p:spPr>
        </p:sp>
        <p:sp>
          <p:nvSpPr>
            <p:cNvPr name="TextBox 6" id="6"/>
            <p:cNvSpPr txBox="true"/>
            <p:nvPr/>
          </p:nvSpPr>
          <p:spPr>
            <a:xfrm>
              <a:off x="0" y="-9525"/>
              <a:ext cx="6269416" cy="2799328"/>
            </a:xfrm>
            <a:prstGeom prst="rect">
              <a:avLst/>
            </a:prstGeom>
          </p:spPr>
          <p:txBody>
            <a:bodyPr anchor="b" rtlCol="false" tIns="0" lIns="0" bIns="0" rIns="0"/>
            <a:lstStyle/>
            <a:p>
              <a:pPr algn="ctr">
                <a:lnSpc>
                  <a:spcPts val="6120"/>
                </a:lnSpc>
              </a:pPr>
              <a:r>
                <a:rPr lang="en-US" sz="5100" b="true">
                  <a:solidFill>
                    <a:srgbClr val="000000"/>
                  </a:solidFill>
                  <a:latin typeface="Urbanist Bold"/>
                  <a:ea typeface="Urbanist Bold"/>
                  <a:cs typeface="Urbanist Bold"/>
                  <a:sym typeface="Urbanist Bold"/>
                </a:rPr>
                <a:t> Marché Gare Montpellier</a:t>
              </a:r>
            </a:p>
          </p:txBody>
        </p:sp>
      </p:grpSp>
      <p:sp>
        <p:nvSpPr>
          <p:cNvPr name="Freeform 7" id="7"/>
          <p:cNvSpPr/>
          <p:nvPr/>
        </p:nvSpPr>
        <p:spPr>
          <a:xfrm flipH="false" flipV="false" rot="0">
            <a:off x="373545" y="402645"/>
            <a:ext cx="1871263" cy="1871263"/>
          </a:xfrm>
          <a:custGeom>
            <a:avLst/>
            <a:gdLst/>
            <a:ahLst/>
            <a:cxnLst/>
            <a:rect r="r" b="b" t="t" l="l"/>
            <a:pathLst>
              <a:path h="1871263" w="1871263">
                <a:moveTo>
                  <a:pt x="0" y="0"/>
                </a:moveTo>
                <a:lnTo>
                  <a:pt x="1871263" y="0"/>
                </a:lnTo>
                <a:lnTo>
                  <a:pt x="1871263" y="1871264"/>
                </a:lnTo>
                <a:lnTo>
                  <a:pt x="0" y="1871264"/>
                </a:lnTo>
                <a:lnTo>
                  <a:pt x="0" y="0"/>
                </a:lnTo>
                <a:close/>
              </a:path>
            </a:pathLst>
          </a:custGeom>
          <a:blipFill>
            <a:blip r:embed="rId4"/>
            <a:stretch>
              <a:fillRect l="0" t="0" r="0" b="0"/>
            </a:stretch>
          </a:blipFill>
        </p:spPr>
      </p:sp>
      <p:sp>
        <p:nvSpPr>
          <p:cNvPr name="TextBox 8" id="8"/>
          <p:cNvSpPr txBox="true"/>
          <p:nvPr/>
        </p:nvSpPr>
        <p:spPr>
          <a:xfrm rot="0">
            <a:off x="373545" y="278820"/>
            <a:ext cx="17540910" cy="1086602"/>
          </a:xfrm>
          <a:prstGeom prst="rect">
            <a:avLst/>
          </a:prstGeom>
        </p:spPr>
        <p:txBody>
          <a:bodyPr anchor="t" rtlCol="false" tIns="0" lIns="0" bIns="0" rIns="0">
            <a:spAutoFit/>
          </a:bodyPr>
          <a:lstStyle/>
          <a:p>
            <a:pPr algn="ctr">
              <a:lnSpc>
                <a:spcPts val="8883"/>
              </a:lnSpc>
              <a:spcBef>
                <a:spcPct val="0"/>
              </a:spcBef>
            </a:pPr>
            <a:r>
              <a:rPr lang="en-US" sz="6345">
                <a:solidFill>
                  <a:srgbClr val="568A87"/>
                </a:solidFill>
                <a:latin typeface="Urbanist"/>
                <a:ea typeface="Urbanist"/>
                <a:cs typeface="Urbanist"/>
                <a:sym typeface="Urbanist"/>
              </a:rPr>
              <a:t>Montpellier Méditerranée Métropole</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FFFAEF"/>
        </a:solidFill>
      </p:bgPr>
    </p:bg>
    <p:spTree>
      <p:nvGrpSpPr>
        <p:cNvPr id="1" name=""/>
        <p:cNvGrpSpPr/>
        <p:nvPr/>
      </p:nvGrpSpPr>
      <p:grpSpPr>
        <a:xfrm>
          <a:off x="0" y="0"/>
          <a:ext cx="0" cy="0"/>
          <a:chOff x="0" y="0"/>
          <a:chExt cx="0" cy="0"/>
        </a:xfrm>
      </p:grpSpPr>
      <p:grpSp>
        <p:nvGrpSpPr>
          <p:cNvPr name="Group 2" id="2"/>
          <p:cNvGrpSpPr/>
          <p:nvPr/>
        </p:nvGrpSpPr>
        <p:grpSpPr>
          <a:xfrm rot="0">
            <a:off x="2845858" y="1028700"/>
            <a:ext cx="12189327" cy="982530"/>
            <a:chOff x="0" y="0"/>
            <a:chExt cx="11557288" cy="931584"/>
          </a:xfrm>
        </p:grpSpPr>
        <p:sp>
          <p:nvSpPr>
            <p:cNvPr name="Freeform 3" id="3"/>
            <p:cNvSpPr/>
            <p:nvPr/>
          </p:nvSpPr>
          <p:spPr>
            <a:xfrm flipH="false" flipV="false" rot="0">
              <a:off x="0" y="0"/>
              <a:ext cx="11557288" cy="931584"/>
            </a:xfrm>
            <a:custGeom>
              <a:avLst/>
              <a:gdLst/>
              <a:ahLst/>
              <a:cxnLst/>
              <a:rect r="r" b="b" t="t" l="l"/>
              <a:pathLst>
                <a:path h="931584" w="11557288">
                  <a:moveTo>
                    <a:pt x="0" y="0"/>
                  </a:moveTo>
                  <a:lnTo>
                    <a:pt x="11557288" y="0"/>
                  </a:lnTo>
                  <a:lnTo>
                    <a:pt x="11557288" y="931584"/>
                  </a:lnTo>
                  <a:lnTo>
                    <a:pt x="0" y="931584"/>
                  </a:lnTo>
                  <a:close/>
                </a:path>
              </a:pathLst>
            </a:custGeom>
            <a:solidFill>
              <a:srgbClr val="000000">
                <a:alpha val="0"/>
              </a:srgbClr>
            </a:solidFill>
          </p:spPr>
        </p:sp>
        <p:sp>
          <p:nvSpPr>
            <p:cNvPr name="TextBox 4" id="4"/>
            <p:cNvSpPr txBox="true"/>
            <p:nvPr/>
          </p:nvSpPr>
          <p:spPr>
            <a:xfrm>
              <a:off x="0" y="-9525"/>
              <a:ext cx="11557288" cy="941109"/>
            </a:xfrm>
            <a:prstGeom prst="rect">
              <a:avLst/>
            </a:prstGeom>
          </p:spPr>
          <p:txBody>
            <a:bodyPr anchor="b" rtlCol="false" tIns="0" lIns="0" bIns="0" rIns="0"/>
            <a:lstStyle/>
            <a:p>
              <a:pPr algn="ctr">
                <a:lnSpc>
                  <a:spcPts val="6119"/>
                </a:lnSpc>
              </a:pPr>
              <a:r>
                <a:rPr lang="en-US" sz="5099" b="true">
                  <a:solidFill>
                    <a:srgbClr val="000000"/>
                  </a:solidFill>
                  <a:latin typeface="Urbanist Bold"/>
                  <a:ea typeface="Urbanist Bold"/>
                  <a:cs typeface="Urbanist Bold"/>
                  <a:sym typeface="Urbanist Bold"/>
                </a:rPr>
                <a:t>Un service public de gestion d’un marché </a:t>
              </a:r>
            </a:p>
          </p:txBody>
        </p:sp>
      </p:grpSp>
      <p:sp>
        <p:nvSpPr>
          <p:cNvPr name="TextBox 5" id="5"/>
          <p:cNvSpPr txBox="true"/>
          <p:nvPr/>
        </p:nvSpPr>
        <p:spPr>
          <a:xfrm rot="0">
            <a:off x="1684684" y="3113462"/>
            <a:ext cx="15231828" cy="6677025"/>
          </a:xfrm>
          <a:prstGeom prst="rect">
            <a:avLst/>
          </a:prstGeom>
        </p:spPr>
        <p:txBody>
          <a:bodyPr anchor="t" rtlCol="false" tIns="0" lIns="0" bIns="0" rIns="0">
            <a:spAutoFit/>
          </a:bodyPr>
          <a:lstStyle/>
          <a:p>
            <a:pPr algn="ctr">
              <a:lnSpc>
                <a:spcPts val="4680"/>
              </a:lnSpc>
              <a:spcBef>
                <a:spcPct val="0"/>
              </a:spcBef>
            </a:pPr>
            <a:r>
              <a:rPr lang="en-US" sz="3900">
                <a:solidFill>
                  <a:srgbClr val="000000"/>
                </a:solidFill>
                <a:latin typeface="Urbanist"/>
                <a:ea typeface="Urbanist"/>
                <a:cs typeface="Urbanist"/>
                <a:sym typeface="Urbanist"/>
              </a:rPr>
              <a:t>Une Délégati</a:t>
            </a:r>
            <a:r>
              <a:rPr lang="en-US" sz="3900">
                <a:solidFill>
                  <a:srgbClr val="000000"/>
                </a:solidFill>
                <a:latin typeface="Urbanist"/>
                <a:ea typeface="Urbanist"/>
                <a:cs typeface="Urbanist"/>
                <a:sym typeface="Urbanist"/>
              </a:rPr>
              <a:t>on de Service Public : SOMIMON-SEM (1968)</a:t>
            </a:r>
          </a:p>
          <a:p>
            <a:pPr algn="ctr">
              <a:lnSpc>
                <a:spcPts val="4680"/>
              </a:lnSpc>
              <a:spcBef>
                <a:spcPct val="0"/>
              </a:spcBef>
            </a:pPr>
          </a:p>
          <a:p>
            <a:pPr algn="ctr">
              <a:lnSpc>
                <a:spcPts val="4680"/>
              </a:lnSpc>
              <a:spcBef>
                <a:spcPct val="0"/>
              </a:spcBef>
            </a:pPr>
            <a:r>
              <a:rPr lang="en-US" sz="3900">
                <a:solidFill>
                  <a:srgbClr val="000000"/>
                </a:solidFill>
                <a:latin typeface="Urbanist"/>
                <a:ea typeface="Urbanist"/>
                <a:cs typeface="Urbanist"/>
                <a:sym typeface="Urbanist"/>
              </a:rPr>
              <a:t> Un MIN à la croisée des politiques publiques de la Métropole</a:t>
            </a:r>
          </a:p>
          <a:p>
            <a:pPr algn="ctr">
              <a:lnSpc>
                <a:spcPts val="4680"/>
              </a:lnSpc>
              <a:spcBef>
                <a:spcPct val="0"/>
              </a:spcBef>
            </a:pPr>
            <a:r>
              <a:rPr lang="en-US" sz="3900">
                <a:solidFill>
                  <a:srgbClr val="000000"/>
                </a:solidFill>
                <a:latin typeface="Urbanist"/>
                <a:ea typeface="Urbanist"/>
                <a:cs typeface="Urbanist"/>
                <a:sym typeface="Urbanist"/>
              </a:rPr>
              <a:t>Un des leviers de la Politique Agro écologique et Alimentaire</a:t>
            </a:r>
          </a:p>
          <a:p>
            <a:pPr algn="ctr">
              <a:lnSpc>
                <a:spcPts val="4680"/>
              </a:lnSpc>
              <a:spcBef>
                <a:spcPct val="0"/>
              </a:spcBef>
            </a:pPr>
          </a:p>
          <a:p>
            <a:pPr algn="ctr">
              <a:lnSpc>
                <a:spcPts val="4680"/>
              </a:lnSpc>
              <a:spcBef>
                <a:spcPct val="0"/>
              </a:spcBef>
            </a:pPr>
            <a:r>
              <a:rPr lang="en-US" sz="3900">
                <a:solidFill>
                  <a:srgbClr val="000000"/>
                </a:solidFill>
                <a:latin typeface="Urbanist"/>
                <a:ea typeface="Urbanist"/>
                <a:cs typeface="Urbanist"/>
                <a:sym typeface="Urbanist"/>
              </a:rPr>
              <a:t>Une Feuille de Route stratégique et opérationnelle </a:t>
            </a:r>
          </a:p>
          <a:p>
            <a:pPr algn="ctr">
              <a:lnSpc>
                <a:spcPts val="4680"/>
              </a:lnSpc>
              <a:spcBef>
                <a:spcPct val="0"/>
              </a:spcBef>
            </a:pPr>
          </a:p>
          <a:p>
            <a:pPr algn="ctr">
              <a:lnSpc>
                <a:spcPts val="4680"/>
              </a:lnSpc>
              <a:spcBef>
                <a:spcPct val="0"/>
              </a:spcBef>
            </a:pPr>
            <a:r>
              <a:rPr lang="en-US" sz="3900">
                <a:solidFill>
                  <a:srgbClr val="000000"/>
                </a:solidFill>
                <a:latin typeface="Urbanist"/>
                <a:ea typeface="Urbanist"/>
                <a:cs typeface="Urbanist"/>
                <a:sym typeface="Urbanist"/>
              </a:rPr>
              <a:t>Un Schéma directeur de modernisation du MIN en centre-ville</a:t>
            </a:r>
          </a:p>
          <a:p>
            <a:pPr algn="ctr">
              <a:lnSpc>
                <a:spcPts val="4680"/>
              </a:lnSpc>
              <a:spcBef>
                <a:spcPct val="0"/>
              </a:spcBef>
            </a:pPr>
          </a:p>
          <a:p>
            <a:pPr algn="ctr">
              <a:lnSpc>
                <a:spcPts val="4680"/>
              </a:lnSpc>
              <a:spcBef>
                <a:spcPct val="0"/>
              </a:spcBef>
            </a:pPr>
            <a:r>
              <a:rPr lang="en-US" sz="3900">
                <a:solidFill>
                  <a:srgbClr val="000000"/>
                </a:solidFill>
                <a:latin typeface="Urbanist"/>
                <a:ea typeface="Urbanist"/>
                <a:cs typeface="Urbanist"/>
                <a:sym typeface="Urbanist"/>
              </a:rPr>
              <a:t>Quel modèle juridique ? Quel modèle économique ?</a:t>
            </a:r>
          </a:p>
          <a:p>
            <a:pPr algn="ctr">
              <a:lnSpc>
                <a:spcPts val="6119"/>
              </a:lnSpc>
              <a:spcBef>
                <a:spcPct val="0"/>
              </a:spcBef>
            </a:pPr>
          </a:p>
        </p:txBody>
      </p:sp>
      <p:sp>
        <p:nvSpPr>
          <p:cNvPr name="AutoShape 6" id="6"/>
          <p:cNvSpPr/>
          <p:nvPr/>
        </p:nvSpPr>
        <p:spPr>
          <a:xfrm flipV="true">
            <a:off x="2845858" y="2058855"/>
            <a:ext cx="11930295" cy="0"/>
          </a:xfrm>
          <a:prstGeom prst="line">
            <a:avLst/>
          </a:prstGeom>
          <a:ln cap="flat" w="95250">
            <a:solidFill>
              <a:srgbClr val="E55F15"/>
            </a:solidFill>
            <a:prstDash val="solid"/>
            <a:headEnd type="none" len="sm" w="sm"/>
            <a:tailEnd type="none" len="sm" w="sm"/>
          </a:ln>
        </p:spPr>
      </p:sp>
      <p:sp>
        <p:nvSpPr>
          <p:cNvPr name="Freeform 7" id="7"/>
          <p:cNvSpPr/>
          <p:nvPr/>
        </p:nvSpPr>
        <p:spPr>
          <a:xfrm flipH="false" flipV="false" rot="0">
            <a:off x="1505784" y="3113462"/>
            <a:ext cx="1141088" cy="646990"/>
          </a:xfrm>
          <a:custGeom>
            <a:avLst/>
            <a:gdLst/>
            <a:ahLst/>
            <a:cxnLst/>
            <a:rect r="r" b="b" t="t" l="l"/>
            <a:pathLst>
              <a:path h="646990" w="1141088">
                <a:moveTo>
                  <a:pt x="0" y="0"/>
                </a:moveTo>
                <a:lnTo>
                  <a:pt x="1141088" y="0"/>
                </a:lnTo>
                <a:lnTo>
                  <a:pt x="1141088" y="646990"/>
                </a:lnTo>
                <a:lnTo>
                  <a:pt x="0" y="64699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1344989" y="4496510"/>
            <a:ext cx="1141088" cy="646990"/>
          </a:xfrm>
          <a:custGeom>
            <a:avLst/>
            <a:gdLst/>
            <a:ahLst/>
            <a:cxnLst/>
            <a:rect r="r" b="b" t="t" l="l"/>
            <a:pathLst>
              <a:path h="646990" w="1141088">
                <a:moveTo>
                  <a:pt x="0" y="0"/>
                </a:moveTo>
                <a:lnTo>
                  <a:pt x="1141087" y="0"/>
                </a:lnTo>
                <a:lnTo>
                  <a:pt x="1141087" y="646990"/>
                </a:lnTo>
                <a:lnTo>
                  <a:pt x="0" y="64699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2275314" y="6128479"/>
            <a:ext cx="1141088" cy="646990"/>
          </a:xfrm>
          <a:custGeom>
            <a:avLst/>
            <a:gdLst/>
            <a:ahLst/>
            <a:cxnLst/>
            <a:rect r="r" b="b" t="t" l="l"/>
            <a:pathLst>
              <a:path h="646990" w="1141088">
                <a:moveTo>
                  <a:pt x="0" y="0"/>
                </a:moveTo>
                <a:lnTo>
                  <a:pt x="1141088" y="0"/>
                </a:lnTo>
                <a:lnTo>
                  <a:pt x="1141088" y="646990"/>
                </a:lnTo>
                <a:lnTo>
                  <a:pt x="0" y="64699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1134226" y="7168266"/>
            <a:ext cx="1141088" cy="646990"/>
          </a:xfrm>
          <a:custGeom>
            <a:avLst/>
            <a:gdLst/>
            <a:ahLst/>
            <a:cxnLst/>
            <a:rect r="r" b="b" t="t" l="l"/>
            <a:pathLst>
              <a:path h="646990" w="1141088">
                <a:moveTo>
                  <a:pt x="0" y="0"/>
                </a:moveTo>
                <a:lnTo>
                  <a:pt x="1141088" y="0"/>
                </a:lnTo>
                <a:lnTo>
                  <a:pt x="1141088" y="646990"/>
                </a:lnTo>
                <a:lnTo>
                  <a:pt x="0" y="64699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FFFAEF"/>
        </a:solidFill>
      </p:bgPr>
    </p:bg>
    <p:spTree>
      <p:nvGrpSpPr>
        <p:cNvPr id="1" name=""/>
        <p:cNvGrpSpPr/>
        <p:nvPr/>
      </p:nvGrpSpPr>
      <p:grpSpPr>
        <a:xfrm>
          <a:off x="0" y="0"/>
          <a:ext cx="0" cy="0"/>
          <a:chOff x="0" y="0"/>
          <a:chExt cx="0" cy="0"/>
        </a:xfrm>
      </p:grpSpPr>
      <p:grpSp>
        <p:nvGrpSpPr>
          <p:cNvPr name="Group 2" id="2"/>
          <p:cNvGrpSpPr/>
          <p:nvPr/>
        </p:nvGrpSpPr>
        <p:grpSpPr>
          <a:xfrm rot="0">
            <a:off x="2076328" y="388551"/>
            <a:ext cx="13468208" cy="1743836"/>
            <a:chOff x="0" y="0"/>
            <a:chExt cx="12769857" cy="1653415"/>
          </a:xfrm>
        </p:grpSpPr>
        <p:sp>
          <p:nvSpPr>
            <p:cNvPr name="Freeform 3" id="3"/>
            <p:cNvSpPr/>
            <p:nvPr/>
          </p:nvSpPr>
          <p:spPr>
            <a:xfrm flipH="false" flipV="false" rot="0">
              <a:off x="0" y="0"/>
              <a:ext cx="12769857" cy="1653415"/>
            </a:xfrm>
            <a:custGeom>
              <a:avLst/>
              <a:gdLst/>
              <a:ahLst/>
              <a:cxnLst/>
              <a:rect r="r" b="b" t="t" l="l"/>
              <a:pathLst>
                <a:path h="1653415" w="12769857">
                  <a:moveTo>
                    <a:pt x="0" y="0"/>
                  </a:moveTo>
                  <a:lnTo>
                    <a:pt x="12769857" y="0"/>
                  </a:lnTo>
                  <a:lnTo>
                    <a:pt x="12769857" y="1653415"/>
                  </a:lnTo>
                  <a:lnTo>
                    <a:pt x="0" y="1653415"/>
                  </a:lnTo>
                  <a:close/>
                </a:path>
              </a:pathLst>
            </a:custGeom>
            <a:solidFill>
              <a:srgbClr val="000000">
                <a:alpha val="0"/>
              </a:srgbClr>
            </a:solidFill>
          </p:spPr>
        </p:sp>
        <p:sp>
          <p:nvSpPr>
            <p:cNvPr name="TextBox 4" id="4"/>
            <p:cNvSpPr txBox="true"/>
            <p:nvPr/>
          </p:nvSpPr>
          <p:spPr>
            <a:xfrm>
              <a:off x="0" y="-9525"/>
              <a:ext cx="12769857" cy="1662940"/>
            </a:xfrm>
            <a:prstGeom prst="rect">
              <a:avLst/>
            </a:prstGeom>
          </p:spPr>
          <p:txBody>
            <a:bodyPr anchor="b" rtlCol="false" tIns="0" lIns="0" bIns="0" rIns="0"/>
            <a:lstStyle/>
            <a:p>
              <a:pPr algn="ctr">
                <a:lnSpc>
                  <a:spcPts val="6119"/>
                </a:lnSpc>
              </a:pPr>
              <a:r>
                <a:rPr lang="en-US" sz="5099" b="true">
                  <a:solidFill>
                    <a:srgbClr val="000000"/>
                  </a:solidFill>
                  <a:latin typeface="Urbanist Bold"/>
                  <a:ea typeface="Urbanist Bold"/>
                  <a:cs typeface="Urbanist Bold"/>
                  <a:sym typeface="Urbanist Bold"/>
                </a:rPr>
                <a:t>Une Plateforme de logistique alimentaire qui approvisionne un bassin de consommation</a:t>
              </a:r>
            </a:p>
          </p:txBody>
        </p:sp>
      </p:grpSp>
      <p:sp>
        <p:nvSpPr>
          <p:cNvPr name="AutoShape 5" id="5"/>
          <p:cNvSpPr/>
          <p:nvPr/>
        </p:nvSpPr>
        <p:spPr>
          <a:xfrm flipV="true">
            <a:off x="2845858" y="2180012"/>
            <a:ext cx="11930295" cy="0"/>
          </a:xfrm>
          <a:prstGeom prst="line">
            <a:avLst/>
          </a:prstGeom>
          <a:ln cap="flat" w="95250">
            <a:solidFill>
              <a:srgbClr val="E55F15"/>
            </a:solidFill>
            <a:prstDash val="solid"/>
            <a:headEnd type="none" len="sm" w="sm"/>
            <a:tailEnd type="none" len="sm" w="sm"/>
          </a:ln>
        </p:spPr>
      </p:sp>
      <p:sp>
        <p:nvSpPr>
          <p:cNvPr name="Freeform 6" id="6"/>
          <p:cNvSpPr/>
          <p:nvPr/>
        </p:nvSpPr>
        <p:spPr>
          <a:xfrm flipH="false" flipV="false" rot="0">
            <a:off x="10202286" y="2539270"/>
            <a:ext cx="6574373" cy="6257639"/>
          </a:xfrm>
          <a:custGeom>
            <a:avLst/>
            <a:gdLst/>
            <a:ahLst/>
            <a:cxnLst/>
            <a:rect r="r" b="b" t="t" l="l"/>
            <a:pathLst>
              <a:path h="6257639" w="6574373">
                <a:moveTo>
                  <a:pt x="0" y="0"/>
                </a:moveTo>
                <a:lnTo>
                  <a:pt x="6574373" y="0"/>
                </a:lnTo>
                <a:lnTo>
                  <a:pt x="6574373" y="6257639"/>
                </a:lnTo>
                <a:lnTo>
                  <a:pt x="0" y="6257639"/>
                </a:lnTo>
                <a:lnTo>
                  <a:pt x="0" y="0"/>
                </a:lnTo>
                <a:close/>
              </a:path>
            </a:pathLst>
          </a:custGeom>
          <a:blipFill>
            <a:blip r:embed="rId2"/>
            <a:stretch>
              <a:fillRect l="0" t="0" r="0" b="0"/>
            </a:stretch>
          </a:blipFill>
        </p:spPr>
      </p:sp>
      <p:sp>
        <p:nvSpPr>
          <p:cNvPr name="TextBox 7" id="7"/>
          <p:cNvSpPr txBox="true"/>
          <p:nvPr/>
        </p:nvSpPr>
        <p:spPr>
          <a:xfrm rot="0">
            <a:off x="973102" y="3765952"/>
            <a:ext cx="8176625" cy="1657350"/>
          </a:xfrm>
          <a:prstGeom prst="rect">
            <a:avLst/>
          </a:prstGeom>
        </p:spPr>
        <p:txBody>
          <a:bodyPr anchor="t" rtlCol="false" tIns="0" lIns="0" bIns="0" rIns="0">
            <a:spAutoFit/>
          </a:bodyPr>
          <a:lstStyle/>
          <a:p>
            <a:pPr algn="ctr">
              <a:lnSpc>
                <a:spcPts val="4350"/>
              </a:lnSpc>
              <a:spcBef>
                <a:spcPct val="0"/>
              </a:spcBef>
            </a:pPr>
            <a:r>
              <a:rPr lang="en-US" sz="3625">
                <a:solidFill>
                  <a:srgbClr val="000000"/>
                </a:solidFill>
                <a:latin typeface="Urbanist"/>
                <a:ea typeface="Urbanist"/>
                <a:cs typeface="Urbanist"/>
                <a:sym typeface="Urbanist"/>
              </a:rPr>
              <a:t>Un MIN au service des productions agricoles du « grand territoire » et de la pluralité du commerce alimentaire.</a:t>
            </a:r>
          </a:p>
        </p:txBody>
      </p:sp>
      <p:sp>
        <p:nvSpPr>
          <p:cNvPr name="TextBox 8" id="8"/>
          <p:cNvSpPr txBox="true"/>
          <p:nvPr/>
        </p:nvSpPr>
        <p:spPr>
          <a:xfrm rot="0">
            <a:off x="1218950" y="6176481"/>
            <a:ext cx="7684930" cy="1743075"/>
          </a:xfrm>
          <a:prstGeom prst="rect">
            <a:avLst/>
          </a:prstGeom>
        </p:spPr>
        <p:txBody>
          <a:bodyPr anchor="t" rtlCol="false" tIns="0" lIns="0" bIns="0" rIns="0">
            <a:spAutoFit/>
          </a:bodyPr>
          <a:lstStyle/>
          <a:p>
            <a:pPr algn="ctr">
              <a:lnSpc>
                <a:spcPts val="4576"/>
              </a:lnSpc>
              <a:spcBef>
                <a:spcPct val="0"/>
              </a:spcBef>
            </a:pPr>
            <a:r>
              <a:rPr lang="en-US" sz="3814">
                <a:solidFill>
                  <a:srgbClr val="000000"/>
                </a:solidFill>
                <a:latin typeface="Urbanist"/>
                <a:ea typeface="Urbanist"/>
                <a:cs typeface="Urbanist"/>
                <a:sym typeface="Urbanist"/>
              </a:rPr>
              <a:t> </a:t>
            </a:r>
            <a:r>
              <a:rPr lang="en-US" sz="3814">
                <a:solidFill>
                  <a:srgbClr val="000000"/>
                </a:solidFill>
                <a:latin typeface="Urbanist"/>
                <a:ea typeface="Urbanist"/>
                <a:cs typeface="Urbanist"/>
                <a:sym typeface="Urbanist"/>
              </a:rPr>
              <a:t>Un modèle économique qui s’appuie sur l’articulation entre circuits courts et circuits longs.</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FFFAEF"/>
        </a:solidFill>
      </p:bgPr>
    </p:bg>
    <p:spTree>
      <p:nvGrpSpPr>
        <p:cNvPr id="1" name=""/>
        <p:cNvGrpSpPr/>
        <p:nvPr/>
      </p:nvGrpSpPr>
      <p:grpSpPr>
        <a:xfrm>
          <a:off x="0" y="0"/>
          <a:ext cx="0" cy="0"/>
          <a:chOff x="0" y="0"/>
          <a:chExt cx="0" cy="0"/>
        </a:xfrm>
      </p:grpSpPr>
      <p:grpSp>
        <p:nvGrpSpPr>
          <p:cNvPr name="Group 2" id="2"/>
          <p:cNvGrpSpPr/>
          <p:nvPr/>
        </p:nvGrpSpPr>
        <p:grpSpPr>
          <a:xfrm rot="0">
            <a:off x="2076328" y="1149857"/>
            <a:ext cx="14355595" cy="982530"/>
            <a:chOff x="0" y="0"/>
            <a:chExt cx="13611231" cy="931584"/>
          </a:xfrm>
        </p:grpSpPr>
        <p:sp>
          <p:nvSpPr>
            <p:cNvPr name="Freeform 3" id="3"/>
            <p:cNvSpPr/>
            <p:nvPr/>
          </p:nvSpPr>
          <p:spPr>
            <a:xfrm flipH="false" flipV="false" rot="0">
              <a:off x="0" y="0"/>
              <a:ext cx="13611231" cy="931584"/>
            </a:xfrm>
            <a:custGeom>
              <a:avLst/>
              <a:gdLst/>
              <a:ahLst/>
              <a:cxnLst/>
              <a:rect r="r" b="b" t="t" l="l"/>
              <a:pathLst>
                <a:path h="931584" w="13611231">
                  <a:moveTo>
                    <a:pt x="0" y="0"/>
                  </a:moveTo>
                  <a:lnTo>
                    <a:pt x="13611231" y="0"/>
                  </a:lnTo>
                  <a:lnTo>
                    <a:pt x="13611231" y="931584"/>
                  </a:lnTo>
                  <a:lnTo>
                    <a:pt x="0" y="931584"/>
                  </a:lnTo>
                  <a:close/>
                </a:path>
              </a:pathLst>
            </a:custGeom>
            <a:solidFill>
              <a:srgbClr val="000000">
                <a:alpha val="0"/>
              </a:srgbClr>
            </a:solidFill>
          </p:spPr>
        </p:sp>
        <p:sp>
          <p:nvSpPr>
            <p:cNvPr name="TextBox 4" id="4"/>
            <p:cNvSpPr txBox="true"/>
            <p:nvPr/>
          </p:nvSpPr>
          <p:spPr>
            <a:xfrm>
              <a:off x="0" y="-9525"/>
              <a:ext cx="13611231" cy="941109"/>
            </a:xfrm>
            <a:prstGeom prst="rect">
              <a:avLst/>
            </a:prstGeom>
          </p:spPr>
          <p:txBody>
            <a:bodyPr anchor="b" rtlCol="false" tIns="0" lIns="0" bIns="0" rIns="0"/>
            <a:lstStyle/>
            <a:p>
              <a:pPr algn="ctr">
                <a:lnSpc>
                  <a:spcPts val="6119"/>
                </a:lnSpc>
              </a:pPr>
              <a:r>
                <a:rPr lang="en-US" sz="5099" b="true">
                  <a:solidFill>
                    <a:srgbClr val="000000"/>
                  </a:solidFill>
                  <a:latin typeface="Urbanist Bold"/>
                  <a:ea typeface="Urbanist Bold"/>
                  <a:cs typeface="Urbanist Bold"/>
                  <a:sym typeface="Urbanist Bold"/>
                </a:rPr>
                <a:t>Objectifs principaux de la feuille de route</a:t>
              </a:r>
            </a:p>
          </p:txBody>
        </p:sp>
      </p:grpSp>
      <p:sp>
        <p:nvSpPr>
          <p:cNvPr name="AutoShape 5" id="5"/>
          <p:cNvSpPr/>
          <p:nvPr/>
        </p:nvSpPr>
        <p:spPr>
          <a:xfrm flipV="true">
            <a:off x="2845858" y="2180012"/>
            <a:ext cx="11930295" cy="0"/>
          </a:xfrm>
          <a:prstGeom prst="line">
            <a:avLst/>
          </a:prstGeom>
          <a:ln cap="flat" w="95250">
            <a:solidFill>
              <a:srgbClr val="E55F15"/>
            </a:solidFill>
            <a:prstDash val="solid"/>
            <a:headEnd type="none" len="sm" w="sm"/>
            <a:tailEnd type="none" len="sm" w="sm"/>
          </a:ln>
        </p:spPr>
      </p:sp>
      <p:sp>
        <p:nvSpPr>
          <p:cNvPr name="Freeform 6" id="6"/>
          <p:cNvSpPr/>
          <p:nvPr/>
        </p:nvSpPr>
        <p:spPr>
          <a:xfrm flipH="false" flipV="false" rot="0">
            <a:off x="514252" y="3113462"/>
            <a:ext cx="1141088" cy="646990"/>
          </a:xfrm>
          <a:custGeom>
            <a:avLst/>
            <a:gdLst/>
            <a:ahLst/>
            <a:cxnLst/>
            <a:rect r="r" b="b" t="t" l="l"/>
            <a:pathLst>
              <a:path h="646990" w="1141088">
                <a:moveTo>
                  <a:pt x="0" y="0"/>
                </a:moveTo>
                <a:lnTo>
                  <a:pt x="1141088" y="0"/>
                </a:lnTo>
                <a:lnTo>
                  <a:pt x="1141088" y="646990"/>
                </a:lnTo>
                <a:lnTo>
                  <a:pt x="0" y="64699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458156" y="4997355"/>
            <a:ext cx="1141088" cy="646990"/>
          </a:xfrm>
          <a:custGeom>
            <a:avLst/>
            <a:gdLst/>
            <a:ahLst/>
            <a:cxnLst/>
            <a:rect r="r" b="b" t="t" l="l"/>
            <a:pathLst>
              <a:path h="646990" w="1141088">
                <a:moveTo>
                  <a:pt x="0" y="0"/>
                </a:moveTo>
                <a:lnTo>
                  <a:pt x="1141088" y="0"/>
                </a:lnTo>
                <a:lnTo>
                  <a:pt x="1141088" y="646990"/>
                </a:lnTo>
                <a:lnTo>
                  <a:pt x="0" y="64699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618650" y="7110203"/>
            <a:ext cx="1141088" cy="646990"/>
          </a:xfrm>
          <a:custGeom>
            <a:avLst/>
            <a:gdLst/>
            <a:ahLst/>
            <a:cxnLst/>
            <a:rect r="r" b="b" t="t" l="l"/>
            <a:pathLst>
              <a:path h="646990" w="1141088">
                <a:moveTo>
                  <a:pt x="0" y="0"/>
                </a:moveTo>
                <a:lnTo>
                  <a:pt x="1141088" y="0"/>
                </a:lnTo>
                <a:lnTo>
                  <a:pt x="1141088" y="646990"/>
                </a:lnTo>
                <a:lnTo>
                  <a:pt x="0" y="64699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14124074" y="6114631"/>
            <a:ext cx="3632286" cy="3632286"/>
          </a:xfrm>
          <a:custGeom>
            <a:avLst/>
            <a:gdLst/>
            <a:ahLst/>
            <a:cxnLst/>
            <a:rect r="r" b="b" t="t" l="l"/>
            <a:pathLst>
              <a:path h="3632286" w="3632286">
                <a:moveTo>
                  <a:pt x="0" y="0"/>
                </a:moveTo>
                <a:lnTo>
                  <a:pt x="3632286" y="0"/>
                </a:lnTo>
                <a:lnTo>
                  <a:pt x="3632286" y="3632286"/>
                </a:lnTo>
                <a:lnTo>
                  <a:pt x="0" y="3632286"/>
                </a:lnTo>
                <a:lnTo>
                  <a:pt x="0" y="0"/>
                </a:lnTo>
                <a:close/>
              </a:path>
            </a:pathLst>
          </a:custGeom>
          <a:blipFill>
            <a:blip r:embed="rId4"/>
            <a:stretch>
              <a:fillRect l="0" t="0" r="0" b="0"/>
            </a:stretch>
          </a:blipFill>
        </p:spPr>
      </p:sp>
      <p:sp>
        <p:nvSpPr>
          <p:cNvPr name="Freeform 10" id="10"/>
          <p:cNvSpPr/>
          <p:nvPr/>
        </p:nvSpPr>
        <p:spPr>
          <a:xfrm flipH="false" flipV="false" rot="0">
            <a:off x="11557934" y="2491543"/>
            <a:ext cx="5515639" cy="3356388"/>
          </a:xfrm>
          <a:custGeom>
            <a:avLst/>
            <a:gdLst/>
            <a:ahLst/>
            <a:cxnLst/>
            <a:rect r="r" b="b" t="t" l="l"/>
            <a:pathLst>
              <a:path h="3356388" w="5515639">
                <a:moveTo>
                  <a:pt x="0" y="0"/>
                </a:moveTo>
                <a:lnTo>
                  <a:pt x="5515639" y="0"/>
                </a:lnTo>
                <a:lnTo>
                  <a:pt x="5515639" y="3356388"/>
                </a:lnTo>
                <a:lnTo>
                  <a:pt x="0" y="3356388"/>
                </a:lnTo>
                <a:lnTo>
                  <a:pt x="0" y="0"/>
                </a:lnTo>
                <a:close/>
              </a:path>
            </a:pathLst>
          </a:custGeom>
          <a:blipFill>
            <a:blip r:embed="rId5"/>
            <a:stretch>
              <a:fillRect l="0" t="0" r="0" b="0"/>
            </a:stretch>
          </a:blipFill>
        </p:spPr>
      </p:sp>
      <p:sp>
        <p:nvSpPr>
          <p:cNvPr name="TextBox 11" id="11"/>
          <p:cNvSpPr txBox="true"/>
          <p:nvPr/>
        </p:nvSpPr>
        <p:spPr>
          <a:xfrm rot="0">
            <a:off x="1759738" y="3113462"/>
            <a:ext cx="8515920" cy="1104900"/>
          </a:xfrm>
          <a:prstGeom prst="rect">
            <a:avLst/>
          </a:prstGeom>
        </p:spPr>
        <p:txBody>
          <a:bodyPr anchor="t" rtlCol="false" tIns="0" lIns="0" bIns="0" rIns="0">
            <a:spAutoFit/>
          </a:bodyPr>
          <a:lstStyle/>
          <a:p>
            <a:pPr algn="ctr">
              <a:lnSpc>
                <a:spcPts val="4350"/>
              </a:lnSpc>
              <a:spcBef>
                <a:spcPct val="0"/>
              </a:spcBef>
            </a:pPr>
            <a:r>
              <a:rPr lang="en-US" sz="3625">
                <a:solidFill>
                  <a:srgbClr val="000000"/>
                </a:solidFill>
                <a:latin typeface="Urbanist"/>
                <a:ea typeface="Urbanist"/>
                <a:cs typeface="Urbanist"/>
                <a:sym typeface="Urbanist"/>
              </a:rPr>
              <a:t> Maintenir et développer la vente physique.</a:t>
            </a:r>
          </a:p>
        </p:txBody>
      </p:sp>
      <p:sp>
        <p:nvSpPr>
          <p:cNvPr name="TextBox 12" id="12"/>
          <p:cNvSpPr txBox="true"/>
          <p:nvPr/>
        </p:nvSpPr>
        <p:spPr>
          <a:xfrm rot="0">
            <a:off x="2076328" y="4768400"/>
            <a:ext cx="8620318" cy="1104900"/>
          </a:xfrm>
          <a:prstGeom prst="rect">
            <a:avLst/>
          </a:prstGeom>
        </p:spPr>
        <p:txBody>
          <a:bodyPr anchor="t" rtlCol="false" tIns="0" lIns="0" bIns="0" rIns="0">
            <a:spAutoFit/>
          </a:bodyPr>
          <a:lstStyle/>
          <a:p>
            <a:pPr algn="ctr">
              <a:lnSpc>
                <a:spcPts val="4350"/>
              </a:lnSpc>
              <a:spcBef>
                <a:spcPct val="0"/>
              </a:spcBef>
            </a:pPr>
            <a:r>
              <a:rPr lang="en-US" sz="3625">
                <a:solidFill>
                  <a:srgbClr val="000000"/>
                </a:solidFill>
                <a:latin typeface="Urbanist"/>
                <a:ea typeface="Urbanist"/>
                <a:cs typeface="Urbanist"/>
                <a:sym typeface="Urbanist"/>
              </a:rPr>
              <a:t>Proposer des services logistiques au profit des circuits alimentaires de proximité.</a:t>
            </a:r>
          </a:p>
        </p:txBody>
      </p:sp>
      <p:sp>
        <p:nvSpPr>
          <p:cNvPr name="TextBox 13" id="13"/>
          <p:cNvSpPr txBox="true"/>
          <p:nvPr/>
        </p:nvSpPr>
        <p:spPr>
          <a:xfrm rot="0">
            <a:off x="2076328" y="6881248"/>
            <a:ext cx="9481606" cy="1104900"/>
          </a:xfrm>
          <a:prstGeom prst="rect">
            <a:avLst/>
          </a:prstGeom>
        </p:spPr>
        <p:txBody>
          <a:bodyPr anchor="t" rtlCol="false" tIns="0" lIns="0" bIns="0" rIns="0">
            <a:spAutoFit/>
          </a:bodyPr>
          <a:lstStyle/>
          <a:p>
            <a:pPr algn="ctr">
              <a:lnSpc>
                <a:spcPts val="4350"/>
              </a:lnSpc>
              <a:spcBef>
                <a:spcPct val="0"/>
              </a:spcBef>
            </a:pPr>
            <a:r>
              <a:rPr lang="en-US" sz="3625">
                <a:solidFill>
                  <a:srgbClr val="000000"/>
                </a:solidFill>
                <a:latin typeface="Urbanist"/>
                <a:ea typeface="Urbanist"/>
                <a:cs typeface="Urbanist"/>
                <a:sym typeface="Urbanist"/>
              </a:rPr>
              <a:t> Développer le pôle de transformation, des équipements et des services partagés</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FFFAEF"/>
        </a:solidFill>
      </p:bgPr>
    </p:bg>
    <p:spTree>
      <p:nvGrpSpPr>
        <p:cNvPr id="1" name=""/>
        <p:cNvGrpSpPr/>
        <p:nvPr/>
      </p:nvGrpSpPr>
      <p:grpSpPr>
        <a:xfrm>
          <a:off x="0" y="0"/>
          <a:ext cx="0" cy="0"/>
          <a:chOff x="0" y="0"/>
          <a:chExt cx="0" cy="0"/>
        </a:xfrm>
      </p:grpSpPr>
      <p:sp>
        <p:nvSpPr>
          <p:cNvPr name="Freeform 2" id="2"/>
          <p:cNvSpPr/>
          <p:nvPr/>
        </p:nvSpPr>
        <p:spPr>
          <a:xfrm flipH="false" flipV="false" rot="0">
            <a:off x="6610113" y="2881163"/>
            <a:ext cx="5067773" cy="5319228"/>
          </a:xfrm>
          <a:custGeom>
            <a:avLst/>
            <a:gdLst/>
            <a:ahLst/>
            <a:cxnLst/>
            <a:rect r="r" b="b" t="t" l="l"/>
            <a:pathLst>
              <a:path h="5319228" w="5067773">
                <a:moveTo>
                  <a:pt x="0" y="0"/>
                </a:moveTo>
                <a:lnTo>
                  <a:pt x="5067774" y="0"/>
                </a:lnTo>
                <a:lnTo>
                  <a:pt x="5067774" y="5319228"/>
                </a:lnTo>
                <a:lnTo>
                  <a:pt x="0" y="5319228"/>
                </a:lnTo>
                <a:lnTo>
                  <a:pt x="0" y="0"/>
                </a:lnTo>
                <a:close/>
              </a:path>
            </a:pathLst>
          </a:custGeom>
          <a:blipFill>
            <a:blip r:embed="rId2">
              <a:alphaModFix amt="28000"/>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2108559" y="3374715"/>
            <a:ext cx="14546925" cy="4302125"/>
          </a:xfrm>
          <a:prstGeom prst="rect">
            <a:avLst/>
          </a:prstGeom>
        </p:spPr>
        <p:txBody>
          <a:bodyPr anchor="t" rtlCol="false" tIns="0" lIns="0" bIns="0" rIns="0">
            <a:spAutoFit/>
          </a:bodyPr>
          <a:lstStyle/>
          <a:p>
            <a:pPr algn="ctr">
              <a:lnSpc>
                <a:spcPts val="5650"/>
              </a:lnSpc>
            </a:pPr>
            <a:r>
              <a:rPr lang="en-US" sz="5000">
                <a:solidFill>
                  <a:srgbClr val="6D1943"/>
                </a:solidFill>
                <a:latin typeface="Urbanist"/>
                <a:ea typeface="Urbanist"/>
                <a:cs typeface="Urbanist"/>
                <a:sym typeface="Urbanist"/>
              </a:rPr>
              <a:t>Facteurs de réussite et points de blocage communs</a:t>
            </a:r>
          </a:p>
          <a:p>
            <a:pPr algn="ctr">
              <a:lnSpc>
                <a:spcPts val="5650"/>
              </a:lnSpc>
            </a:pPr>
          </a:p>
          <a:p>
            <a:pPr algn="ctr">
              <a:lnSpc>
                <a:spcPts val="5650"/>
              </a:lnSpc>
            </a:pPr>
            <a:r>
              <a:rPr lang="en-US" sz="5000">
                <a:solidFill>
                  <a:srgbClr val="6D1943"/>
                </a:solidFill>
                <a:latin typeface="Urbanist"/>
                <a:ea typeface="Urbanist"/>
                <a:cs typeface="Urbanist"/>
                <a:sym typeface="Urbanist"/>
              </a:rPr>
              <a:t>Quelles articulations possibles entre marchés de gros et politiques alimentaires locales ?</a:t>
            </a:r>
          </a:p>
          <a:p>
            <a:pPr algn="ctr">
              <a:lnSpc>
                <a:spcPts val="5650"/>
              </a:lnSpc>
            </a:pPr>
          </a:p>
          <a:p>
            <a:pPr algn="ctr">
              <a:lnSpc>
                <a:spcPts val="5650"/>
              </a:lnSpc>
            </a:pPr>
          </a:p>
        </p:txBody>
      </p:sp>
      <p:sp>
        <p:nvSpPr>
          <p:cNvPr name="TextBox 4" id="4"/>
          <p:cNvSpPr txBox="true"/>
          <p:nvPr/>
        </p:nvSpPr>
        <p:spPr>
          <a:xfrm rot="0">
            <a:off x="373545" y="1257413"/>
            <a:ext cx="17540910" cy="1145657"/>
          </a:xfrm>
          <a:prstGeom prst="rect">
            <a:avLst/>
          </a:prstGeom>
        </p:spPr>
        <p:txBody>
          <a:bodyPr anchor="t" rtlCol="false" tIns="0" lIns="0" bIns="0" rIns="0">
            <a:spAutoFit/>
          </a:bodyPr>
          <a:lstStyle/>
          <a:p>
            <a:pPr algn="ctr">
              <a:lnSpc>
                <a:spcPts val="9303"/>
              </a:lnSpc>
              <a:spcBef>
                <a:spcPct val="0"/>
              </a:spcBef>
            </a:pPr>
            <a:r>
              <a:rPr lang="en-US" sz="6645">
                <a:solidFill>
                  <a:srgbClr val="568A87"/>
                </a:solidFill>
                <a:latin typeface="Urbanist"/>
                <a:ea typeface="Urbanist"/>
                <a:cs typeface="Urbanist"/>
                <a:sym typeface="Urbanist"/>
              </a:rPr>
              <a:t>Temps d’échanges</a:t>
            </a:r>
          </a:p>
        </p:txBody>
      </p:sp>
      <p:sp>
        <p:nvSpPr>
          <p:cNvPr name="Freeform 5" id="5"/>
          <p:cNvSpPr/>
          <p:nvPr/>
        </p:nvSpPr>
        <p:spPr>
          <a:xfrm flipH="false" flipV="false" rot="0">
            <a:off x="1127616" y="3346140"/>
            <a:ext cx="653962" cy="653962"/>
          </a:xfrm>
          <a:custGeom>
            <a:avLst/>
            <a:gdLst/>
            <a:ahLst/>
            <a:cxnLst/>
            <a:rect r="r" b="b" t="t" l="l"/>
            <a:pathLst>
              <a:path h="653962" w="653962">
                <a:moveTo>
                  <a:pt x="0" y="0"/>
                </a:moveTo>
                <a:lnTo>
                  <a:pt x="653962" y="0"/>
                </a:lnTo>
                <a:lnTo>
                  <a:pt x="653962" y="653962"/>
                </a:lnTo>
                <a:lnTo>
                  <a:pt x="0" y="65396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1127616" y="4816519"/>
            <a:ext cx="653962" cy="653962"/>
          </a:xfrm>
          <a:custGeom>
            <a:avLst/>
            <a:gdLst/>
            <a:ahLst/>
            <a:cxnLst/>
            <a:rect r="r" b="b" t="t" l="l"/>
            <a:pathLst>
              <a:path h="653962" w="653962">
                <a:moveTo>
                  <a:pt x="0" y="0"/>
                </a:moveTo>
                <a:lnTo>
                  <a:pt x="653962" y="0"/>
                </a:lnTo>
                <a:lnTo>
                  <a:pt x="653962" y="653962"/>
                </a:lnTo>
                <a:lnTo>
                  <a:pt x="0" y="65396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FFFAEF"/>
        </a:solidFill>
      </p:bgPr>
    </p:bg>
    <p:spTree>
      <p:nvGrpSpPr>
        <p:cNvPr id="1" name=""/>
        <p:cNvGrpSpPr/>
        <p:nvPr/>
      </p:nvGrpSpPr>
      <p:grpSpPr>
        <a:xfrm>
          <a:off x="0" y="0"/>
          <a:ext cx="0" cy="0"/>
          <a:chOff x="0" y="0"/>
          <a:chExt cx="0" cy="0"/>
        </a:xfrm>
      </p:grpSpPr>
      <p:sp>
        <p:nvSpPr>
          <p:cNvPr name="Freeform 2" id="2"/>
          <p:cNvSpPr/>
          <p:nvPr/>
        </p:nvSpPr>
        <p:spPr>
          <a:xfrm flipH="false" flipV="false" rot="0">
            <a:off x="15906750" y="2571750"/>
            <a:ext cx="2571750" cy="2571750"/>
          </a:xfrm>
          <a:custGeom>
            <a:avLst/>
            <a:gdLst/>
            <a:ahLst/>
            <a:cxnLst/>
            <a:rect r="r" b="b" t="t" l="l"/>
            <a:pathLst>
              <a:path h="2571750" w="2571750">
                <a:moveTo>
                  <a:pt x="0" y="0"/>
                </a:moveTo>
                <a:lnTo>
                  <a:pt x="2571750" y="0"/>
                </a:lnTo>
                <a:lnTo>
                  <a:pt x="2571750" y="2571750"/>
                </a:lnTo>
                <a:lnTo>
                  <a:pt x="0" y="257175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5906750" y="7715250"/>
            <a:ext cx="2571750" cy="2571750"/>
          </a:xfrm>
          <a:custGeom>
            <a:avLst/>
            <a:gdLst/>
            <a:ahLst/>
            <a:cxnLst/>
            <a:rect r="r" b="b" t="t" l="l"/>
            <a:pathLst>
              <a:path h="2571750" w="2571750">
                <a:moveTo>
                  <a:pt x="0" y="0"/>
                </a:moveTo>
                <a:lnTo>
                  <a:pt x="2571750" y="0"/>
                </a:lnTo>
                <a:lnTo>
                  <a:pt x="2571750" y="2571750"/>
                </a:lnTo>
                <a:lnTo>
                  <a:pt x="0" y="257175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5906750" y="0"/>
            <a:ext cx="2548370" cy="2571750"/>
          </a:xfrm>
          <a:custGeom>
            <a:avLst/>
            <a:gdLst/>
            <a:ahLst/>
            <a:cxnLst/>
            <a:rect r="r" b="b" t="t" l="l"/>
            <a:pathLst>
              <a:path h="2571750" w="2548370">
                <a:moveTo>
                  <a:pt x="0" y="0"/>
                </a:moveTo>
                <a:lnTo>
                  <a:pt x="2548370" y="0"/>
                </a:lnTo>
                <a:lnTo>
                  <a:pt x="2548370" y="2571750"/>
                </a:lnTo>
                <a:lnTo>
                  <a:pt x="0" y="257175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5906750" y="5143500"/>
            <a:ext cx="2548370" cy="2571750"/>
          </a:xfrm>
          <a:custGeom>
            <a:avLst/>
            <a:gdLst/>
            <a:ahLst/>
            <a:cxnLst/>
            <a:rect r="r" b="b" t="t" l="l"/>
            <a:pathLst>
              <a:path h="2571750" w="2548370">
                <a:moveTo>
                  <a:pt x="0" y="0"/>
                </a:moveTo>
                <a:lnTo>
                  <a:pt x="2548370" y="0"/>
                </a:lnTo>
                <a:lnTo>
                  <a:pt x="2548370" y="2571750"/>
                </a:lnTo>
                <a:lnTo>
                  <a:pt x="0" y="257175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5930130" y="0"/>
            <a:ext cx="2548370" cy="2571750"/>
          </a:xfrm>
          <a:custGeom>
            <a:avLst/>
            <a:gdLst/>
            <a:ahLst/>
            <a:cxnLst/>
            <a:rect r="r" b="b" t="t" l="l"/>
            <a:pathLst>
              <a:path h="2571750" w="2548370">
                <a:moveTo>
                  <a:pt x="0" y="0"/>
                </a:moveTo>
                <a:lnTo>
                  <a:pt x="2548370" y="0"/>
                </a:lnTo>
                <a:lnTo>
                  <a:pt x="2548370" y="2571750"/>
                </a:lnTo>
                <a:lnTo>
                  <a:pt x="0" y="257175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15906750" y="5143500"/>
            <a:ext cx="2548370" cy="2571750"/>
          </a:xfrm>
          <a:custGeom>
            <a:avLst/>
            <a:gdLst/>
            <a:ahLst/>
            <a:cxnLst/>
            <a:rect r="r" b="b" t="t" l="l"/>
            <a:pathLst>
              <a:path h="2571750" w="2548370">
                <a:moveTo>
                  <a:pt x="0" y="0"/>
                </a:moveTo>
                <a:lnTo>
                  <a:pt x="2548370" y="0"/>
                </a:lnTo>
                <a:lnTo>
                  <a:pt x="2548370" y="2571750"/>
                </a:lnTo>
                <a:lnTo>
                  <a:pt x="0" y="257175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0">
            <a:off x="15918440" y="2571750"/>
            <a:ext cx="2571750" cy="2571750"/>
          </a:xfrm>
          <a:custGeom>
            <a:avLst/>
            <a:gdLst/>
            <a:ahLst/>
            <a:cxnLst/>
            <a:rect r="r" b="b" t="t" l="l"/>
            <a:pathLst>
              <a:path h="2571750" w="2571750">
                <a:moveTo>
                  <a:pt x="0" y="0"/>
                </a:moveTo>
                <a:lnTo>
                  <a:pt x="2571750" y="0"/>
                </a:lnTo>
                <a:lnTo>
                  <a:pt x="2571750" y="2571750"/>
                </a:lnTo>
                <a:lnTo>
                  <a:pt x="0" y="257175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0">
            <a:off x="15906750" y="7715250"/>
            <a:ext cx="2571750" cy="2571750"/>
          </a:xfrm>
          <a:custGeom>
            <a:avLst/>
            <a:gdLst/>
            <a:ahLst/>
            <a:cxnLst/>
            <a:rect r="r" b="b" t="t" l="l"/>
            <a:pathLst>
              <a:path h="2571750" w="2571750">
                <a:moveTo>
                  <a:pt x="0" y="0"/>
                </a:moveTo>
                <a:lnTo>
                  <a:pt x="2571750" y="0"/>
                </a:lnTo>
                <a:lnTo>
                  <a:pt x="2571750" y="2571750"/>
                </a:lnTo>
                <a:lnTo>
                  <a:pt x="0" y="257175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0" id="10"/>
          <p:cNvSpPr/>
          <p:nvPr/>
        </p:nvSpPr>
        <p:spPr>
          <a:xfrm flipH="false" flipV="false" rot="0">
            <a:off x="11327622" y="4932040"/>
            <a:ext cx="3992040" cy="4790448"/>
          </a:xfrm>
          <a:custGeom>
            <a:avLst/>
            <a:gdLst/>
            <a:ahLst/>
            <a:cxnLst/>
            <a:rect r="r" b="b" t="t" l="l"/>
            <a:pathLst>
              <a:path h="4790448" w="3992040">
                <a:moveTo>
                  <a:pt x="0" y="0"/>
                </a:moveTo>
                <a:lnTo>
                  <a:pt x="3992040" y="0"/>
                </a:lnTo>
                <a:lnTo>
                  <a:pt x="3992040" y="4790448"/>
                </a:lnTo>
                <a:lnTo>
                  <a:pt x="0" y="4790448"/>
                </a:lnTo>
                <a:lnTo>
                  <a:pt x="0" y="0"/>
                </a:lnTo>
                <a:close/>
              </a:path>
            </a:pathLst>
          </a:custGeom>
          <a:blipFill>
            <a:blip r:embed="rId12"/>
            <a:stretch>
              <a:fillRect l="0" t="0" r="0" b="0"/>
            </a:stretch>
          </a:blipFill>
        </p:spPr>
      </p:sp>
      <p:sp>
        <p:nvSpPr>
          <p:cNvPr name="TextBox 11" id="11"/>
          <p:cNvSpPr txBox="true"/>
          <p:nvPr/>
        </p:nvSpPr>
        <p:spPr>
          <a:xfrm rot="0">
            <a:off x="1028700" y="4210050"/>
            <a:ext cx="12446160" cy="3117214"/>
          </a:xfrm>
          <a:prstGeom prst="rect">
            <a:avLst/>
          </a:prstGeom>
        </p:spPr>
        <p:txBody>
          <a:bodyPr anchor="t" rtlCol="false" tIns="0" lIns="0" bIns="0" rIns="0">
            <a:spAutoFit/>
          </a:bodyPr>
          <a:lstStyle/>
          <a:p>
            <a:pPr algn="l">
              <a:lnSpc>
                <a:spcPts val="11829"/>
              </a:lnSpc>
            </a:pPr>
            <a:r>
              <a:rPr lang="en-US" sz="12999">
                <a:solidFill>
                  <a:srgbClr val="207026"/>
                </a:solidFill>
                <a:latin typeface="Urbanist"/>
                <a:ea typeface="Urbanist"/>
                <a:cs typeface="Urbanist"/>
                <a:sym typeface="Urbanist"/>
              </a:rPr>
              <a:t>Merci et à bientôt  !</a:t>
            </a:r>
          </a:p>
        </p:txBody>
      </p:sp>
      <p:sp>
        <p:nvSpPr>
          <p:cNvPr name="TextBox 12" id="12"/>
          <p:cNvSpPr txBox="true"/>
          <p:nvPr/>
        </p:nvSpPr>
        <p:spPr>
          <a:xfrm rot="0">
            <a:off x="1028700" y="1081088"/>
            <a:ext cx="4660698" cy="606425"/>
          </a:xfrm>
          <a:prstGeom prst="rect">
            <a:avLst/>
          </a:prstGeom>
        </p:spPr>
        <p:txBody>
          <a:bodyPr anchor="t" rtlCol="false" tIns="0" lIns="0" bIns="0" rIns="0">
            <a:spAutoFit/>
          </a:bodyPr>
          <a:lstStyle/>
          <a:p>
            <a:pPr algn="l">
              <a:lnSpc>
                <a:spcPts val="4900"/>
              </a:lnSpc>
            </a:pPr>
            <a:r>
              <a:rPr lang="en-US" sz="3500">
                <a:solidFill>
                  <a:srgbClr val="C93328"/>
                </a:solidFill>
                <a:latin typeface="Montserrat"/>
                <a:ea typeface="Montserrat"/>
                <a:cs typeface="Montserrat"/>
                <a:sym typeface="Montserrat"/>
              </a:rPr>
              <a:t>Mars 2025</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FFAEF"/>
        </a:solidFill>
      </p:bgPr>
    </p:bg>
    <p:spTree>
      <p:nvGrpSpPr>
        <p:cNvPr id="1" name=""/>
        <p:cNvGrpSpPr/>
        <p:nvPr/>
      </p:nvGrpSpPr>
      <p:grpSpPr>
        <a:xfrm>
          <a:off x="0" y="0"/>
          <a:ext cx="0" cy="0"/>
          <a:chOff x="0" y="0"/>
          <a:chExt cx="0" cy="0"/>
        </a:xfrm>
      </p:grpSpPr>
      <p:sp>
        <p:nvSpPr>
          <p:cNvPr name="Freeform 2" id="2"/>
          <p:cNvSpPr/>
          <p:nvPr/>
        </p:nvSpPr>
        <p:spPr>
          <a:xfrm flipH="false" flipV="false" rot="0">
            <a:off x="12889530" y="2962175"/>
            <a:ext cx="4013581" cy="4989040"/>
          </a:xfrm>
          <a:custGeom>
            <a:avLst/>
            <a:gdLst/>
            <a:ahLst/>
            <a:cxnLst/>
            <a:rect r="r" b="b" t="t" l="l"/>
            <a:pathLst>
              <a:path h="4989040" w="4013581">
                <a:moveTo>
                  <a:pt x="0" y="0"/>
                </a:moveTo>
                <a:lnTo>
                  <a:pt x="4013581" y="0"/>
                </a:lnTo>
                <a:lnTo>
                  <a:pt x="4013581" y="4989041"/>
                </a:lnTo>
                <a:lnTo>
                  <a:pt x="0" y="4989041"/>
                </a:lnTo>
                <a:lnTo>
                  <a:pt x="0" y="0"/>
                </a:lnTo>
                <a:close/>
              </a:path>
            </a:pathLst>
          </a:custGeom>
          <a:blipFill>
            <a:blip r:embed="rId2"/>
            <a:stretch>
              <a:fillRect l="-1642" t="0" r="-1642" b="-24687"/>
            </a:stretch>
          </a:blipFill>
        </p:spPr>
      </p:sp>
      <p:sp>
        <p:nvSpPr>
          <p:cNvPr name="TextBox 3" id="3"/>
          <p:cNvSpPr txBox="true"/>
          <p:nvPr/>
        </p:nvSpPr>
        <p:spPr>
          <a:xfrm rot="0">
            <a:off x="1718622" y="4062081"/>
            <a:ext cx="9702749" cy="3575939"/>
          </a:xfrm>
          <a:prstGeom prst="rect">
            <a:avLst/>
          </a:prstGeom>
        </p:spPr>
        <p:txBody>
          <a:bodyPr anchor="t" rtlCol="false" tIns="0" lIns="0" bIns="0" rIns="0">
            <a:spAutoFit/>
          </a:bodyPr>
          <a:lstStyle/>
          <a:p>
            <a:pPr algn="ctr">
              <a:lnSpc>
                <a:spcPts val="5375"/>
              </a:lnSpc>
            </a:pPr>
            <a:r>
              <a:rPr lang="en-US" sz="4199" b="true">
                <a:solidFill>
                  <a:srgbClr val="6D1943"/>
                </a:solidFill>
                <a:latin typeface="Montserrat Bold"/>
                <a:ea typeface="Montserrat Bold"/>
                <a:cs typeface="Montserrat Bold"/>
                <a:sym typeface="Montserrat Bold"/>
              </a:rPr>
              <a:t>Christian Burle</a:t>
            </a:r>
          </a:p>
          <a:p>
            <a:pPr algn="ctr">
              <a:lnSpc>
                <a:spcPts val="4479"/>
              </a:lnSpc>
            </a:pPr>
          </a:p>
          <a:p>
            <a:pPr algn="ctr">
              <a:lnSpc>
                <a:spcPts val="4095"/>
              </a:lnSpc>
            </a:pPr>
            <a:r>
              <a:rPr lang="en-US" sz="3199">
                <a:solidFill>
                  <a:srgbClr val="6D1943"/>
                </a:solidFill>
                <a:latin typeface="Montserrat"/>
                <a:ea typeface="Montserrat"/>
                <a:cs typeface="Montserrat"/>
                <a:sym typeface="Montserrat"/>
              </a:rPr>
              <a:t>Vice-président de la Métropole Aix-Marseille-Provence, délégué à l’Agriculture, la Viticulture et ruralité, à l’Alimentation et Circuits courts</a:t>
            </a:r>
          </a:p>
          <a:p>
            <a:pPr algn="l">
              <a:lnSpc>
                <a:spcPts val="3199"/>
              </a:lnSpc>
            </a:pPr>
          </a:p>
          <a:p>
            <a:pPr algn="l">
              <a:lnSpc>
                <a:spcPts val="3199"/>
              </a:lnSpc>
            </a:pPr>
          </a:p>
        </p:txBody>
      </p:sp>
      <p:sp>
        <p:nvSpPr>
          <p:cNvPr name="TextBox 4" id="4"/>
          <p:cNvSpPr txBox="true"/>
          <p:nvPr/>
        </p:nvSpPr>
        <p:spPr>
          <a:xfrm rot="0">
            <a:off x="4334113" y="876300"/>
            <a:ext cx="9619774" cy="1327269"/>
          </a:xfrm>
          <a:prstGeom prst="rect">
            <a:avLst/>
          </a:prstGeom>
        </p:spPr>
        <p:txBody>
          <a:bodyPr anchor="t" rtlCol="false" tIns="0" lIns="0" bIns="0" rIns="0">
            <a:spAutoFit/>
          </a:bodyPr>
          <a:lstStyle/>
          <a:p>
            <a:pPr algn="l">
              <a:lnSpc>
                <a:spcPts val="10843"/>
              </a:lnSpc>
              <a:spcBef>
                <a:spcPct val="0"/>
              </a:spcBef>
            </a:pPr>
            <a:r>
              <a:rPr lang="en-US" sz="7745">
                <a:solidFill>
                  <a:srgbClr val="568A87"/>
                </a:solidFill>
                <a:latin typeface="Urbanist"/>
                <a:ea typeface="Urbanist"/>
                <a:cs typeface="Urbanist"/>
                <a:sym typeface="Urbanist"/>
              </a:rPr>
              <a:t>Accueil et introduction</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FFAEF"/>
        </a:solidFill>
      </p:bgPr>
    </p:bg>
    <p:spTree>
      <p:nvGrpSpPr>
        <p:cNvPr id="1" name=""/>
        <p:cNvGrpSpPr/>
        <p:nvPr/>
      </p:nvGrpSpPr>
      <p:grpSpPr>
        <a:xfrm>
          <a:off x="0" y="0"/>
          <a:ext cx="0" cy="0"/>
          <a:chOff x="0" y="0"/>
          <a:chExt cx="0" cy="0"/>
        </a:xfrm>
      </p:grpSpPr>
      <p:sp>
        <p:nvSpPr>
          <p:cNvPr name="Freeform 2" id="2"/>
          <p:cNvSpPr/>
          <p:nvPr/>
        </p:nvSpPr>
        <p:spPr>
          <a:xfrm flipH="false" flipV="false" rot="0">
            <a:off x="11645183" y="1028700"/>
            <a:ext cx="5852139" cy="8431670"/>
          </a:xfrm>
          <a:custGeom>
            <a:avLst/>
            <a:gdLst/>
            <a:ahLst/>
            <a:cxnLst/>
            <a:rect r="r" b="b" t="t" l="l"/>
            <a:pathLst>
              <a:path h="8431670" w="5852139">
                <a:moveTo>
                  <a:pt x="0" y="0"/>
                </a:moveTo>
                <a:lnTo>
                  <a:pt x="5852139" y="0"/>
                </a:lnTo>
                <a:lnTo>
                  <a:pt x="5852139" y="8431670"/>
                </a:lnTo>
                <a:lnTo>
                  <a:pt x="0" y="8431670"/>
                </a:lnTo>
                <a:lnTo>
                  <a:pt x="0" y="0"/>
                </a:lnTo>
                <a:close/>
              </a:path>
            </a:pathLst>
          </a:custGeom>
          <a:blipFill>
            <a:blip r:embed="rId2"/>
            <a:stretch>
              <a:fillRect l="-6532" t="-2853" r="-2879" b="0"/>
            </a:stretch>
          </a:blipFill>
        </p:spPr>
      </p:sp>
      <p:sp>
        <p:nvSpPr>
          <p:cNvPr name="TextBox 3" id="3"/>
          <p:cNvSpPr txBox="true"/>
          <p:nvPr/>
        </p:nvSpPr>
        <p:spPr>
          <a:xfrm rot="0">
            <a:off x="1249977" y="3023051"/>
            <a:ext cx="9154658" cy="6050534"/>
          </a:xfrm>
          <a:prstGeom prst="rect">
            <a:avLst/>
          </a:prstGeom>
        </p:spPr>
        <p:txBody>
          <a:bodyPr anchor="t" rtlCol="false" tIns="0" lIns="0" bIns="0" rIns="0">
            <a:spAutoFit/>
          </a:bodyPr>
          <a:lstStyle/>
          <a:p>
            <a:pPr algn="ctr">
              <a:lnSpc>
                <a:spcPts val="3455"/>
              </a:lnSpc>
            </a:pPr>
            <a:r>
              <a:rPr lang="en-US" sz="2699">
                <a:solidFill>
                  <a:srgbClr val="6D1943"/>
                </a:solidFill>
                <a:latin typeface="Montserrat"/>
                <a:ea typeface="Montserrat"/>
                <a:cs typeface="Montserrat"/>
                <a:sym typeface="Montserrat"/>
              </a:rPr>
              <a:t>Créé en 2000, Terres en villes est le réseau des acteurs locaux des politiques agricoles et alimentaires d’agglomérations. En s’appuyant sur l’intelligence collective, le réseau met en capacité ses membres pour faire face aux défis de la transition agricole et alimentaire.</a:t>
            </a:r>
          </a:p>
          <a:p>
            <a:pPr algn="ctr">
              <a:lnSpc>
                <a:spcPts val="3455"/>
              </a:lnSpc>
            </a:pPr>
          </a:p>
          <a:p>
            <a:pPr algn="ctr">
              <a:lnSpc>
                <a:spcPts val="3455"/>
              </a:lnSpc>
            </a:pPr>
            <a:r>
              <a:rPr lang="en-US" sz="2699">
                <a:solidFill>
                  <a:srgbClr val="6D1943"/>
                </a:solidFill>
                <a:latin typeface="Montserrat"/>
                <a:ea typeface="Montserrat"/>
                <a:cs typeface="Montserrat"/>
                <a:sym typeface="Montserrat"/>
              </a:rPr>
              <a:t> Trois missions : </a:t>
            </a:r>
          </a:p>
          <a:p>
            <a:pPr algn="ctr">
              <a:lnSpc>
                <a:spcPts val="3455"/>
              </a:lnSpc>
            </a:pPr>
            <a:r>
              <a:rPr lang="en-US" sz="2699">
                <a:solidFill>
                  <a:srgbClr val="6D1943"/>
                </a:solidFill>
                <a:latin typeface="Montserrat"/>
                <a:ea typeface="Montserrat"/>
                <a:cs typeface="Montserrat"/>
                <a:sym typeface="Montserrat"/>
              </a:rPr>
              <a:t>•Échanger les savoir-faire,</a:t>
            </a:r>
          </a:p>
          <a:p>
            <a:pPr algn="ctr">
              <a:lnSpc>
                <a:spcPts val="3455"/>
              </a:lnSpc>
            </a:pPr>
            <a:r>
              <a:rPr lang="en-US" sz="2699">
                <a:solidFill>
                  <a:srgbClr val="6D1943"/>
                </a:solidFill>
                <a:latin typeface="Montserrat"/>
                <a:ea typeface="Montserrat"/>
                <a:cs typeface="Montserrat"/>
                <a:sym typeface="Montserrat"/>
              </a:rPr>
              <a:t>•Expérimenter en commun,</a:t>
            </a:r>
          </a:p>
          <a:p>
            <a:pPr algn="ctr">
              <a:lnSpc>
                <a:spcPts val="3455"/>
              </a:lnSpc>
            </a:pPr>
            <a:r>
              <a:rPr lang="en-US" sz="2699">
                <a:solidFill>
                  <a:srgbClr val="6D1943"/>
                </a:solidFill>
                <a:latin typeface="Montserrat"/>
                <a:ea typeface="Montserrat"/>
                <a:cs typeface="Montserrat"/>
                <a:sym typeface="Montserrat"/>
              </a:rPr>
              <a:t>•Contribuer au débat sur la ville, son agriculture et son alimentation.</a:t>
            </a:r>
          </a:p>
          <a:p>
            <a:pPr algn="l">
              <a:lnSpc>
                <a:spcPts val="3199"/>
              </a:lnSpc>
            </a:pPr>
          </a:p>
          <a:p>
            <a:pPr algn="l">
              <a:lnSpc>
                <a:spcPts val="3199"/>
              </a:lnSpc>
            </a:pPr>
          </a:p>
        </p:txBody>
      </p:sp>
      <p:sp>
        <p:nvSpPr>
          <p:cNvPr name="TextBox 4" id="4"/>
          <p:cNvSpPr txBox="true"/>
          <p:nvPr/>
        </p:nvSpPr>
        <p:spPr>
          <a:xfrm rot="0">
            <a:off x="784861" y="876300"/>
            <a:ext cx="9952990" cy="1327269"/>
          </a:xfrm>
          <a:prstGeom prst="rect">
            <a:avLst/>
          </a:prstGeom>
        </p:spPr>
        <p:txBody>
          <a:bodyPr anchor="t" rtlCol="false" tIns="0" lIns="0" bIns="0" rIns="0">
            <a:spAutoFit/>
          </a:bodyPr>
          <a:lstStyle/>
          <a:p>
            <a:pPr algn="l">
              <a:lnSpc>
                <a:spcPts val="10843"/>
              </a:lnSpc>
              <a:spcBef>
                <a:spcPct val="0"/>
              </a:spcBef>
            </a:pPr>
            <a:r>
              <a:rPr lang="en-US" sz="7745">
                <a:solidFill>
                  <a:srgbClr val="568A87"/>
                </a:solidFill>
                <a:latin typeface="Urbanist"/>
                <a:ea typeface="Urbanist"/>
                <a:cs typeface="Urbanist"/>
                <a:sym typeface="Urbanist"/>
              </a:rPr>
              <a:t>Présentation du réseau</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FFAEF"/>
        </a:solidFill>
      </p:bgPr>
    </p:bg>
    <p:spTree>
      <p:nvGrpSpPr>
        <p:cNvPr id="1" name=""/>
        <p:cNvGrpSpPr/>
        <p:nvPr/>
      </p:nvGrpSpPr>
      <p:grpSpPr>
        <a:xfrm>
          <a:off x="0" y="0"/>
          <a:ext cx="0" cy="0"/>
          <a:chOff x="0" y="0"/>
          <a:chExt cx="0" cy="0"/>
        </a:xfrm>
      </p:grpSpPr>
      <p:sp>
        <p:nvSpPr>
          <p:cNvPr name="Freeform 2" id="2"/>
          <p:cNvSpPr/>
          <p:nvPr/>
        </p:nvSpPr>
        <p:spPr>
          <a:xfrm flipH="false" flipV="false" rot="0">
            <a:off x="4991511" y="2506100"/>
            <a:ext cx="8304978" cy="7275104"/>
          </a:xfrm>
          <a:custGeom>
            <a:avLst/>
            <a:gdLst/>
            <a:ahLst/>
            <a:cxnLst/>
            <a:rect r="r" b="b" t="t" l="l"/>
            <a:pathLst>
              <a:path h="7275104" w="8304978">
                <a:moveTo>
                  <a:pt x="0" y="0"/>
                </a:moveTo>
                <a:lnTo>
                  <a:pt x="8304978" y="0"/>
                </a:lnTo>
                <a:lnTo>
                  <a:pt x="8304978" y="7275104"/>
                </a:lnTo>
                <a:lnTo>
                  <a:pt x="0" y="7275104"/>
                </a:lnTo>
                <a:lnTo>
                  <a:pt x="0" y="0"/>
                </a:lnTo>
                <a:close/>
              </a:path>
            </a:pathLst>
          </a:custGeom>
          <a:blipFill>
            <a:blip r:embed="rId2"/>
            <a:stretch>
              <a:fillRect l="0" t="-1582" r="0" b="-1582"/>
            </a:stretch>
          </a:blipFill>
        </p:spPr>
      </p:sp>
      <p:sp>
        <p:nvSpPr>
          <p:cNvPr name="TextBox 3" id="3"/>
          <p:cNvSpPr txBox="true"/>
          <p:nvPr/>
        </p:nvSpPr>
        <p:spPr>
          <a:xfrm rot="0">
            <a:off x="2868692" y="508605"/>
            <a:ext cx="12550616" cy="1327269"/>
          </a:xfrm>
          <a:prstGeom prst="rect">
            <a:avLst/>
          </a:prstGeom>
        </p:spPr>
        <p:txBody>
          <a:bodyPr anchor="t" rtlCol="false" tIns="0" lIns="0" bIns="0" rIns="0">
            <a:spAutoFit/>
          </a:bodyPr>
          <a:lstStyle/>
          <a:p>
            <a:pPr algn="l">
              <a:lnSpc>
                <a:spcPts val="10843"/>
              </a:lnSpc>
              <a:spcBef>
                <a:spcPct val="0"/>
              </a:spcBef>
            </a:pPr>
            <a:r>
              <a:rPr lang="en-US" sz="7745">
                <a:solidFill>
                  <a:srgbClr val="568A87"/>
                </a:solidFill>
                <a:latin typeface="Urbanist"/>
                <a:ea typeface="Urbanist"/>
                <a:cs typeface="Urbanist"/>
                <a:sym typeface="Urbanist"/>
              </a:rPr>
              <a:t>4 grands chantiers du réseau</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FFAEF"/>
        </a:solidFill>
      </p:bgPr>
    </p:bg>
    <p:spTree>
      <p:nvGrpSpPr>
        <p:cNvPr id="1" name=""/>
        <p:cNvGrpSpPr/>
        <p:nvPr/>
      </p:nvGrpSpPr>
      <p:grpSpPr>
        <a:xfrm>
          <a:off x="0" y="0"/>
          <a:ext cx="0" cy="0"/>
          <a:chOff x="0" y="0"/>
          <a:chExt cx="0" cy="0"/>
        </a:xfrm>
      </p:grpSpPr>
      <p:sp>
        <p:nvSpPr>
          <p:cNvPr name="Freeform 2" id="2"/>
          <p:cNvSpPr/>
          <p:nvPr/>
        </p:nvSpPr>
        <p:spPr>
          <a:xfrm flipH="false" flipV="false" rot="0">
            <a:off x="197023" y="2800445"/>
            <a:ext cx="5888132" cy="5938891"/>
          </a:xfrm>
          <a:custGeom>
            <a:avLst/>
            <a:gdLst/>
            <a:ahLst/>
            <a:cxnLst/>
            <a:rect r="r" b="b" t="t" l="l"/>
            <a:pathLst>
              <a:path h="5938891" w="5888132">
                <a:moveTo>
                  <a:pt x="0" y="0"/>
                </a:moveTo>
                <a:lnTo>
                  <a:pt x="5888132" y="0"/>
                </a:lnTo>
                <a:lnTo>
                  <a:pt x="5888132" y="5938891"/>
                </a:lnTo>
                <a:lnTo>
                  <a:pt x="0" y="5938891"/>
                </a:lnTo>
                <a:lnTo>
                  <a:pt x="0" y="0"/>
                </a:lnTo>
                <a:close/>
              </a:path>
            </a:pathLst>
          </a:custGeom>
          <a:blipFill>
            <a:blip r:embed="rId2"/>
            <a:stretch>
              <a:fillRect l="0" t="0" r="0" b="0"/>
            </a:stretch>
          </a:blipFill>
        </p:spPr>
      </p:sp>
      <p:sp>
        <p:nvSpPr>
          <p:cNvPr name="Freeform 3" id="3"/>
          <p:cNvSpPr/>
          <p:nvPr/>
        </p:nvSpPr>
        <p:spPr>
          <a:xfrm flipH="false" flipV="false" rot="0">
            <a:off x="6185008" y="2800445"/>
            <a:ext cx="5917983" cy="5928205"/>
          </a:xfrm>
          <a:custGeom>
            <a:avLst/>
            <a:gdLst/>
            <a:ahLst/>
            <a:cxnLst/>
            <a:rect r="r" b="b" t="t" l="l"/>
            <a:pathLst>
              <a:path h="5928205" w="5917983">
                <a:moveTo>
                  <a:pt x="0" y="0"/>
                </a:moveTo>
                <a:lnTo>
                  <a:pt x="5917984" y="0"/>
                </a:lnTo>
                <a:lnTo>
                  <a:pt x="5917984" y="5928205"/>
                </a:lnTo>
                <a:lnTo>
                  <a:pt x="0" y="5928205"/>
                </a:lnTo>
                <a:lnTo>
                  <a:pt x="0" y="0"/>
                </a:lnTo>
                <a:close/>
              </a:path>
            </a:pathLst>
          </a:custGeom>
          <a:blipFill>
            <a:blip r:embed="rId3"/>
            <a:stretch>
              <a:fillRect l="0" t="0" r="0" b="0"/>
            </a:stretch>
          </a:blipFill>
        </p:spPr>
      </p:sp>
      <p:sp>
        <p:nvSpPr>
          <p:cNvPr name="Freeform 4" id="4"/>
          <p:cNvSpPr/>
          <p:nvPr/>
        </p:nvSpPr>
        <p:spPr>
          <a:xfrm flipH="false" flipV="false" rot="0">
            <a:off x="12198242" y="2794027"/>
            <a:ext cx="5904084" cy="5934622"/>
          </a:xfrm>
          <a:custGeom>
            <a:avLst/>
            <a:gdLst/>
            <a:ahLst/>
            <a:cxnLst/>
            <a:rect r="r" b="b" t="t" l="l"/>
            <a:pathLst>
              <a:path h="5934622" w="5904084">
                <a:moveTo>
                  <a:pt x="0" y="0"/>
                </a:moveTo>
                <a:lnTo>
                  <a:pt x="5904084" y="0"/>
                </a:lnTo>
                <a:lnTo>
                  <a:pt x="5904084" y="5934623"/>
                </a:lnTo>
                <a:lnTo>
                  <a:pt x="0" y="5934623"/>
                </a:lnTo>
                <a:lnTo>
                  <a:pt x="0" y="0"/>
                </a:lnTo>
                <a:close/>
              </a:path>
            </a:pathLst>
          </a:custGeom>
          <a:blipFill>
            <a:blip r:embed="rId4"/>
            <a:stretch>
              <a:fillRect l="0" t="0" r="0" b="0"/>
            </a:stretch>
          </a:blipFill>
        </p:spPr>
      </p:sp>
      <p:sp>
        <p:nvSpPr>
          <p:cNvPr name="TextBox 5" id="5"/>
          <p:cNvSpPr txBox="true"/>
          <p:nvPr/>
        </p:nvSpPr>
        <p:spPr>
          <a:xfrm rot="0">
            <a:off x="3335575" y="876300"/>
            <a:ext cx="11616849" cy="1327269"/>
          </a:xfrm>
          <a:prstGeom prst="rect">
            <a:avLst/>
          </a:prstGeom>
        </p:spPr>
        <p:txBody>
          <a:bodyPr anchor="t" rtlCol="false" tIns="0" lIns="0" bIns="0" rIns="0">
            <a:spAutoFit/>
          </a:bodyPr>
          <a:lstStyle/>
          <a:p>
            <a:pPr algn="l">
              <a:lnSpc>
                <a:spcPts val="10843"/>
              </a:lnSpc>
              <a:spcBef>
                <a:spcPct val="0"/>
              </a:spcBef>
            </a:pPr>
            <a:r>
              <a:rPr lang="en-US" sz="7745">
                <a:solidFill>
                  <a:srgbClr val="568A87"/>
                </a:solidFill>
                <a:latin typeface="Urbanist"/>
                <a:ea typeface="Urbanist"/>
                <a:cs typeface="Urbanist"/>
                <a:sym typeface="Urbanist"/>
              </a:rPr>
              <a:t>Les évènements du réseau</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FFAEF"/>
        </a:solidFill>
      </p:bgPr>
    </p:bg>
    <p:spTree>
      <p:nvGrpSpPr>
        <p:cNvPr id="1" name=""/>
        <p:cNvGrpSpPr/>
        <p:nvPr/>
      </p:nvGrpSpPr>
      <p:grpSpPr>
        <a:xfrm>
          <a:off x="0" y="0"/>
          <a:ext cx="0" cy="0"/>
          <a:chOff x="0" y="0"/>
          <a:chExt cx="0" cy="0"/>
        </a:xfrm>
      </p:grpSpPr>
      <p:sp>
        <p:nvSpPr>
          <p:cNvPr name="Freeform 2" id="2"/>
          <p:cNvSpPr/>
          <p:nvPr/>
        </p:nvSpPr>
        <p:spPr>
          <a:xfrm flipH="false" flipV="false" rot="0">
            <a:off x="8716854" y="872277"/>
            <a:ext cx="8542446" cy="8542446"/>
          </a:xfrm>
          <a:custGeom>
            <a:avLst/>
            <a:gdLst/>
            <a:ahLst/>
            <a:cxnLst/>
            <a:rect r="r" b="b" t="t" l="l"/>
            <a:pathLst>
              <a:path h="8542446" w="8542446">
                <a:moveTo>
                  <a:pt x="0" y="0"/>
                </a:moveTo>
                <a:lnTo>
                  <a:pt x="8542446" y="0"/>
                </a:lnTo>
                <a:lnTo>
                  <a:pt x="8542446" y="8542446"/>
                </a:lnTo>
                <a:lnTo>
                  <a:pt x="0" y="8542446"/>
                </a:lnTo>
                <a:lnTo>
                  <a:pt x="0" y="0"/>
                </a:lnTo>
                <a:close/>
              </a:path>
            </a:pathLst>
          </a:custGeom>
          <a:blipFill>
            <a:blip r:embed="rId2"/>
            <a:stretch>
              <a:fillRect l="0" t="0" r="0" b="0"/>
            </a:stretch>
          </a:blipFill>
        </p:spPr>
      </p:sp>
      <p:sp>
        <p:nvSpPr>
          <p:cNvPr name="TextBox 3" id="3"/>
          <p:cNvSpPr txBox="true"/>
          <p:nvPr/>
        </p:nvSpPr>
        <p:spPr>
          <a:xfrm rot="0">
            <a:off x="790678" y="2693347"/>
            <a:ext cx="6528913" cy="4151614"/>
          </a:xfrm>
          <a:prstGeom prst="rect">
            <a:avLst/>
          </a:prstGeom>
        </p:spPr>
        <p:txBody>
          <a:bodyPr anchor="t" rtlCol="false" tIns="0" lIns="0" bIns="0" rIns="0">
            <a:spAutoFit/>
          </a:bodyPr>
          <a:lstStyle/>
          <a:p>
            <a:pPr algn="ctr">
              <a:lnSpc>
                <a:spcPts val="11095"/>
              </a:lnSpc>
              <a:spcBef>
                <a:spcPct val="0"/>
              </a:spcBef>
            </a:pPr>
            <a:r>
              <a:rPr lang="en-US" sz="7925">
                <a:solidFill>
                  <a:srgbClr val="568A87"/>
                </a:solidFill>
                <a:latin typeface="Urbanist"/>
                <a:ea typeface="Urbanist"/>
                <a:cs typeface="Urbanist"/>
                <a:sym typeface="Urbanist"/>
              </a:rPr>
              <a:t>Les webinaires du réseau</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FFAEF"/>
        </a:solidFill>
      </p:bgPr>
    </p:bg>
    <p:spTree>
      <p:nvGrpSpPr>
        <p:cNvPr id="1" name=""/>
        <p:cNvGrpSpPr/>
        <p:nvPr/>
      </p:nvGrpSpPr>
      <p:grpSpPr>
        <a:xfrm>
          <a:off x="0" y="0"/>
          <a:ext cx="0" cy="0"/>
          <a:chOff x="0" y="0"/>
          <a:chExt cx="0" cy="0"/>
        </a:xfrm>
      </p:grpSpPr>
      <p:sp>
        <p:nvSpPr>
          <p:cNvPr name="Freeform 2" id="2"/>
          <p:cNvSpPr/>
          <p:nvPr/>
        </p:nvSpPr>
        <p:spPr>
          <a:xfrm flipH="false" flipV="false" rot="0">
            <a:off x="6722568" y="7656050"/>
            <a:ext cx="5261899" cy="5261899"/>
          </a:xfrm>
          <a:custGeom>
            <a:avLst/>
            <a:gdLst/>
            <a:ahLst/>
            <a:cxnLst/>
            <a:rect r="r" b="b" t="t" l="l"/>
            <a:pathLst>
              <a:path h="5261899" w="5261899">
                <a:moveTo>
                  <a:pt x="0" y="0"/>
                </a:moveTo>
                <a:lnTo>
                  <a:pt x="5261899" y="0"/>
                </a:lnTo>
                <a:lnTo>
                  <a:pt x="5261899" y="5261900"/>
                </a:lnTo>
                <a:lnTo>
                  <a:pt x="0" y="52619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466129" y="2037801"/>
            <a:ext cx="2567652" cy="2567652"/>
          </a:xfrm>
          <a:custGeom>
            <a:avLst/>
            <a:gdLst/>
            <a:ahLst/>
            <a:cxnLst/>
            <a:rect r="r" b="b" t="t" l="l"/>
            <a:pathLst>
              <a:path h="2567652" w="2567652">
                <a:moveTo>
                  <a:pt x="0" y="0"/>
                </a:moveTo>
                <a:lnTo>
                  <a:pt x="2567652" y="0"/>
                </a:lnTo>
                <a:lnTo>
                  <a:pt x="2567652" y="2567652"/>
                </a:lnTo>
                <a:lnTo>
                  <a:pt x="0" y="2567652"/>
                </a:lnTo>
                <a:lnTo>
                  <a:pt x="0" y="0"/>
                </a:lnTo>
                <a:close/>
              </a:path>
            </a:pathLst>
          </a:custGeom>
          <a:blipFill>
            <a:blip r:embed="rId4">
              <a:alphaModFix amt="68000"/>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1028700" y="359669"/>
            <a:ext cx="17540910" cy="1195187"/>
          </a:xfrm>
          <a:prstGeom prst="rect">
            <a:avLst/>
          </a:prstGeom>
        </p:spPr>
        <p:txBody>
          <a:bodyPr anchor="t" rtlCol="false" tIns="0" lIns="0" bIns="0" rIns="0">
            <a:spAutoFit/>
          </a:bodyPr>
          <a:lstStyle/>
          <a:p>
            <a:pPr algn="l">
              <a:lnSpc>
                <a:spcPts val="9723"/>
              </a:lnSpc>
              <a:spcBef>
                <a:spcPct val="0"/>
              </a:spcBef>
            </a:pPr>
            <a:r>
              <a:rPr lang="en-US" sz="6945">
                <a:solidFill>
                  <a:srgbClr val="568A87"/>
                </a:solidFill>
                <a:latin typeface="Urbanist"/>
                <a:ea typeface="Urbanist"/>
                <a:cs typeface="Urbanist"/>
                <a:sym typeface="Urbanist"/>
              </a:rPr>
              <a:t>Tour de table / Présentation des territoires</a:t>
            </a:r>
          </a:p>
        </p:txBody>
      </p:sp>
      <p:sp>
        <p:nvSpPr>
          <p:cNvPr name="TextBox 5" id="5"/>
          <p:cNvSpPr txBox="true"/>
          <p:nvPr/>
        </p:nvSpPr>
        <p:spPr>
          <a:xfrm rot="0">
            <a:off x="1674567" y="2986601"/>
            <a:ext cx="2314649" cy="727202"/>
          </a:xfrm>
          <a:prstGeom prst="rect">
            <a:avLst/>
          </a:prstGeom>
        </p:spPr>
        <p:txBody>
          <a:bodyPr anchor="t" rtlCol="false" tIns="0" lIns="0" bIns="0" rIns="0">
            <a:spAutoFit/>
          </a:bodyPr>
          <a:lstStyle/>
          <a:p>
            <a:pPr algn="ctr">
              <a:lnSpc>
                <a:spcPts val="2883"/>
              </a:lnSpc>
            </a:pPr>
            <a:r>
              <a:rPr lang="en-US" sz="2799" b="true">
                <a:solidFill>
                  <a:srgbClr val="6D1943"/>
                </a:solidFill>
                <a:latin typeface="Montserrat Bold"/>
                <a:ea typeface="Montserrat Bold"/>
                <a:cs typeface="Montserrat Bold"/>
                <a:sym typeface="Montserrat Bold"/>
              </a:rPr>
              <a:t>Com. Agglo. </a:t>
            </a:r>
          </a:p>
          <a:p>
            <a:pPr algn="ctr">
              <a:lnSpc>
                <a:spcPts val="2883"/>
              </a:lnSpc>
            </a:pPr>
            <a:r>
              <a:rPr lang="en-US" sz="2799" b="true">
                <a:solidFill>
                  <a:srgbClr val="6D1943"/>
                </a:solidFill>
                <a:latin typeface="Montserrat Bold"/>
                <a:ea typeface="Montserrat Bold"/>
                <a:cs typeface="Montserrat Bold"/>
                <a:sym typeface="Montserrat Bold"/>
              </a:rPr>
              <a:t>SICOVAL</a:t>
            </a:r>
          </a:p>
        </p:txBody>
      </p:sp>
      <p:sp>
        <p:nvSpPr>
          <p:cNvPr name="Freeform 6" id="6"/>
          <p:cNvSpPr/>
          <p:nvPr/>
        </p:nvSpPr>
        <p:spPr>
          <a:xfrm flipH="false" flipV="false" rot="0">
            <a:off x="4103517" y="2037801"/>
            <a:ext cx="2567652" cy="2567652"/>
          </a:xfrm>
          <a:custGeom>
            <a:avLst/>
            <a:gdLst/>
            <a:ahLst/>
            <a:cxnLst/>
            <a:rect r="r" b="b" t="t" l="l"/>
            <a:pathLst>
              <a:path h="2567652" w="2567652">
                <a:moveTo>
                  <a:pt x="0" y="0"/>
                </a:moveTo>
                <a:lnTo>
                  <a:pt x="2567652" y="0"/>
                </a:lnTo>
                <a:lnTo>
                  <a:pt x="2567652" y="2567652"/>
                </a:lnTo>
                <a:lnTo>
                  <a:pt x="0" y="256765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7" id="7"/>
          <p:cNvSpPr txBox="true"/>
          <p:nvPr/>
        </p:nvSpPr>
        <p:spPr>
          <a:xfrm rot="0">
            <a:off x="3780779" y="2986601"/>
            <a:ext cx="3213129" cy="727202"/>
          </a:xfrm>
          <a:prstGeom prst="rect">
            <a:avLst/>
          </a:prstGeom>
        </p:spPr>
        <p:txBody>
          <a:bodyPr anchor="t" rtlCol="false" tIns="0" lIns="0" bIns="0" rIns="0">
            <a:spAutoFit/>
          </a:bodyPr>
          <a:lstStyle/>
          <a:p>
            <a:pPr algn="ctr">
              <a:lnSpc>
                <a:spcPts val="2883"/>
              </a:lnSpc>
            </a:pPr>
            <a:r>
              <a:rPr lang="en-US" sz="2799" b="true">
                <a:solidFill>
                  <a:srgbClr val="6D1943"/>
                </a:solidFill>
                <a:latin typeface="Montserrat Bold"/>
                <a:ea typeface="Montserrat Bold"/>
                <a:cs typeface="Montserrat Bold"/>
                <a:sym typeface="Montserrat Bold"/>
              </a:rPr>
              <a:t>Pays </a:t>
            </a:r>
          </a:p>
          <a:p>
            <a:pPr algn="ctr">
              <a:lnSpc>
                <a:spcPts val="2883"/>
              </a:lnSpc>
            </a:pPr>
            <a:r>
              <a:rPr lang="en-US" sz="2799" b="true">
                <a:solidFill>
                  <a:srgbClr val="6D1943"/>
                </a:solidFill>
                <a:latin typeface="Montserrat Bold"/>
                <a:ea typeface="Montserrat Bold"/>
                <a:cs typeface="Montserrat Bold"/>
                <a:sym typeface="Montserrat Bold"/>
              </a:rPr>
              <a:t>Voironnais</a:t>
            </a:r>
          </a:p>
        </p:txBody>
      </p:sp>
      <p:sp>
        <p:nvSpPr>
          <p:cNvPr name="Freeform 8" id="8"/>
          <p:cNvSpPr/>
          <p:nvPr/>
        </p:nvSpPr>
        <p:spPr>
          <a:xfrm flipH="false" flipV="false" rot="0">
            <a:off x="6786262" y="2037801"/>
            <a:ext cx="2567652" cy="2567652"/>
          </a:xfrm>
          <a:custGeom>
            <a:avLst/>
            <a:gdLst/>
            <a:ahLst/>
            <a:cxnLst/>
            <a:rect r="r" b="b" t="t" l="l"/>
            <a:pathLst>
              <a:path h="2567652" w="2567652">
                <a:moveTo>
                  <a:pt x="0" y="0"/>
                </a:moveTo>
                <a:lnTo>
                  <a:pt x="2567652" y="0"/>
                </a:lnTo>
                <a:lnTo>
                  <a:pt x="2567652" y="2567652"/>
                </a:lnTo>
                <a:lnTo>
                  <a:pt x="0" y="256765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468611" y="2037801"/>
            <a:ext cx="2567652" cy="2567652"/>
          </a:xfrm>
          <a:custGeom>
            <a:avLst/>
            <a:gdLst/>
            <a:ahLst/>
            <a:cxnLst/>
            <a:rect r="r" b="b" t="t" l="l"/>
            <a:pathLst>
              <a:path h="2567652" w="2567652">
                <a:moveTo>
                  <a:pt x="0" y="0"/>
                </a:moveTo>
                <a:lnTo>
                  <a:pt x="2567652" y="0"/>
                </a:lnTo>
                <a:lnTo>
                  <a:pt x="2567652" y="2567652"/>
                </a:lnTo>
                <a:lnTo>
                  <a:pt x="0" y="256765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12150563" y="2037801"/>
            <a:ext cx="2567652" cy="2567652"/>
          </a:xfrm>
          <a:custGeom>
            <a:avLst/>
            <a:gdLst/>
            <a:ahLst/>
            <a:cxnLst/>
            <a:rect r="r" b="b" t="t" l="l"/>
            <a:pathLst>
              <a:path h="2567652" w="2567652">
                <a:moveTo>
                  <a:pt x="0" y="0"/>
                </a:moveTo>
                <a:lnTo>
                  <a:pt x="2567652" y="0"/>
                </a:lnTo>
                <a:lnTo>
                  <a:pt x="2567652" y="2567652"/>
                </a:lnTo>
                <a:lnTo>
                  <a:pt x="0" y="256765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1" id="11"/>
          <p:cNvSpPr/>
          <p:nvPr/>
        </p:nvSpPr>
        <p:spPr>
          <a:xfrm flipH="false" flipV="false" rot="0">
            <a:off x="14832515" y="2037801"/>
            <a:ext cx="2567652" cy="2567652"/>
          </a:xfrm>
          <a:custGeom>
            <a:avLst/>
            <a:gdLst/>
            <a:ahLst/>
            <a:cxnLst/>
            <a:rect r="r" b="b" t="t" l="l"/>
            <a:pathLst>
              <a:path h="2567652" w="2567652">
                <a:moveTo>
                  <a:pt x="0" y="0"/>
                </a:moveTo>
                <a:lnTo>
                  <a:pt x="2567652" y="0"/>
                </a:lnTo>
                <a:lnTo>
                  <a:pt x="2567652" y="2567652"/>
                </a:lnTo>
                <a:lnTo>
                  <a:pt x="0" y="256765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2" id="12"/>
          <p:cNvSpPr/>
          <p:nvPr/>
        </p:nvSpPr>
        <p:spPr>
          <a:xfrm flipH="false" flipV="false" rot="0">
            <a:off x="1466129" y="4923126"/>
            <a:ext cx="2567652" cy="2567652"/>
          </a:xfrm>
          <a:custGeom>
            <a:avLst/>
            <a:gdLst/>
            <a:ahLst/>
            <a:cxnLst/>
            <a:rect r="r" b="b" t="t" l="l"/>
            <a:pathLst>
              <a:path h="2567652" w="2567652">
                <a:moveTo>
                  <a:pt x="0" y="0"/>
                </a:moveTo>
                <a:lnTo>
                  <a:pt x="2567652" y="0"/>
                </a:lnTo>
                <a:lnTo>
                  <a:pt x="2567652" y="2567652"/>
                </a:lnTo>
                <a:lnTo>
                  <a:pt x="0" y="256765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0">
            <a:off x="4103517" y="4923126"/>
            <a:ext cx="2567652" cy="2567652"/>
          </a:xfrm>
          <a:custGeom>
            <a:avLst/>
            <a:gdLst/>
            <a:ahLst/>
            <a:cxnLst/>
            <a:rect r="r" b="b" t="t" l="l"/>
            <a:pathLst>
              <a:path h="2567652" w="2567652">
                <a:moveTo>
                  <a:pt x="0" y="0"/>
                </a:moveTo>
                <a:lnTo>
                  <a:pt x="2567652" y="0"/>
                </a:lnTo>
                <a:lnTo>
                  <a:pt x="2567652" y="2567652"/>
                </a:lnTo>
                <a:lnTo>
                  <a:pt x="0" y="256765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4" id="14"/>
          <p:cNvSpPr txBox="true"/>
          <p:nvPr/>
        </p:nvSpPr>
        <p:spPr>
          <a:xfrm rot="0">
            <a:off x="1784028" y="5871926"/>
            <a:ext cx="2177011" cy="727202"/>
          </a:xfrm>
          <a:prstGeom prst="rect">
            <a:avLst/>
          </a:prstGeom>
        </p:spPr>
        <p:txBody>
          <a:bodyPr anchor="t" rtlCol="false" tIns="0" lIns="0" bIns="0" rIns="0">
            <a:spAutoFit/>
          </a:bodyPr>
          <a:lstStyle/>
          <a:p>
            <a:pPr algn="l">
              <a:lnSpc>
                <a:spcPts val="2883"/>
              </a:lnSpc>
            </a:pPr>
            <a:r>
              <a:rPr lang="en-US" sz="2799" b="true">
                <a:solidFill>
                  <a:srgbClr val="6D1943"/>
                </a:solidFill>
                <a:latin typeface="Montserrat Bold"/>
                <a:ea typeface="Montserrat Bold"/>
                <a:cs typeface="Montserrat Bold"/>
                <a:sym typeface="Montserrat Bold"/>
              </a:rPr>
              <a:t>Métropole</a:t>
            </a:r>
          </a:p>
          <a:p>
            <a:pPr algn="l">
              <a:lnSpc>
                <a:spcPts val="2883"/>
              </a:lnSpc>
            </a:pPr>
            <a:r>
              <a:rPr lang="en-US" sz="2799" b="true">
                <a:solidFill>
                  <a:srgbClr val="6D1943"/>
                </a:solidFill>
                <a:latin typeface="Montserrat Bold"/>
                <a:ea typeface="Montserrat Bold"/>
                <a:cs typeface="Montserrat Bold"/>
                <a:sym typeface="Montserrat Bold"/>
              </a:rPr>
              <a:t> de Lyon</a:t>
            </a:r>
          </a:p>
        </p:txBody>
      </p:sp>
      <p:sp>
        <p:nvSpPr>
          <p:cNvPr name="Freeform 15" id="15"/>
          <p:cNvSpPr/>
          <p:nvPr/>
        </p:nvSpPr>
        <p:spPr>
          <a:xfrm flipH="false" flipV="false" rot="0">
            <a:off x="6900959" y="4846926"/>
            <a:ext cx="2567652" cy="2567652"/>
          </a:xfrm>
          <a:custGeom>
            <a:avLst/>
            <a:gdLst/>
            <a:ahLst/>
            <a:cxnLst/>
            <a:rect r="r" b="b" t="t" l="l"/>
            <a:pathLst>
              <a:path h="2567652" w="2567652">
                <a:moveTo>
                  <a:pt x="0" y="0"/>
                </a:moveTo>
                <a:lnTo>
                  <a:pt x="2567652" y="0"/>
                </a:lnTo>
                <a:lnTo>
                  <a:pt x="2567652" y="2567652"/>
                </a:lnTo>
                <a:lnTo>
                  <a:pt x="0" y="256765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6" id="16"/>
          <p:cNvSpPr/>
          <p:nvPr/>
        </p:nvSpPr>
        <p:spPr>
          <a:xfrm flipH="false" flipV="false" rot="0">
            <a:off x="9803186" y="4846926"/>
            <a:ext cx="2567652" cy="2567652"/>
          </a:xfrm>
          <a:custGeom>
            <a:avLst/>
            <a:gdLst/>
            <a:ahLst/>
            <a:cxnLst/>
            <a:rect r="r" b="b" t="t" l="l"/>
            <a:pathLst>
              <a:path h="2567652" w="2567652">
                <a:moveTo>
                  <a:pt x="0" y="0"/>
                </a:moveTo>
                <a:lnTo>
                  <a:pt x="2567652" y="0"/>
                </a:lnTo>
                <a:lnTo>
                  <a:pt x="2567652" y="2567652"/>
                </a:lnTo>
                <a:lnTo>
                  <a:pt x="0" y="256765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7" id="17"/>
          <p:cNvSpPr/>
          <p:nvPr/>
        </p:nvSpPr>
        <p:spPr>
          <a:xfrm flipH="false" flipV="false" rot="0">
            <a:off x="12599438" y="4846926"/>
            <a:ext cx="2567652" cy="2567652"/>
          </a:xfrm>
          <a:custGeom>
            <a:avLst/>
            <a:gdLst/>
            <a:ahLst/>
            <a:cxnLst/>
            <a:rect r="r" b="b" t="t" l="l"/>
            <a:pathLst>
              <a:path h="2567652" w="2567652">
                <a:moveTo>
                  <a:pt x="0" y="0"/>
                </a:moveTo>
                <a:lnTo>
                  <a:pt x="2567652" y="0"/>
                </a:lnTo>
                <a:lnTo>
                  <a:pt x="2567652" y="2567652"/>
                </a:lnTo>
                <a:lnTo>
                  <a:pt x="0" y="256765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8" id="18"/>
          <p:cNvSpPr/>
          <p:nvPr/>
        </p:nvSpPr>
        <p:spPr>
          <a:xfrm flipH="false" flipV="false" rot="0">
            <a:off x="15309965" y="4846926"/>
            <a:ext cx="2567652" cy="2567652"/>
          </a:xfrm>
          <a:custGeom>
            <a:avLst/>
            <a:gdLst/>
            <a:ahLst/>
            <a:cxnLst/>
            <a:rect r="r" b="b" t="t" l="l"/>
            <a:pathLst>
              <a:path h="2567652" w="2567652">
                <a:moveTo>
                  <a:pt x="0" y="0"/>
                </a:moveTo>
                <a:lnTo>
                  <a:pt x="2567652" y="0"/>
                </a:lnTo>
                <a:lnTo>
                  <a:pt x="2567652" y="2567652"/>
                </a:lnTo>
                <a:lnTo>
                  <a:pt x="0" y="256765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9" id="19"/>
          <p:cNvSpPr/>
          <p:nvPr/>
        </p:nvSpPr>
        <p:spPr>
          <a:xfrm flipH="false" flipV="false" rot="0">
            <a:off x="1393386" y="7656050"/>
            <a:ext cx="2567652" cy="2567652"/>
          </a:xfrm>
          <a:custGeom>
            <a:avLst/>
            <a:gdLst/>
            <a:ahLst/>
            <a:cxnLst/>
            <a:rect r="r" b="b" t="t" l="l"/>
            <a:pathLst>
              <a:path h="2567652" w="2567652">
                <a:moveTo>
                  <a:pt x="0" y="0"/>
                </a:moveTo>
                <a:lnTo>
                  <a:pt x="2567652" y="0"/>
                </a:lnTo>
                <a:lnTo>
                  <a:pt x="2567652" y="2567652"/>
                </a:lnTo>
                <a:lnTo>
                  <a:pt x="0" y="256765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0" id="20"/>
          <p:cNvSpPr txBox="true"/>
          <p:nvPr/>
        </p:nvSpPr>
        <p:spPr>
          <a:xfrm rot="0">
            <a:off x="6463524" y="2805626"/>
            <a:ext cx="3213129" cy="1089152"/>
          </a:xfrm>
          <a:prstGeom prst="rect">
            <a:avLst/>
          </a:prstGeom>
        </p:spPr>
        <p:txBody>
          <a:bodyPr anchor="t" rtlCol="false" tIns="0" lIns="0" bIns="0" rIns="0">
            <a:spAutoFit/>
          </a:bodyPr>
          <a:lstStyle/>
          <a:p>
            <a:pPr algn="ctr">
              <a:lnSpc>
                <a:spcPts val="2883"/>
              </a:lnSpc>
            </a:pPr>
            <a:r>
              <a:rPr lang="en-US" sz="2799" b="true">
                <a:solidFill>
                  <a:srgbClr val="6D1943"/>
                </a:solidFill>
                <a:latin typeface="Montserrat Bold"/>
                <a:ea typeface="Montserrat Bold"/>
                <a:cs typeface="Montserrat Bold"/>
                <a:sym typeface="Montserrat Bold"/>
              </a:rPr>
              <a:t>Grenoble</a:t>
            </a:r>
          </a:p>
          <a:p>
            <a:pPr algn="ctr">
              <a:lnSpc>
                <a:spcPts val="2883"/>
              </a:lnSpc>
            </a:pPr>
            <a:r>
              <a:rPr lang="en-US" sz="2799" b="true">
                <a:solidFill>
                  <a:srgbClr val="6D1943"/>
                </a:solidFill>
                <a:latin typeface="Montserrat Bold"/>
                <a:ea typeface="Montserrat Bold"/>
                <a:cs typeface="Montserrat Bold"/>
                <a:sym typeface="Montserrat Bold"/>
              </a:rPr>
              <a:t>Alpes</a:t>
            </a:r>
          </a:p>
          <a:p>
            <a:pPr algn="ctr">
              <a:lnSpc>
                <a:spcPts val="2883"/>
              </a:lnSpc>
            </a:pPr>
            <a:r>
              <a:rPr lang="en-US" sz="2799" b="true">
                <a:solidFill>
                  <a:srgbClr val="6D1943"/>
                </a:solidFill>
                <a:latin typeface="Montserrat Bold"/>
                <a:ea typeface="Montserrat Bold"/>
                <a:cs typeface="Montserrat Bold"/>
                <a:sym typeface="Montserrat Bold"/>
              </a:rPr>
              <a:t>Métropole</a:t>
            </a:r>
          </a:p>
        </p:txBody>
      </p:sp>
      <p:sp>
        <p:nvSpPr>
          <p:cNvPr name="TextBox 21" id="21"/>
          <p:cNvSpPr txBox="true"/>
          <p:nvPr/>
        </p:nvSpPr>
        <p:spPr>
          <a:xfrm rot="0">
            <a:off x="9535286" y="5614751"/>
            <a:ext cx="3213129" cy="1089152"/>
          </a:xfrm>
          <a:prstGeom prst="rect">
            <a:avLst/>
          </a:prstGeom>
        </p:spPr>
        <p:txBody>
          <a:bodyPr anchor="t" rtlCol="false" tIns="0" lIns="0" bIns="0" rIns="0">
            <a:spAutoFit/>
          </a:bodyPr>
          <a:lstStyle/>
          <a:p>
            <a:pPr algn="ctr">
              <a:lnSpc>
                <a:spcPts val="2883"/>
              </a:lnSpc>
            </a:pPr>
            <a:r>
              <a:rPr lang="en-US" sz="2799" b="true">
                <a:solidFill>
                  <a:srgbClr val="6D1943"/>
                </a:solidFill>
                <a:latin typeface="Montserrat Bold"/>
                <a:ea typeface="Montserrat Bold"/>
                <a:cs typeface="Montserrat Bold"/>
                <a:sym typeface="Montserrat Bold"/>
              </a:rPr>
              <a:t>Montpellier Méditerranée Métropole</a:t>
            </a:r>
          </a:p>
        </p:txBody>
      </p:sp>
      <p:sp>
        <p:nvSpPr>
          <p:cNvPr name="TextBox 22" id="22"/>
          <p:cNvSpPr txBox="true"/>
          <p:nvPr/>
        </p:nvSpPr>
        <p:spPr>
          <a:xfrm rot="0">
            <a:off x="14512763" y="2805626"/>
            <a:ext cx="3213129" cy="1089152"/>
          </a:xfrm>
          <a:prstGeom prst="rect">
            <a:avLst/>
          </a:prstGeom>
        </p:spPr>
        <p:txBody>
          <a:bodyPr anchor="t" rtlCol="false" tIns="0" lIns="0" bIns="0" rIns="0">
            <a:spAutoFit/>
          </a:bodyPr>
          <a:lstStyle/>
          <a:p>
            <a:pPr algn="ctr">
              <a:lnSpc>
                <a:spcPts val="2883"/>
              </a:lnSpc>
            </a:pPr>
            <a:r>
              <a:rPr lang="en-US" sz="2799" b="true">
                <a:solidFill>
                  <a:srgbClr val="6D1943"/>
                </a:solidFill>
                <a:latin typeface="Montserrat Bold"/>
                <a:ea typeface="Montserrat Bold"/>
                <a:cs typeface="Montserrat Bold"/>
                <a:sym typeface="Montserrat Bold"/>
              </a:rPr>
              <a:t>Métropole </a:t>
            </a:r>
          </a:p>
          <a:p>
            <a:pPr algn="ctr">
              <a:lnSpc>
                <a:spcPts val="2883"/>
              </a:lnSpc>
            </a:pPr>
            <a:r>
              <a:rPr lang="en-US" sz="2799" b="true">
                <a:solidFill>
                  <a:srgbClr val="6D1943"/>
                </a:solidFill>
                <a:latin typeface="Montserrat Bold"/>
                <a:ea typeface="Montserrat Bold"/>
                <a:cs typeface="Montserrat Bold"/>
                <a:sym typeface="Montserrat Bold"/>
              </a:rPr>
              <a:t>Aix-Marseille-Provence</a:t>
            </a:r>
          </a:p>
        </p:txBody>
      </p:sp>
      <p:sp>
        <p:nvSpPr>
          <p:cNvPr name="TextBox 23" id="23"/>
          <p:cNvSpPr txBox="true"/>
          <p:nvPr/>
        </p:nvSpPr>
        <p:spPr>
          <a:xfrm rot="0">
            <a:off x="9144000" y="2986601"/>
            <a:ext cx="3213129" cy="727202"/>
          </a:xfrm>
          <a:prstGeom prst="rect">
            <a:avLst/>
          </a:prstGeom>
        </p:spPr>
        <p:txBody>
          <a:bodyPr anchor="t" rtlCol="false" tIns="0" lIns="0" bIns="0" rIns="0">
            <a:spAutoFit/>
          </a:bodyPr>
          <a:lstStyle/>
          <a:p>
            <a:pPr algn="ctr">
              <a:lnSpc>
                <a:spcPts val="2883"/>
              </a:lnSpc>
            </a:pPr>
            <a:r>
              <a:rPr lang="en-US" sz="2799" b="true">
                <a:solidFill>
                  <a:srgbClr val="6D1943"/>
                </a:solidFill>
                <a:latin typeface="Montserrat Bold"/>
                <a:ea typeface="Montserrat Bold"/>
                <a:cs typeface="Montserrat Bold"/>
                <a:sym typeface="Montserrat Bold"/>
              </a:rPr>
              <a:t>MiN </a:t>
            </a:r>
          </a:p>
          <a:p>
            <a:pPr algn="ctr">
              <a:lnSpc>
                <a:spcPts val="2883"/>
              </a:lnSpc>
            </a:pPr>
            <a:r>
              <a:rPr lang="en-US" sz="2799" b="true">
                <a:solidFill>
                  <a:srgbClr val="6D1943"/>
                </a:solidFill>
                <a:latin typeface="Montserrat Bold"/>
                <a:ea typeface="Montserrat Bold"/>
                <a:cs typeface="Montserrat Bold"/>
                <a:sym typeface="Montserrat Bold"/>
              </a:rPr>
              <a:t>Arnavaux</a:t>
            </a:r>
          </a:p>
        </p:txBody>
      </p:sp>
      <p:sp>
        <p:nvSpPr>
          <p:cNvPr name="TextBox 24" id="24"/>
          <p:cNvSpPr txBox="true"/>
          <p:nvPr/>
        </p:nvSpPr>
        <p:spPr>
          <a:xfrm rot="0">
            <a:off x="12419574" y="5786201"/>
            <a:ext cx="2890390" cy="1008634"/>
          </a:xfrm>
          <a:prstGeom prst="rect">
            <a:avLst/>
          </a:prstGeom>
        </p:spPr>
        <p:txBody>
          <a:bodyPr anchor="t" rtlCol="false" tIns="0" lIns="0" bIns="0" rIns="0">
            <a:spAutoFit/>
          </a:bodyPr>
          <a:lstStyle/>
          <a:p>
            <a:pPr algn="ctr">
              <a:lnSpc>
                <a:spcPts val="2677"/>
              </a:lnSpc>
            </a:pPr>
            <a:r>
              <a:rPr lang="en-US" sz="2599" b="true">
                <a:solidFill>
                  <a:srgbClr val="6D1943"/>
                </a:solidFill>
                <a:latin typeface="Montserrat Bold"/>
                <a:ea typeface="Montserrat Bold"/>
                <a:cs typeface="Montserrat Bold"/>
                <a:sym typeface="Montserrat Bold"/>
              </a:rPr>
              <a:t>Actium Grand marché de Provence</a:t>
            </a:r>
          </a:p>
        </p:txBody>
      </p:sp>
      <p:sp>
        <p:nvSpPr>
          <p:cNvPr name="TextBox 25" id="25"/>
          <p:cNvSpPr txBox="true"/>
          <p:nvPr/>
        </p:nvSpPr>
        <p:spPr>
          <a:xfrm rot="0">
            <a:off x="11827824" y="2986249"/>
            <a:ext cx="3213129" cy="727202"/>
          </a:xfrm>
          <a:prstGeom prst="rect">
            <a:avLst/>
          </a:prstGeom>
        </p:spPr>
        <p:txBody>
          <a:bodyPr anchor="t" rtlCol="false" tIns="0" lIns="0" bIns="0" rIns="0">
            <a:spAutoFit/>
          </a:bodyPr>
          <a:lstStyle/>
          <a:p>
            <a:pPr algn="ctr">
              <a:lnSpc>
                <a:spcPts val="2883"/>
              </a:lnSpc>
            </a:pPr>
            <a:r>
              <a:rPr lang="en-US" sz="2799" b="true">
                <a:solidFill>
                  <a:srgbClr val="6D1943"/>
                </a:solidFill>
                <a:latin typeface="Montserrat Bold"/>
                <a:ea typeface="Montserrat Bold"/>
                <a:cs typeface="Montserrat Bold"/>
                <a:sym typeface="Montserrat Bold"/>
              </a:rPr>
              <a:t>MiN </a:t>
            </a:r>
          </a:p>
          <a:p>
            <a:pPr algn="ctr">
              <a:lnSpc>
                <a:spcPts val="2883"/>
              </a:lnSpc>
            </a:pPr>
            <a:r>
              <a:rPr lang="en-US" sz="2799" b="true">
                <a:solidFill>
                  <a:srgbClr val="6D1943"/>
                </a:solidFill>
                <a:latin typeface="Montserrat Bold"/>
                <a:ea typeface="Montserrat Bold"/>
                <a:cs typeface="Montserrat Bold"/>
                <a:sym typeface="Montserrat Bold"/>
              </a:rPr>
              <a:t>Montpellier</a:t>
            </a:r>
          </a:p>
        </p:txBody>
      </p:sp>
      <p:sp>
        <p:nvSpPr>
          <p:cNvPr name="TextBox 26" id="26"/>
          <p:cNvSpPr txBox="true"/>
          <p:nvPr/>
        </p:nvSpPr>
        <p:spPr>
          <a:xfrm rot="0">
            <a:off x="6590057" y="5765500"/>
            <a:ext cx="3213129" cy="727202"/>
          </a:xfrm>
          <a:prstGeom prst="rect">
            <a:avLst/>
          </a:prstGeom>
        </p:spPr>
        <p:txBody>
          <a:bodyPr anchor="t" rtlCol="false" tIns="0" lIns="0" bIns="0" rIns="0">
            <a:spAutoFit/>
          </a:bodyPr>
          <a:lstStyle/>
          <a:p>
            <a:pPr algn="ctr">
              <a:lnSpc>
                <a:spcPts val="2883"/>
              </a:lnSpc>
            </a:pPr>
            <a:r>
              <a:rPr lang="en-US" sz="2799" b="true">
                <a:solidFill>
                  <a:srgbClr val="6D1943"/>
                </a:solidFill>
                <a:latin typeface="Montserrat Bold"/>
                <a:ea typeface="Montserrat Bold"/>
                <a:cs typeface="Montserrat Bold"/>
                <a:sym typeface="Montserrat Bold"/>
              </a:rPr>
              <a:t>MiN </a:t>
            </a:r>
          </a:p>
          <a:p>
            <a:pPr algn="ctr">
              <a:lnSpc>
                <a:spcPts val="2883"/>
              </a:lnSpc>
            </a:pPr>
            <a:r>
              <a:rPr lang="en-US" sz="2799" b="true">
                <a:solidFill>
                  <a:srgbClr val="6D1943"/>
                </a:solidFill>
                <a:latin typeface="Montserrat Bold"/>
                <a:ea typeface="Montserrat Bold"/>
                <a:cs typeface="Montserrat Bold"/>
                <a:sym typeface="Montserrat Bold"/>
              </a:rPr>
              <a:t>Grenoble</a:t>
            </a:r>
          </a:p>
        </p:txBody>
      </p:sp>
      <p:sp>
        <p:nvSpPr>
          <p:cNvPr name="TextBox 27" id="27"/>
          <p:cNvSpPr txBox="true"/>
          <p:nvPr/>
        </p:nvSpPr>
        <p:spPr>
          <a:xfrm rot="0">
            <a:off x="14987226" y="5614751"/>
            <a:ext cx="3213129" cy="1089152"/>
          </a:xfrm>
          <a:prstGeom prst="rect">
            <a:avLst/>
          </a:prstGeom>
        </p:spPr>
        <p:txBody>
          <a:bodyPr anchor="t" rtlCol="false" tIns="0" lIns="0" bIns="0" rIns="0">
            <a:spAutoFit/>
          </a:bodyPr>
          <a:lstStyle/>
          <a:p>
            <a:pPr algn="ctr">
              <a:lnSpc>
                <a:spcPts val="2883"/>
              </a:lnSpc>
            </a:pPr>
            <a:r>
              <a:rPr lang="en-US" sz="2799" b="true">
                <a:solidFill>
                  <a:srgbClr val="6D1943"/>
                </a:solidFill>
                <a:latin typeface="Montserrat Bold"/>
                <a:ea typeface="Montserrat Bold"/>
                <a:cs typeface="Montserrat Bold"/>
                <a:sym typeface="Montserrat Bold"/>
              </a:rPr>
              <a:t>CA </a:t>
            </a:r>
          </a:p>
          <a:p>
            <a:pPr algn="ctr">
              <a:lnSpc>
                <a:spcPts val="2883"/>
              </a:lnSpc>
            </a:pPr>
            <a:r>
              <a:rPr lang="en-US" sz="2799" b="true">
                <a:solidFill>
                  <a:srgbClr val="6D1943"/>
                </a:solidFill>
                <a:latin typeface="Montserrat Bold"/>
                <a:ea typeface="Montserrat Bold"/>
                <a:cs typeface="Montserrat Bold"/>
                <a:sym typeface="Montserrat Bold"/>
              </a:rPr>
              <a:t>Bouches-du-Rhône</a:t>
            </a:r>
          </a:p>
        </p:txBody>
      </p:sp>
      <p:sp>
        <p:nvSpPr>
          <p:cNvPr name="TextBox 28" id="28"/>
          <p:cNvSpPr txBox="true"/>
          <p:nvPr/>
        </p:nvSpPr>
        <p:spPr>
          <a:xfrm rot="0">
            <a:off x="1166316" y="8595325"/>
            <a:ext cx="2822900" cy="675259"/>
          </a:xfrm>
          <a:prstGeom prst="rect">
            <a:avLst/>
          </a:prstGeom>
        </p:spPr>
        <p:txBody>
          <a:bodyPr anchor="t" rtlCol="false" tIns="0" lIns="0" bIns="0" rIns="0">
            <a:spAutoFit/>
          </a:bodyPr>
          <a:lstStyle/>
          <a:p>
            <a:pPr algn="ctr">
              <a:lnSpc>
                <a:spcPts val="2677"/>
              </a:lnSpc>
            </a:pPr>
            <a:r>
              <a:rPr lang="en-US" sz="2599" b="true">
                <a:solidFill>
                  <a:srgbClr val="6D1943"/>
                </a:solidFill>
                <a:latin typeface="Montserrat Bold"/>
                <a:ea typeface="Montserrat Bold"/>
                <a:cs typeface="Montserrat Bold"/>
                <a:sym typeface="Montserrat Bold"/>
              </a:rPr>
              <a:t>Alès Agglomération</a:t>
            </a:r>
          </a:p>
        </p:txBody>
      </p:sp>
      <p:sp>
        <p:nvSpPr>
          <p:cNvPr name="Freeform 29" id="29"/>
          <p:cNvSpPr/>
          <p:nvPr/>
        </p:nvSpPr>
        <p:spPr>
          <a:xfrm flipH="false" flipV="false" rot="0">
            <a:off x="15309965" y="7627828"/>
            <a:ext cx="2567652" cy="2567652"/>
          </a:xfrm>
          <a:custGeom>
            <a:avLst/>
            <a:gdLst/>
            <a:ahLst/>
            <a:cxnLst/>
            <a:rect r="r" b="b" t="t" l="l"/>
            <a:pathLst>
              <a:path h="2567652" w="2567652">
                <a:moveTo>
                  <a:pt x="0" y="0"/>
                </a:moveTo>
                <a:lnTo>
                  <a:pt x="2567652" y="0"/>
                </a:lnTo>
                <a:lnTo>
                  <a:pt x="2567652" y="2567652"/>
                </a:lnTo>
                <a:lnTo>
                  <a:pt x="0" y="256765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30" id="30"/>
          <p:cNvSpPr txBox="true"/>
          <p:nvPr/>
        </p:nvSpPr>
        <p:spPr>
          <a:xfrm rot="0">
            <a:off x="15167090" y="8576628"/>
            <a:ext cx="2890390" cy="727202"/>
          </a:xfrm>
          <a:prstGeom prst="rect">
            <a:avLst/>
          </a:prstGeom>
        </p:spPr>
        <p:txBody>
          <a:bodyPr anchor="t" rtlCol="false" tIns="0" lIns="0" bIns="0" rIns="0">
            <a:spAutoFit/>
          </a:bodyPr>
          <a:lstStyle/>
          <a:p>
            <a:pPr algn="ctr">
              <a:lnSpc>
                <a:spcPts val="2883"/>
              </a:lnSpc>
            </a:pPr>
            <a:r>
              <a:rPr lang="en-US" sz="2799" b="true">
                <a:solidFill>
                  <a:srgbClr val="6D1943"/>
                </a:solidFill>
                <a:latin typeface="Montserrat Bold"/>
                <a:ea typeface="Montserrat Bold"/>
                <a:cs typeface="Montserrat Bold"/>
                <a:sym typeface="Montserrat Bold"/>
              </a:rPr>
              <a:t>Carole Chazoule</a:t>
            </a:r>
          </a:p>
        </p:txBody>
      </p:sp>
      <p:sp>
        <p:nvSpPr>
          <p:cNvPr name="TextBox 31" id="31"/>
          <p:cNvSpPr txBox="true"/>
          <p:nvPr/>
        </p:nvSpPr>
        <p:spPr>
          <a:xfrm rot="0">
            <a:off x="3943893" y="5853228"/>
            <a:ext cx="2890390" cy="727202"/>
          </a:xfrm>
          <a:prstGeom prst="rect">
            <a:avLst/>
          </a:prstGeom>
        </p:spPr>
        <p:txBody>
          <a:bodyPr anchor="t" rtlCol="false" tIns="0" lIns="0" bIns="0" rIns="0">
            <a:spAutoFit/>
          </a:bodyPr>
          <a:lstStyle/>
          <a:p>
            <a:pPr algn="ctr">
              <a:lnSpc>
                <a:spcPts val="2883"/>
              </a:lnSpc>
            </a:pPr>
            <a:r>
              <a:rPr lang="en-US" sz="2799" b="true">
                <a:solidFill>
                  <a:srgbClr val="6D1943"/>
                </a:solidFill>
                <a:latin typeface="Montserrat Bold"/>
                <a:ea typeface="Montserrat Bold"/>
                <a:cs typeface="Montserrat Bold"/>
                <a:sym typeface="Montserrat Bold"/>
              </a:rPr>
              <a:t>Terres </a:t>
            </a:r>
          </a:p>
          <a:p>
            <a:pPr algn="ctr">
              <a:lnSpc>
                <a:spcPts val="2883"/>
              </a:lnSpc>
            </a:pPr>
            <a:r>
              <a:rPr lang="en-US" sz="2799" b="true">
                <a:solidFill>
                  <a:srgbClr val="6D1943"/>
                </a:solidFill>
                <a:latin typeface="Montserrat Bold"/>
                <a:ea typeface="Montserrat Bold"/>
                <a:cs typeface="Montserrat Bold"/>
                <a:sym typeface="Montserrat Bold"/>
              </a:rPr>
              <a:t>en villes</a:t>
            </a:r>
          </a:p>
        </p:txBody>
      </p:sp>
      <p:sp>
        <p:nvSpPr>
          <p:cNvPr name="Freeform 32" id="32"/>
          <p:cNvSpPr/>
          <p:nvPr/>
        </p:nvSpPr>
        <p:spPr>
          <a:xfrm flipH="false" flipV="false" rot="0">
            <a:off x="4426255" y="7625316"/>
            <a:ext cx="2567652" cy="2567652"/>
          </a:xfrm>
          <a:custGeom>
            <a:avLst/>
            <a:gdLst/>
            <a:ahLst/>
            <a:cxnLst/>
            <a:rect r="r" b="b" t="t" l="l"/>
            <a:pathLst>
              <a:path h="2567652" w="2567652">
                <a:moveTo>
                  <a:pt x="0" y="0"/>
                </a:moveTo>
                <a:lnTo>
                  <a:pt x="2567652" y="0"/>
                </a:lnTo>
                <a:lnTo>
                  <a:pt x="2567652" y="2567652"/>
                </a:lnTo>
                <a:lnTo>
                  <a:pt x="0" y="256765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33" id="33"/>
          <p:cNvSpPr txBox="true"/>
          <p:nvPr/>
        </p:nvSpPr>
        <p:spPr>
          <a:xfrm rot="0">
            <a:off x="4426255" y="8643303"/>
            <a:ext cx="2822900" cy="675259"/>
          </a:xfrm>
          <a:prstGeom prst="rect">
            <a:avLst/>
          </a:prstGeom>
        </p:spPr>
        <p:txBody>
          <a:bodyPr anchor="t" rtlCol="false" tIns="0" lIns="0" bIns="0" rIns="0">
            <a:spAutoFit/>
          </a:bodyPr>
          <a:lstStyle/>
          <a:p>
            <a:pPr algn="ctr">
              <a:lnSpc>
                <a:spcPts val="2677"/>
              </a:lnSpc>
            </a:pPr>
            <a:r>
              <a:rPr lang="en-US" sz="2599" b="true">
                <a:solidFill>
                  <a:srgbClr val="6D1943"/>
                </a:solidFill>
                <a:latin typeface="Montserrat Bold"/>
                <a:ea typeface="Montserrat Bold"/>
                <a:cs typeface="Montserrat Bold"/>
                <a:sym typeface="Montserrat Bold"/>
              </a:rPr>
              <a:t>Région Sud-PACA</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FFAEF"/>
        </a:solidFill>
      </p:bgPr>
    </p:bg>
    <p:spTree>
      <p:nvGrpSpPr>
        <p:cNvPr id="1" name=""/>
        <p:cNvGrpSpPr/>
        <p:nvPr/>
      </p:nvGrpSpPr>
      <p:grpSpPr>
        <a:xfrm>
          <a:off x="0" y="0"/>
          <a:ext cx="0" cy="0"/>
          <a:chOff x="0" y="0"/>
          <a:chExt cx="0" cy="0"/>
        </a:xfrm>
      </p:grpSpPr>
      <p:sp>
        <p:nvSpPr>
          <p:cNvPr name="TextBox 2" id="2"/>
          <p:cNvSpPr txBox="true"/>
          <p:nvPr/>
        </p:nvSpPr>
        <p:spPr>
          <a:xfrm rot="0">
            <a:off x="0" y="2390003"/>
            <a:ext cx="18719067" cy="9556869"/>
          </a:xfrm>
          <a:prstGeom prst="rect">
            <a:avLst/>
          </a:prstGeom>
        </p:spPr>
        <p:txBody>
          <a:bodyPr anchor="t" rtlCol="false" tIns="0" lIns="0" bIns="0" rIns="0">
            <a:spAutoFit/>
          </a:bodyPr>
          <a:lstStyle/>
          <a:p>
            <a:pPr algn="ctr">
              <a:lnSpc>
                <a:spcPts val="10843"/>
              </a:lnSpc>
            </a:pPr>
          </a:p>
          <a:p>
            <a:pPr algn="ctr">
              <a:lnSpc>
                <a:spcPts val="10843"/>
              </a:lnSpc>
            </a:pPr>
            <a:r>
              <a:rPr lang="en-US" sz="7745">
                <a:solidFill>
                  <a:srgbClr val="D5543E"/>
                </a:solidFill>
                <a:latin typeface="Urbanist"/>
                <a:ea typeface="Urbanist"/>
                <a:cs typeface="Urbanist"/>
                <a:sym typeface="Urbanist"/>
              </a:rPr>
              <a:t>Le rôle des Marchés de gros dans la dynamique de relocalisation </a:t>
            </a:r>
          </a:p>
          <a:p>
            <a:pPr algn="ctr">
              <a:lnSpc>
                <a:spcPts val="10843"/>
              </a:lnSpc>
            </a:pPr>
            <a:r>
              <a:rPr lang="en-US" sz="7745">
                <a:solidFill>
                  <a:srgbClr val="D5543E"/>
                </a:solidFill>
                <a:latin typeface="Urbanist"/>
                <a:ea typeface="Urbanist"/>
                <a:cs typeface="Urbanist"/>
                <a:sym typeface="Urbanist"/>
              </a:rPr>
              <a:t>des systèmes alimentaires</a:t>
            </a:r>
          </a:p>
          <a:p>
            <a:pPr algn="ctr">
              <a:lnSpc>
                <a:spcPts val="10843"/>
              </a:lnSpc>
            </a:pPr>
          </a:p>
          <a:p>
            <a:pPr algn="ctr">
              <a:lnSpc>
                <a:spcPts val="10843"/>
              </a:lnSpc>
              <a:spcBef>
                <a:spcPct val="0"/>
              </a:spcBef>
            </a:pPr>
            <a:r>
              <a:rPr lang="en-US" sz="7745">
                <a:solidFill>
                  <a:srgbClr val="568A87"/>
                </a:solidFill>
                <a:latin typeface="Urbanist"/>
                <a:ea typeface="Urbanist"/>
                <a:cs typeface="Urbanist"/>
                <a:sym typeface="Urbanist"/>
              </a:rPr>
              <a:t> </a:t>
            </a:r>
          </a:p>
          <a:p>
            <a:pPr algn="l">
              <a:lnSpc>
                <a:spcPts val="10843"/>
              </a:lnSpc>
              <a:spcBef>
                <a:spcPct val="0"/>
              </a:spcBef>
            </a:pPr>
          </a:p>
        </p:txBody>
      </p:sp>
      <p:sp>
        <p:nvSpPr>
          <p:cNvPr name="Freeform 3" id="3"/>
          <p:cNvSpPr/>
          <p:nvPr/>
        </p:nvSpPr>
        <p:spPr>
          <a:xfrm flipH="false" flipV="false" rot="0">
            <a:off x="-235666" y="6172200"/>
            <a:ext cx="2528732" cy="4114800"/>
          </a:xfrm>
          <a:custGeom>
            <a:avLst/>
            <a:gdLst/>
            <a:ahLst/>
            <a:cxnLst/>
            <a:rect r="r" b="b" t="t" l="l"/>
            <a:pathLst>
              <a:path h="4114800" w="2528732">
                <a:moveTo>
                  <a:pt x="0" y="0"/>
                </a:moveTo>
                <a:lnTo>
                  <a:pt x="2528732" y="0"/>
                </a:lnTo>
                <a:lnTo>
                  <a:pt x="252873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6548914" y="1215134"/>
            <a:ext cx="5190173" cy="1327269"/>
          </a:xfrm>
          <a:prstGeom prst="rect">
            <a:avLst/>
          </a:prstGeom>
        </p:spPr>
        <p:txBody>
          <a:bodyPr anchor="t" rtlCol="false" tIns="0" lIns="0" bIns="0" rIns="0">
            <a:spAutoFit/>
          </a:bodyPr>
          <a:lstStyle/>
          <a:p>
            <a:pPr algn="l">
              <a:lnSpc>
                <a:spcPts val="10843"/>
              </a:lnSpc>
              <a:spcBef>
                <a:spcPct val="0"/>
              </a:spcBef>
            </a:pPr>
            <a:r>
              <a:rPr lang="en-US" sz="7745">
                <a:solidFill>
                  <a:srgbClr val="568A87"/>
                </a:solidFill>
                <a:latin typeface="Urbanist"/>
                <a:ea typeface="Urbanist"/>
                <a:cs typeface="Urbanist"/>
                <a:sym typeface="Urbanist"/>
              </a:rPr>
              <a:t>Introduction</a:t>
            </a:r>
          </a:p>
        </p:txBody>
      </p:sp>
      <p:sp>
        <p:nvSpPr>
          <p:cNvPr name="Freeform 5" id="5"/>
          <p:cNvSpPr/>
          <p:nvPr/>
        </p:nvSpPr>
        <p:spPr>
          <a:xfrm flipH="false" flipV="false" rot="0">
            <a:off x="16416431" y="6172200"/>
            <a:ext cx="2528732" cy="4114800"/>
          </a:xfrm>
          <a:custGeom>
            <a:avLst/>
            <a:gdLst/>
            <a:ahLst/>
            <a:cxnLst/>
            <a:rect r="r" b="b" t="t" l="l"/>
            <a:pathLst>
              <a:path h="4114800" w="2528732">
                <a:moveTo>
                  <a:pt x="0" y="0"/>
                </a:moveTo>
                <a:lnTo>
                  <a:pt x="2528732" y="0"/>
                </a:lnTo>
                <a:lnTo>
                  <a:pt x="252873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AAAD05E5DED63459E68A0BD14F0014E" ma:contentTypeVersion="15" ma:contentTypeDescription="Crée un document." ma:contentTypeScope="" ma:versionID="4e5342fd482d62103aaa1ea3c2089edc">
  <xsd:schema xmlns:xsd="http://www.w3.org/2001/XMLSchema" xmlns:xs="http://www.w3.org/2001/XMLSchema" xmlns:p="http://schemas.microsoft.com/office/2006/metadata/properties" xmlns:ns2="8e58b5d7-450c-41f1-85b0-ede092b4f40d" xmlns:ns3="b4653386-2c09-4f08-b450-25234879c416" targetNamespace="http://schemas.microsoft.com/office/2006/metadata/properties" ma:root="true" ma:fieldsID="1f276bec0d2bc6d4b938c7fe82d7663e" ns2:_="" ns3:_="">
    <xsd:import namespace="8e58b5d7-450c-41f1-85b0-ede092b4f40d"/>
    <xsd:import namespace="b4653386-2c09-4f08-b450-25234879c41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DateTaken" minOccurs="0"/>
                <xsd:element ref="ns3:MediaServiceObjectDetectorVersions"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58b5d7-450c-41f1-85b0-ede092b4f40d"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0" nillable="true" ma:displayName="Taxonomy Catch All Column" ma:hidden="true" ma:list="{f4e2fb15-3eaa-4f3c-a210-53dcfbce658b}" ma:internalName="TaxCatchAll" ma:showField="CatchAllData" ma:web="8e58b5d7-450c-41f1-85b0-ede092b4f40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4653386-2c09-4f08-b450-25234879c41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Balises d’images" ma:readOnly="false" ma:fieldId="{5cf76f15-5ced-4ddc-b409-7134ff3c332f}" ma:taxonomyMulti="true" ma:sspId="a099aa08-4840-4209-89ab-e7563723f937"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descrip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4653386-2c09-4f08-b450-25234879c416">
      <Terms xmlns="http://schemas.microsoft.com/office/infopath/2007/PartnerControls"/>
    </lcf76f155ced4ddcb4097134ff3c332f>
    <TaxCatchAll xmlns="8e58b5d7-450c-41f1-85b0-ede092b4f40d" xsi:nil="true"/>
  </documentManagement>
</p:properties>
</file>

<file path=customXml/itemProps1.xml><?xml version="1.0" encoding="utf-8"?>
<ds:datastoreItem xmlns:ds="http://schemas.openxmlformats.org/officeDocument/2006/customXml" ds:itemID="{ACA4FA9D-98B3-48C3-98BC-954FF8795EBA}"/>
</file>

<file path=customXml/itemProps2.xml><?xml version="1.0" encoding="utf-8"?>
<ds:datastoreItem xmlns:ds="http://schemas.openxmlformats.org/officeDocument/2006/customXml" ds:itemID="{D9070428-133F-4004-8820-FD6773E4A5D7}"/>
</file>

<file path=customXml/itemProps3.xml><?xml version="1.0" encoding="utf-8"?>
<ds:datastoreItem xmlns:ds="http://schemas.openxmlformats.org/officeDocument/2006/customXml" ds:itemID="{71DC663E-A990-4ABA-830C-6D4E79861ED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Coloré Entreprise Présentation de Projet Illustratif</dc:title>
  <cp:revision>1</cp:revision>
  <dcterms:created xsi:type="dcterms:W3CDTF">2006-08-16T00:00:00Z</dcterms:created>
  <dcterms:modified xsi:type="dcterms:W3CDTF">2011-08-01T06:04:30Z</dcterms:modified>
  <dc:identifier>DAGiLog12zo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0x0101009AAAD05E5DED63459E68A0BD14F0014E</vt:lpwstr>
  </property>
</Properties>
</file>