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31"/>
  </p:notesMasterIdLst>
  <p:sldIdLst>
    <p:sldId id="256" r:id="rId5"/>
    <p:sldId id="257" r:id="rId6"/>
    <p:sldId id="261" r:id="rId7"/>
    <p:sldId id="258" r:id="rId8"/>
    <p:sldId id="262" r:id="rId9"/>
    <p:sldId id="263" r:id="rId10"/>
    <p:sldId id="264" r:id="rId11"/>
    <p:sldId id="265" r:id="rId12"/>
    <p:sldId id="266" r:id="rId13"/>
    <p:sldId id="267" r:id="rId14"/>
    <p:sldId id="259"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Lst>
  <p:sldSz cx="9144000" cy="5143500" type="screen16x9"/>
  <p:notesSz cx="6858000" cy="9144000"/>
  <p:embeddedFontLst>
    <p:embeddedFont>
      <p:font typeface="Oswald" panose="00000500000000000000" pitchFamily="2" charset="0"/>
      <p:regular r:id="rId32"/>
      <p:bold r:id="rId33"/>
    </p:embeddedFont>
    <p:embeddedFont>
      <p:font typeface="Punto" panose="020B0604020202020204" charset="0"/>
      <p:regular r:id="rId34"/>
    </p:embeddedFont>
    <p:embeddedFont>
      <p:font typeface="Segoe UI" panose="020B0502040204020203" pitchFamily="34" charset="0"/>
      <p:regular r:id="rId35"/>
      <p:bold r:id="rId36"/>
      <p:italic r:id="rId37"/>
      <p:boldItalic r:id="rId38"/>
    </p:embeddedFont>
    <p:embeddedFont>
      <p:font typeface="Volte" panose="020B0604020202020204" charset="0"/>
      <p:regular r:id="rId39"/>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CCB5CF-C976-775D-08AB-E1FE7D067C6B}" name="Tania Martha Thomas" initials="TMT" userId="S::tania.marthathomas@climate-chance.org::6002bf32-9bfb-48cf-ad07-1382e50c97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9B87"/>
    <a:srgbClr val="009887"/>
    <a:srgbClr val="141530"/>
    <a:srgbClr val="8FBEB5"/>
    <a:srgbClr val="1A233A"/>
    <a:srgbClr val="F7E33F"/>
    <a:srgbClr val="F7E5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07A35F-8BE9-4004-B90D-C292318D36E1}" v="287" dt="2025-04-01T11:26:19.256"/>
    <p1510:client id="{ADBFF8B9-3623-BDFD-4192-EDBC3DA4EB46}" v="548" dt="2025-04-01T10:52:44.4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1620"/>
        <p:guide pos="2880"/>
      </p:guideLst>
    </p:cSldViewPr>
  </p:slide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f6fa73aa25_0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gf6fa73aa25_0_3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05620705-A381-2A42-705A-5CAA75777E13}"/>
            </a:ext>
          </a:extLst>
        </p:cNvPr>
        <p:cNvGrpSpPr/>
        <p:nvPr/>
      </p:nvGrpSpPr>
      <p:grpSpPr>
        <a:xfrm>
          <a:off x="0" y="0"/>
          <a:ext cx="0" cy="0"/>
          <a:chOff x="0" y="0"/>
          <a:chExt cx="0" cy="0"/>
        </a:xfrm>
      </p:grpSpPr>
      <p:sp>
        <p:nvSpPr>
          <p:cNvPr id="51" name="Google Shape;51;gf6fa73aa25_0_390:notes">
            <a:extLst>
              <a:ext uri="{FF2B5EF4-FFF2-40B4-BE49-F238E27FC236}">
                <a16:creationId xmlns:a16="http://schemas.microsoft.com/office/drawing/2014/main" id="{EC4C9EAD-9D7E-88DB-A42E-076731AB65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gf6fa73aa25_0_390:notes">
            <a:extLst>
              <a:ext uri="{FF2B5EF4-FFF2-40B4-BE49-F238E27FC236}">
                <a16:creationId xmlns:a16="http://schemas.microsoft.com/office/drawing/2014/main" id="{CB7B3D93-9ADA-93E6-34A9-66C10E98674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71230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111BE5C2-1C77-697D-0F9B-8C608E95C3B0}"/>
            </a:ext>
          </a:extLst>
        </p:cNvPr>
        <p:cNvGrpSpPr/>
        <p:nvPr/>
      </p:nvGrpSpPr>
      <p:grpSpPr>
        <a:xfrm>
          <a:off x="0" y="0"/>
          <a:ext cx="0" cy="0"/>
          <a:chOff x="0" y="0"/>
          <a:chExt cx="0" cy="0"/>
        </a:xfrm>
      </p:grpSpPr>
      <p:sp>
        <p:nvSpPr>
          <p:cNvPr id="59" name="Google Shape;59;gfc66b33240_0_0:notes">
            <a:extLst>
              <a:ext uri="{FF2B5EF4-FFF2-40B4-BE49-F238E27FC236}">
                <a16:creationId xmlns:a16="http://schemas.microsoft.com/office/drawing/2014/main" id="{5F555083-D16F-1E68-AE99-7F73710D325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fc66b33240_0_0:notes">
            <a:extLst>
              <a:ext uri="{FF2B5EF4-FFF2-40B4-BE49-F238E27FC236}">
                <a16:creationId xmlns:a16="http://schemas.microsoft.com/office/drawing/2014/main" id="{A5ECFB52-5B3B-17B5-2553-CB1CD9E541A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98306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E545D107-DF63-BDC6-40B2-A60744466795}"/>
            </a:ext>
          </a:extLst>
        </p:cNvPr>
        <p:cNvGrpSpPr/>
        <p:nvPr/>
      </p:nvGrpSpPr>
      <p:grpSpPr>
        <a:xfrm>
          <a:off x="0" y="0"/>
          <a:ext cx="0" cy="0"/>
          <a:chOff x="0" y="0"/>
          <a:chExt cx="0" cy="0"/>
        </a:xfrm>
      </p:grpSpPr>
      <p:sp>
        <p:nvSpPr>
          <p:cNvPr id="51" name="Google Shape;51;gf6fa73aa25_0_390:notes">
            <a:extLst>
              <a:ext uri="{FF2B5EF4-FFF2-40B4-BE49-F238E27FC236}">
                <a16:creationId xmlns:a16="http://schemas.microsoft.com/office/drawing/2014/main" id="{A08C0120-FAEF-F2CD-C68B-E1A1E526BA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gf6fa73aa25_0_390:notes">
            <a:extLst>
              <a:ext uri="{FF2B5EF4-FFF2-40B4-BE49-F238E27FC236}">
                <a16:creationId xmlns:a16="http://schemas.microsoft.com/office/drawing/2014/main" id="{D73E7D74-80A6-FC1E-AA6A-0797F2F952C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69117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109503FF-32C6-9A6E-F9BB-3A126B602100}"/>
            </a:ext>
          </a:extLst>
        </p:cNvPr>
        <p:cNvGrpSpPr/>
        <p:nvPr/>
      </p:nvGrpSpPr>
      <p:grpSpPr>
        <a:xfrm>
          <a:off x="0" y="0"/>
          <a:ext cx="0" cy="0"/>
          <a:chOff x="0" y="0"/>
          <a:chExt cx="0" cy="0"/>
        </a:xfrm>
      </p:grpSpPr>
      <p:sp>
        <p:nvSpPr>
          <p:cNvPr id="59" name="Google Shape;59;gfc66b33240_0_0:notes">
            <a:extLst>
              <a:ext uri="{FF2B5EF4-FFF2-40B4-BE49-F238E27FC236}">
                <a16:creationId xmlns:a16="http://schemas.microsoft.com/office/drawing/2014/main" id="{09D5BA8C-773D-2BF2-A0B8-B0189506A2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fc66b33240_0_0:notes">
            <a:extLst>
              <a:ext uri="{FF2B5EF4-FFF2-40B4-BE49-F238E27FC236}">
                <a16:creationId xmlns:a16="http://schemas.microsoft.com/office/drawing/2014/main" id="{BE59CF32-7601-EEA1-904D-4EF0CC297AD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64690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C6DF56E8-5602-F717-F105-E3AB9E711ED3}"/>
            </a:ext>
          </a:extLst>
        </p:cNvPr>
        <p:cNvGrpSpPr/>
        <p:nvPr/>
      </p:nvGrpSpPr>
      <p:grpSpPr>
        <a:xfrm>
          <a:off x="0" y="0"/>
          <a:ext cx="0" cy="0"/>
          <a:chOff x="0" y="0"/>
          <a:chExt cx="0" cy="0"/>
        </a:xfrm>
      </p:grpSpPr>
      <p:sp>
        <p:nvSpPr>
          <p:cNvPr id="59" name="Google Shape;59;gfc66b33240_0_0:notes">
            <a:extLst>
              <a:ext uri="{FF2B5EF4-FFF2-40B4-BE49-F238E27FC236}">
                <a16:creationId xmlns:a16="http://schemas.microsoft.com/office/drawing/2014/main" id="{85C10F58-710A-C4E1-94B4-5B389237AE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fc66b33240_0_0:notes">
            <a:extLst>
              <a:ext uri="{FF2B5EF4-FFF2-40B4-BE49-F238E27FC236}">
                <a16:creationId xmlns:a16="http://schemas.microsoft.com/office/drawing/2014/main" id="{35C8F740-6905-FAE5-FB0C-125A16E5C31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98789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9F943135-E59D-FB31-3461-89B3FD0D6C19}"/>
            </a:ext>
          </a:extLst>
        </p:cNvPr>
        <p:cNvGrpSpPr/>
        <p:nvPr/>
      </p:nvGrpSpPr>
      <p:grpSpPr>
        <a:xfrm>
          <a:off x="0" y="0"/>
          <a:ext cx="0" cy="0"/>
          <a:chOff x="0" y="0"/>
          <a:chExt cx="0" cy="0"/>
        </a:xfrm>
      </p:grpSpPr>
      <p:sp>
        <p:nvSpPr>
          <p:cNvPr id="59" name="Google Shape;59;gfc66b33240_0_0:notes">
            <a:extLst>
              <a:ext uri="{FF2B5EF4-FFF2-40B4-BE49-F238E27FC236}">
                <a16:creationId xmlns:a16="http://schemas.microsoft.com/office/drawing/2014/main" id="{A2BAD196-D3AC-BB5D-3F28-B1BCECAB85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fc66b33240_0_0:notes">
            <a:extLst>
              <a:ext uri="{FF2B5EF4-FFF2-40B4-BE49-F238E27FC236}">
                <a16:creationId xmlns:a16="http://schemas.microsoft.com/office/drawing/2014/main" id="{EA5D5B0F-6582-F096-DD75-CDE7DA540BB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82411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6781B68B-3602-91C5-3AC8-EC789C1B8D31}"/>
            </a:ext>
          </a:extLst>
        </p:cNvPr>
        <p:cNvGrpSpPr/>
        <p:nvPr/>
      </p:nvGrpSpPr>
      <p:grpSpPr>
        <a:xfrm>
          <a:off x="0" y="0"/>
          <a:ext cx="0" cy="0"/>
          <a:chOff x="0" y="0"/>
          <a:chExt cx="0" cy="0"/>
        </a:xfrm>
      </p:grpSpPr>
      <p:sp>
        <p:nvSpPr>
          <p:cNvPr id="59" name="Google Shape;59;gfc66b33240_0_0:notes">
            <a:extLst>
              <a:ext uri="{FF2B5EF4-FFF2-40B4-BE49-F238E27FC236}">
                <a16:creationId xmlns:a16="http://schemas.microsoft.com/office/drawing/2014/main" id="{7DE35325-817C-158F-3E0A-932B8179EB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fc66b33240_0_0:notes">
            <a:extLst>
              <a:ext uri="{FF2B5EF4-FFF2-40B4-BE49-F238E27FC236}">
                <a16:creationId xmlns:a16="http://schemas.microsoft.com/office/drawing/2014/main" id="{981F3680-AF26-7EF3-8683-4EAB9B1FF4F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10178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DFA2C486-A3B4-D2CD-0CE2-02E743F1BAEE}"/>
            </a:ext>
          </a:extLst>
        </p:cNvPr>
        <p:cNvGrpSpPr/>
        <p:nvPr/>
      </p:nvGrpSpPr>
      <p:grpSpPr>
        <a:xfrm>
          <a:off x="0" y="0"/>
          <a:ext cx="0" cy="0"/>
          <a:chOff x="0" y="0"/>
          <a:chExt cx="0" cy="0"/>
        </a:xfrm>
      </p:grpSpPr>
      <p:sp>
        <p:nvSpPr>
          <p:cNvPr id="59" name="Google Shape;59;gfc66b33240_0_0:notes">
            <a:extLst>
              <a:ext uri="{FF2B5EF4-FFF2-40B4-BE49-F238E27FC236}">
                <a16:creationId xmlns:a16="http://schemas.microsoft.com/office/drawing/2014/main" id="{AD27C281-C392-23A2-6B7F-7448F10CA0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fc66b33240_0_0:notes">
            <a:extLst>
              <a:ext uri="{FF2B5EF4-FFF2-40B4-BE49-F238E27FC236}">
                <a16:creationId xmlns:a16="http://schemas.microsoft.com/office/drawing/2014/main" id="{B9995E38-C62E-83CE-030B-1336A3BFDFC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56889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5B0A617F-CE1D-C824-29BB-1254AB6AF76B}"/>
            </a:ext>
          </a:extLst>
        </p:cNvPr>
        <p:cNvGrpSpPr/>
        <p:nvPr/>
      </p:nvGrpSpPr>
      <p:grpSpPr>
        <a:xfrm>
          <a:off x="0" y="0"/>
          <a:ext cx="0" cy="0"/>
          <a:chOff x="0" y="0"/>
          <a:chExt cx="0" cy="0"/>
        </a:xfrm>
      </p:grpSpPr>
      <p:sp>
        <p:nvSpPr>
          <p:cNvPr id="59" name="Google Shape;59;gfc66b33240_0_0:notes">
            <a:extLst>
              <a:ext uri="{FF2B5EF4-FFF2-40B4-BE49-F238E27FC236}">
                <a16:creationId xmlns:a16="http://schemas.microsoft.com/office/drawing/2014/main" id="{FB83A780-B38B-137A-EB50-5770399200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fc66b33240_0_0:notes">
            <a:extLst>
              <a:ext uri="{FF2B5EF4-FFF2-40B4-BE49-F238E27FC236}">
                <a16:creationId xmlns:a16="http://schemas.microsoft.com/office/drawing/2014/main" id="{51C20FA2-64A7-52B9-9339-C6D05F10EA1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86107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8EAD237C-7FBE-F614-6943-137BDCCF5A40}"/>
            </a:ext>
          </a:extLst>
        </p:cNvPr>
        <p:cNvGrpSpPr/>
        <p:nvPr/>
      </p:nvGrpSpPr>
      <p:grpSpPr>
        <a:xfrm>
          <a:off x="0" y="0"/>
          <a:ext cx="0" cy="0"/>
          <a:chOff x="0" y="0"/>
          <a:chExt cx="0" cy="0"/>
        </a:xfrm>
      </p:grpSpPr>
      <p:sp>
        <p:nvSpPr>
          <p:cNvPr id="59" name="Google Shape;59;gfc66b33240_0_0:notes">
            <a:extLst>
              <a:ext uri="{FF2B5EF4-FFF2-40B4-BE49-F238E27FC236}">
                <a16:creationId xmlns:a16="http://schemas.microsoft.com/office/drawing/2014/main" id="{0BB06355-C286-E8FF-79DE-80253A9FB6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fc66b33240_0_0:notes">
            <a:extLst>
              <a:ext uri="{FF2B5EF4-FFF2-40B4-BE49-F238E27FC236}">
                <a16:creationId xmlns:a16="http://schemas.microsoft.com/office/drawing/2014/main" id="{8138C34E-27B5-4179-1B9B-97D75935536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10635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fc66b3324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fc66b3324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439E834B-9C02-AFC9-321C-F491AEC10227}"/>
            </a:ext>
          </a:extLst>
        </p:cNvPr>
        <p:cNvGrpSpPr/>
        <p:nvPr/>
      </p:nvGrpSpPr>
      <p:grpSpPr>
        <a:xfrm>
          <a:off x="0" y="0"/>
          <a:ext cx="0" cy="0"/>
          <a:chOff x="0" y="0"/>
          <a:chExt cx="0" cy="0"/>
        </a:xfrm>
      </p:grpSpPr>
      <p:sp>
        <p:nvSpPr>
          <p:cNvPr id="59" name="Google Shape;59;gfc66b33240_0_0:notes">
            <a:extLst>
              <a:ext uri="{FF2B5EF4-FFF2-40B4-BE49-F238E27FC236}">
                <a16:creationId xmlns:a16="http://schemas.microsoft.com/office/drawing/2014/main" id="{EA84AA8A-1DB9-9726-DD4F-0DC3FCD3C03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fc66b33240_0_0:notes">
            <a:extLst>
              <a:ext uri="{FF2B5EF4-FFF2-40B4-BE49-F238E27FC236}">
                <a16:creationId xmlns:a16="http://schemas.microsoft.com/office/drawing/2014/main" id="{965179B2-D71E-904F-1CBA-D25870E3794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85657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6E370634-11BE-AB3D-8388-9DD5B42BD4ED}"/>
            </a:ext>
          </a:extLst>
        </p:cNvPr>
        <p:cNvGrpSpPr/>
        <p:nvPr/>
      </p:nvGrpSpPr>
      <p:grpSpPr>
        <a:xfrm>
          <a:off x="0" y="0"/>
          <a:ext cx="0" cy="0"/>
          <a:chOff x="0" y="0"/>
          <a:chExt cx="0" cy="0"/>
        </a:xfrm>
      </p:grpSpPr>
      <p:sp>
        <p:nvSpPr>
          <p:cNvPr id="59" name="Google Shape;59;gfc66b33240_0_0:notes">
            <a:extLst>
              <a:ext uri="{FF2B5EF4-FFF2-40B4-BE49-F238E27FC236}">
                <a16:creationId xmlns:a16="http://schemas.microsoft.com/office/drawing/2014/main" id="{659DD9C8-0409-468B-C2B9-54FDB00F97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fc66b33240_0_0:notes">
            <a:extLst>
              <a:ext uri="{FF2B5EF4-FFF2-40B4-BE49-F238E27FC236}">
                <a16:creationId xmlns:a16="http://schemas.microsoft.com/office/drawing/2014/main" id="{DCCEC8E7-91B5-229B-3B2E-8927E5492FE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73623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617CCE71-388E-5FA0-3B5E-3E84A517AD30}"/>
            </a:ext>
          </a:extLst>
        </p:cNvPr>
        <p:cNvGrpSpPr/>
        <p:nvPr/>
      </p:nvGrpSpPr>
      <p:grpSpPr>
        <a:xfrm>
          <a:off x="0" y="0"/>
          <a:ext cx="0" cy="0"/>
          <a:chOff x="0" y="0"/>
          <a:chExt cx="0" cy="0"/>
        </a:xfrm>
      </p:grpSpPr>
      <p:sp>
        <p:nvSpPr>
          <p:cNvPr id="59" name="Google Shape;59;gfc66b33240_0_0:notes">
            <a:extLst>
              <a:ext uri="{FF2B5EF4-FFF2-40B4-BE49-F238E27FC236}">
                <a16:creationId xmlns:a16="http://schemas.microsoft.com/office/drawing/2014/main" id="{AB02923D-AC85-FCBE-731A-6F08CAB43A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fc66b33240_0_0:notes">
            <a:extLst>
              <a:ext uri="{FF2B5EF4-FFF2-40B4-BE49-F238E27FC236}">
                <a16:creationId xmlns:a16="http://schemas.microsoft.com/office/drawing/2014/main" id="{077DF67B-F53C-45E3-1B21-C0D5A10B501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38055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6DCE1AC9-6BED-5E7B-F38C-B051ACA0FB56}"/>
            </a:ext>
          </a:extLst>
        </p:cNvPr>
        <p:cNvGrpSpPr/>
        <p:nvPr/>
      </p:nvGrpSpPr>
      <p:grpSpPr>
        <a:xfrm>
          <a:off x="0" y="0"/>
          <a:ext cx="0" cy="0"/>
          <a:chOff x="0" y="0"/>
          <a:chExt cx="0" cy="0"/>
        </a:xfrm>
      </p:grpSpPr>
      <p:sp>
        <p:nvSpPr>
          <p:cNvPr id="59" name="Google Shape;59;gfc66b33240_0_0:notes">
            <a:extLst>
              <a:ext uri="{FF2B5EF4-FFF2-40B4-BE49-F238E27FC236}">
                <a16:creationId xmlns:a16="http://schemas.microsoft.com/office/drawing/2014/main" id="{6C868DBF-B461-20BD-16C7-C9CCAA57FBB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fc66b33240_0_0:notes">
            <a:extLst>
              <a:ext uri="{FF2B5EF4-FFF2-40B4-BE49-F238E27FC236}">
                <a16:creationId xmlns:a16="http://schemas.microsoft.com/office/drawing/2014/main" id="{5E5A44FE-0952-B4D4-B84A-B4519B3DB2E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23102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7467E0FA-4C18-3F98-475C-D544A5DA2BBE}"/>
            </a:ext>
          </a:extLst>
        </p:cNvPr>
        <p:cNvGrpSpPr/>
        <p:nvPr/>
      </p:nvGrpSpPr>
      <p:grpSpPr>
        <a:xfrm>
          <a:off x="0" y="0"/>
          <a:ext cx="0" cy="0"/>
          <a:chOff x="0" y="0"/>
          <a:chExt cx="0" cy="0"/>
        </a:xfrm>
      </p:grpSpPr>
      <p:sp>
        <p:nvSpPr>
          <p:cNvPr id="59" name="Google Shape;59;gfc66b33240_0_0:notes">
            <a:extLst>
              <a:ext uri="{FF2B5EF4-FFF2-40B4-BE49-F238E27FC236}">
                <a16:creationId xmlns:a16="http://schemas.microsoft.com/office/drawing/2014/main" id="{27FBC2FE-6152-B348-0D6F-A390E85725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fc66b33240_0_0:notes">
            <a:extLst>
              <a:ext uri="{FF2B5EF4-FFF2-40B4-BE49-F238E27FC236}">
                <a16:creationId xmlns:a16="http://schemas.microsoft.com/office/drawing/2014/main" id="{9C4DCB21-07FD-B481-4297-57146793159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87187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6EE95670-E566-F5BB-2CA8-FCB3D107F37F}"/>
            </a:ext>
          </a:extLst>
        </p:cNvPr>
        <p:cNvGrpSpPr/>
        <p:nvPr/>
      </p:nvGrpSpPr>
      <p:grpSpPr>
        <a:xfrm>
          <a:off x="0" y="0"/>
          <a:ext cx="0" cy="0"/>
          <a:chOff x="0" y="0"/>
          <a:chExt cx="0" cy="0"/>
        </a:xfrm>
      </p:grpSpPr>
      <p:sp>
        <p:nvSpPr>
          <p:cNvPr id="59" name="Google Shape;59;gfc66b33240_0_0:notes">
            <a:extLst>
              <a:ext uri="{FF2B5EF4-FFF2-40B4-BE49-F238E27FC236}">
                <a16:creationId xmlns:a16="http://schemas.microsoft.com/office/drawing/2014/main" id="{39B1C3E1-2D4D-43F3-0550-8F3F84D425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fc66b33240_0_0:notes">
            <a:extLst>
              <a:ext uri="{FF2B5EF4-FFF2-40B4-BE49-F238E27FC236}">
                <a16:creationId xmlns:a16="http://schemas.microsoft.com/office/drawing/2014/main" id="{272C0E82-3981-813D-DFF5-25332DEEFE3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68424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7B1FBFCE-3F4F-9F2F-CBA8-77A138E7502C}"/>
            </a:ext>
          </a:extLst>
        </p:cNvPr>
        <p:cNvGrpSpPr/>
        <p:nvPr/>
      </p:nvGrpSpPr>
      <p:grpSpPr>
        <a:xfrm>
          <a:off x="0" y="0"/>
          <a:ext cx="0" cy="0"/>
          <a:chOff x="0" y="0"/>
          <a:chExt cx="0" cy="0"/>
        </a:xfrm>
      </p:grpSpPr>
      <p:sp>
        <p:nvSpPr>
          <p:cNvPr id="59" name="Google Shape;59;gfc66b33240_0_0:notes">
            <a:extLst>
              <a:ext uri="{FF2B5EF4-FFF2-40B4-BE49-F238E27FC236}">
                <a16:creationId xmlns:a16="http://schemas.microsoft.com/office/drawing/2014/main" id="{5F0388E5-B8F0-DC0B-F989-6A459083B6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fc66b33240_0_0:notes">
            <a:extLst>
              <a:ext uri="{FF2B5EF4-FFF2-40B4-BE49-F238E27FC236}">
                <a16:creationId xmlns:a16="http://schemas.microsoft.com/office/drawing/2014/main" id="{7F2C6538-B39A-7F61-BAA4-2FA2480189F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25826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f6fa73aa25_0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gf6fa73aa25_0_3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88701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92653AEE-8D89-A20B-0632-C83830175A43}"/>
            </a:ext>
          </a:extLst>
        </p:cNvPr>
        <p:cNvGrpSpPr/>
        <p:nvPr/>
      </p:nvGrpSpPr>
      <p:grpSpPr>
        <a:xfrm>
          <a:off x="0" y="0"/>
          <a:ext cx="0" cy="0"/>
          <a:chOff x="0" y="0"/>
          <a:chExt cx="0" cy="0"/>
        </a:xfrm>
      </p:grpSpPr>
      <p:sp>
        <p:nvSpPr>
          <p:cNvPr id="59" name="Google Shape;59;gfc66b33240_0_0:notes">
            <a:extLst>
              <a:ext uri="{FF2B5EF4-FFF2-40B4-BE49-F238E27FC236}">
                <a16:creationId xmlns:a16="http://schemas.microsoft.com/office/drawing/2014/main" id="{93F16183-949B-C037-962F-FF9150BADF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fc66b33240_0_0:notes">
            <a:extLst>
              <a:ext uri="{FF2B5EF4-FFF2-40B4-BE49-F238E27FC236}">
                <a16:creationId xmlns:a16="http://schemas.microsoft.com/office/drawing/2014/main" id="{3BCE6561-8CA3-6650-3B89-05E2B4D5CE9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16428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92653AEE-8D89-A20B-0632-C83830175A43}"/>
            </a:ext>
          </a:extLst>
        </p:cNvPr>
        <p:cNvGrpSpPr/>
        <p:nvPr/>
      </p:nvGrpSpPr>
      <p:grpSpPr>
        <a:xfrm>
          <a:off x="0" y="0"/>
          <a:ext cx="0" cy="0"/>
          <a:chOff x="0" y="0"/>
          <a:chExt cx="0" cy="0"/>
        </a:xfrm>
      </p:grpSpPr>
      <p:sp>
        <p:nvSpPr>
          <p:cNvPr id="59" name="Google Shape;59;gfc66b33240_0_0:notes">
            <a:extLst>
              <a:ext uri="{FF2B5EF4-FFF2-40B4-BE49-F238E27FC236}">
                <a16:creationId xmlns:a16="http://schemas.microsoft.com/office/drawing/2014/main" id="{93F16183-949B-C037-962F-FF9150BADF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fc66b33240_0_0:notes">
            <a:extLst>
              <a:ext uri="{FF2B5EF4-FFF2-40B4-BE49-F238E27FC236}">
                <a16:creationId xmlns:a16="http://schemas.microsoft.com/office/drawing/2014/main" id="{3BCE6561-8CA3-6650-3B89-05E2B4D5CE9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60890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92653AEE-8D89-A20B-0632-C83830175A43}"/>
            </a:ext>
          </a:extLst>
        </p:cNvPr>
        <p:cNvGrpSpPr/>
        <p:nvPr/>
      </p:nvGrpSpPr>
      <p:grpSpPr>
        <a:xfrm>
          <a:off x="0" y="0"/>
          <a:ext cx="0" cy="0"/>
          <a:chOff x="0" y="0"/>
          <a:chExt cx="0" cy="0"/>
        </a:xfrm>
      </p:grpSpPr>
      <p:sp>
        <p:nvSpPr>
          <p:cNvPr id="59" name="Google Shape;59;gfc66b33240_0_0:notes">
            <a:extLst>
              <a:ext uri="{FF2B5EF4-FFF2-40B4-BE49-F238E27FC236}">
                <a16:creationId xmlns:a16="http://schemas.microsoft.com/office/drawing/2014/main" id="{93F16183-949B-C037-962F-FF9150BADF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fc66b33240_0_0:notes">
            <a:extLst>
              <a:ext uri="{FF2B5EF4-FFF2-40B4-BE49-F238E27FC236}">
                <a16:creationId xmlns:a16="http://schemas.microsoft.com/office/drawing/2014/main" id="{3BCE6561-8CA3-6650-3B89-05E2B4D5CE9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87991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92653AEE-8D89-A20B-0632-C83830175A43}"/>
            </a:ext>
          </a:extLst>
        </p:cNvPr>
        <p:cNvGrpSpPr/>
        <p:nvPr/>
      </p:nvGrpSpPr>
      <p:grpSpPr>
        <a:xfrm>
          <a:off x="0" y="0"/>
          <a:ext cx="0" cy="0"/>
          <a:chOff x="0" y="0"/>
          <a:chExt cx="0" cy="0"/>
        </a:xfrm>
      </p:grpSpPr>
      <p:sp>
        <p:nvSpPr>
          <p:cNvPr id="59" name="Google Shape;59;gfc66b33240_0_0:notes">
            <a:extLst>
              <a:ext uri="{FF2B5EF4-FFF2-40B4-BE49-F238E27FC236}">
                <a16:creationId xmlns:a16="http://schemas.microsoft.com/office/drawing/2014/main" id="{93F16183-949B-C037-962F-FF9150BADF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fc66b33240_0_0:notes">
            <a:extLst>
              <a:ext uri="{FF2B5EF4-FFF2-40B4-BE49-F238E27FC236}">
                <a16:creationId xmlns:a16="http://schemas.microsoft.com/office/drawing/2014/main" id="{3BCE6561-8CA3-6650-3B89-05E2B4D5CE9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30053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92653AEE-8D89-A20B-0632-C83830175A43}"/>
            </a:ext>
          </a:extLst>
        </p:cNvPr>
        <p:cNvGrpSpPr/>
        <p:nvPr/>
      </p:nvGrpSpPr>
      <p:grpSpPr>
        <a:xfrm>
          <a:off x="0" y="0"/>
          <a:ext cx="0" cy="0"/>
          <a:chOff x="0" y="0"/>
          <a:chExt cx="0" cy="0"/>
        </a:xfrm>
      </p:grpSpPr>
      <p:sp>
        <p:nvSpPr>
          <p:cNvPr id="59" name="Google Shape;59;gfc66b33240_0_0:notes">
            <a:extLst>
              <a:ext uri="{FF2B5EF4-FFF2-40B4-BE49-F238E27FC236}">
                <a16:creationId xmlns:a16="http://schemas.microsoft.com/office/drawing/2014/main" id="{93F16183-949B-C037-962F-FF9150BADF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fc66b33240_0_0:notes">
            <a:extLst>
              <a:ext uri="{FF2B5EF4-FFF2-40B4-BE49-F238E27FC236}">
                <a16:creationId xmlns:a16="http://schemas.microsoft.com/office/drawing/2014/main" id="{3BCE6561-8CA3-6650-3B89-05E2B4D5CE9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94108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F329B806-F035-4136-29FB-C4B96EBC0F63}"/>
            </a:ext>
          </a:extLst>
        </p:cNvPr>
        <p:cNvGrpSpPr/>
        <p:nvPr/>
      </p:nvGrpSpPr>
      <p:grpSpPr>
        <a:xfrm>
          <a:off x="0" y="0"/>
          <a:ext cx="0" cy="0"/>
          <a:chOff x="0" y="0"/>
          <a:chExt cx="0" cy="0"/>
        </a:xfrm>
      </p:grpSpPr>
      <p:sp>
        <p:nvSpPr>
          <p:cNvPr id="51" name="Google Shape;51;gf6fa73aa25_0_390:notes">
            <a:extLst>
              <a:ext uri="{FF2B5EF4-FFF2-40B4-BE49-F238E27FC236}">
                <a16:creationId xmlns:a16="http://schemas.microsoft.com/office/drawing/2014/main" id="{383C3A04-532A-82A8-962A-9A1ED887E8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gf6fa73aa25_0_390:notes">
            <a:extLst>
              <a:ext uri="{FF2B5EF4-FFF2-40B4-BE49-F238E27FC236}">
                <a16:creationId xmlns:a16="http://schemas.microsoft.com/office/drawing/2014/main" id="{A7708E5A-3EF6-83EE-2E0A-D1864D3EEAF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71735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6" name="Google Shape;56;p13"/>
          <p:cNvSpPr txBox="1">
            <a:spLocks noGrp="1"/>
          </p:cNvSpPr>
          <p:nvPr>
            <p:ph type="title" idx="4294967295"/>
          </p:nvPr>
        </p:nvSpPr>
        <p:spPr>
          <a:xfrm>
            <a:off x="740595" y="2093634"/>
            <a:ext cx="7655549" cy="2372230"/>
          </a:xfrm>
          <a:prstGeom prst="rect">
            <a:avLst/>
          </a:prstGeom>
        </p:spPr>
        <p:txBody>
          <a:bodyPr spcFirstLastPara="1" wrap="square" lIns="91425" tIns="91425" rIns="91425" bIns="91425" anchor="t" anchorCtr="0">
            <a:noAutofit/>
          </a:bodyPr>
          <a:lstStyle/>
          <a:p>
            <a:pPr algn="ctr"/>
            <a:r>
              <a:rPr lang="fr-FR" sz="3600" b="1" err="1">
                <a:solidFill>
                  <a:srgbClr val="141530"/>
                </a:solidFill>
                <a:latin typeface="Volte"/>
              </a:rPr>
              <a:t>Strengthening</a:t>
            </a:r>
            <a:r>
              <a:rPr lang="fr-FR" sz="3600" b="1">
                <a:solidFill>
                  <a:srgbClr val="141530"/>
                </a:solidFill>
                <a:latin typeface="Volte"/>
              </a:rPr>
              <a:t> the </a:t>
            </a:r>
            <a:r>
              <a:rPr lang="fr-FR" sz="3600" b="1" err="1">
                <a:solidFill>
                  <a:srgbClr val="141530"/>
                </a:solidFill>
                <a:latin typeface="Volte"/>
              </a:rPr>
              <a:t>resilience</a:t>
            </a:r>
            <a:r>
              <a:rPr lang="fr-FR" sz="3600" b="1">
                <a:solidFill>
                  <a:srgbClr val="141530"/>
                </a:solidFill>
                <a:latin typeface="Volte"/>
              </a:rPr>
              <a:t> of local </a:t>
            </a:r>
            <a:r>
              <a:rPr lang="fr-FR" sz="3600" b="1" err="1">
                <a:solidFill>
                  <a:srgbClr val="141530"/>
                </a:solidFill>
                <a:latin typeface="Volte"/>
              </a:rPr>
              <a:t>food</a:t>
            </a:r>
            <a:r>
              <a:rPr lang="fr-FR" sz="3600" b="1">
                <a:solidFill>
                  <a:srgbClr val="141530"/>
                </a:solidFill>
                <a:latin typeface="Volte"/>
              </a:rPr>
              <a:t> </a:t>
            </a:r>
            <a:r>
              <a:rPr lang="fr-FR" sz="3600" b="1" err="1">
                <a:solidFill>
                  <a:srgbClr val="141530"/>
                </a:solidFill>
                <a:latin typeface="Volte"/>
              </a:rPr>
              <a:t>systems</a:t>
            </a:r>
            <a:br>
              <a:rPr lang="fr-FR" sz="3600" b="1">
                <a:solidFill>
                  <a:srgbClr val="141530"/>
                </a:solidFill>
                <a:latin typeface="Volte"/>
              </a:rPr>
            </a:br>
            <a:br>
              <a:rPr lang="fr-FR" sz="3600" b="1">
                <a:latin typeface="Volte"/>
              </a:rPr>
            </a:br>
            <a:r>
              <a:rPr lang="fr-FR" sz="1800" b="1">
                <a:solidFill>
                  <a:srgbClr val="0070C0"/>
                </a:solidFill>
                <a:latin typeface="Volte"/>
              </a:rPr>
              <a:t>Renforcer la résilience des systèmes alimentaires dans les territoires</a:t>
            </a:r>
          </a:p>
          <a:p>
            <a:pPr algn="ctr"/>
            <a:endParaRPr lang="fr-FR" sz="3600" b="1">
              <a:solidFill>
                <a:srgbClr val="0070C0"/>
              </a:solidFill>
              <a:latin typeface="Volte"/>
            </a:endParaRPr>
          </a:p>
        </p:txBody>
      </p:sp>
      <p:sp>
        <p:nvSpPr>
          <p:cNvPr id="2" name="ZoneTexte 1">
            <a:extLst>
              <a:ext uri="{FF2B5EF4-FFF2-40B4-BE49-F238E27FC236}">
                <a16:creationId xmlns:a16="http://schemas.microsoft.com/office/drawing/2014/main" id="{8A59CAB5-E678-25B4-D497-E0E0826E5556}"/>
              </a:ext>
            </a:extLst>
          </p:cNvPr>
          <p:cNvSpPr txBox="1"/>
          <p:nvPr/>
        </p:nvSpPr>
        <p:spPr>
          <a:xfrm>
            <a:off x="0" y="4912668"/>
            <a:ext cx="9144000" cy="230832"/>
          </a:xfrm>
          <a:prstGeom prst="rect">
            <a:avLst/>
          </a:prstGeom>
          <a:noFill/>
        </p:spPr>
        <p:txBody>
          <a:bodyPr wrap="square" rtlCol="0">
            <a:spAutoFit/>
          </a:bodyPr>
          <a:lstStyle/>
          <a:p>
            <a:pPr algn="ctr"/>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p:txBody>
      </p:sp>
      <p:pic>
        <p:nvPicPr>
          <p:cNvPr id="7" name="Image 6">
            <a:extLst>
              <a:ext uri="{FF2B5EF4-FFF2-40B4-BE49-F238E27FC236}">
                <a16:creationId xmlns:a16="http://schemas.microsoft.com/office/drawing/2014/main" id="{684623C4-8FF0-AA81-E800-2E4971553286}"/>
              </a:ext>
            </a:extLst>
          </p:cNvPr>
          <p:cNvPicPr>
            <a:picLocks noChangeAspect="1"/>
          </p:cNvPicPr>
          <p:nvPr/>
        </p:nvPicPr>
        <p:blipFill>
          <a:blip r:embed="rId3"/>
          <a:srcRect l="79" r="-1"/>
          <a:stretch/>
        </p:blipFill>
        <p:spPr>
          <a:xfrm>
            <a:off x="-1" y="0"/>
            <a:ext cx="9136743" cy="125038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182BF539-143D-3071-7F2D-6091859B3F20}"/>
            </a:ext>
          </a:extLst>
        </p:cNvPr>
        <p:cNvGrpSpPr/>
        <p:nvPr/>
      </p:nvGrpSpPr>
      <p:grpSpPr>
        <a:xfrm>
          <a:off x="0" y="0"/>
          <a:ext cx="0" cy="0"/>
          <a:chOff x="0" y="0"/>
          <a:chExt cx="0" cy="0"/>
        </a:xfrm>
      </p:grpSpPr>
      <p:sp>
        <p:nvSpPr>
          <p:cNvPr id="56" name="Google Shape;56;p13">
            <a:extLst>
              <a:ext uri="{FF2B5EF4-FFF2-40B4-BE49-F238E27FC236}">
                <a16:creationId xmlns:a16="http://schemas.microsoft.com/office/drawing/2014/main" id="{BA06433A-F0DA-F7D1-E8BB-3BA421B62558}"/>
              </a:ext>
            </a:extLst>
          </p:cNvPr>
          <p:cNvSpPr txBox="1">
            <a:spLocks noGrp="1"/>
          </p:cNvSpPr>
          <p:nvPr>
            <p:ph type="title" idx="4294967295"/>
          </p:nvPr>
        </p:nvSpPr>
        <p:spPr>
          <a:xfrm>
            <a:off x="740595" y="1900203"/>
            <a:ext cx="7655549" cy="2372230"/>
          </a:xfrm>
          <a:prstGeom prst="rect">
            <a:avLst/>
          </a:prstGeom>
        </p:spPr>
        <p:txBody>
          <a:bodyPr spcFirstLastPara="1" wrap="square" lIns="91425" tIns="91425" rIns="91425" bIns="91425" anchor="t" anchorCtr="0">
            <a:noAutofit/>
          </a:bodyPr>
          <a:lstStyle/>
          <a:p>
            <a:pPr algn="ctr"/>
            <a:r>
              <a:rPr lang="fr-FR" sz="3600" b="1" err="1">
                <a:solidFill>
                  <a:srgbClr val="141530"/>
                </a:solidFill>
                <a:latin typeface="Volte"/>
              </a:rPr>
              <a:t>Scaling</a:t>
            </a:r>
            <a:r>
              <a:rPr lang="fr-FR" sz="3600" b="1">
                <a:solidFill>
                  <a:srgbClr val="141530"/>
                </a:solidFill>
                <a:latin typeface="Volte"/>
              </a:rPr>
              <a:t> up </a:t>
            </a:r>
            <a:r>
              <a:rPr lang="fr-FR" sz="3600" b="1" err="1">
                <a:solidFill>
                  <a:srgbClr val="141530"/>
                </a:solidFill>
                <a:latin typeface="Volte"/>
              </a:rPr>
              <a:t>urban</a:t>
            </a:r>
            <a:r>
              <a:rPr lang="fr-FR" sz="3600" b="1">
                <a:solidFill>
                  <a:srgbClr val="141530"/>
                </a:solidFill>
                <a:latin typeface="Volte"/>
              </a:rPr>
              <a:t> </a:t>
            </a:r>
            <a:r>
              <a:rPr lang="fr-FR" sz="3600" b="1" err="1">
                <a:solidFill>
                  <a:srgbClr val="141530"/>
                </a:solidFill>
                <a:latin typeface="Volte"/>
              </a:rPr>
              <a:t>food</a:t>
            </a:r>
            <a:r>
              <a:rPr lang="fr-FR" sz="3600" b="1">
                <a:solidFill>
                  <a:srgbClr val="141530"/>
                </a:solidFill>
                <a:latin typeface="Volte"/>
              </a:rPr>
              <a:t> </a:t>
            </a:r>
            <a:r>
              <a:rPr lang="fr-FR" sz="3600" b="1" err="1">
                <a:solidFill>
                  <a:srgbClr val="141530"/>
                </a:solidFill>
                <a:latin typeface="Volte"/>
              </a:rPr>
              <a:t>policies</a:t>
            </a:r>
            <a:r>
              <a:rPr lang="fr-FR" sz="3600" b="1">
                <a:solidFill>
                  <a:srgbClr val="141530"/>
                </a:solidFill>
                <a:latin typeface="Volte"/>
              </a:rPr>
              <a:t>: </a:t>
            </a:r>
            <a:r>
              <a:rPr lang="fr-FR" sz="3200" b="1" i="1">
                <a:solidFill>
                  <a:srgbClr val="141530"/>
                </a:solidFill>
                <a:latin typeface="Volte"/>
              </a:rPr>
              <a:t>Grenoble </a:t>
            </a:r>
            <a:r>
              <a:rPr lang="fr-FR" sz="3200" b="1" i="1" err="1">
                <a:solidFill>
                  <a:srgbClr val="141530"/>
                </a:solidFill>
                <a:latin typeface="Volte"/>
              </a:rPr>
              <a:t>metropolitan</a:t>
            </a:r>
            <a:r>
              <a:rPr lang="fr-FR" sz="3200" b="1" i="1">
                <a:solidFill>
                  <a:srgbClr val="141530"/>
                </a:solidFill>
                <a:latin typeface="Volte"/>
              </a:rPr>
              <a:t> </a:t>
            </a:r>
            <a:r>
              <a:rPr lang="fr-FR" sz="3200" b="1" i="1" err="1">
                <a:solidFill>
                  <a:srgbClr val="141530"/>
                </a:solidFill>
                <a:latin typeface="Volte"/>
              </a:rPr>
              <a:t>authority</a:t>
            </a:r>
            <a:r>
              <a:rPr lang="fr-FR" sz="3200" b="1" i="1">
                <a:solidFill>
                  <a:srgbClr val="141530"/>
                </a:solidFill>
                <a:latin typeface="Volte"/>
              </a:rPr>
              <a:t> </a:t>
            </a:r>
            <a:r>
              <a:rPr lang="fr-FR" sz="3200" b="1" i="1" err="1">
                <a:solidFill>
                  <a:srgbClr val="141530"/>
                </a:solidFill>
                <a:latin typeface="Volte"/>
              </a:rPr>
              <a:t>example</a:t>
            </a:r>
            <a:br>
              <a:rPr lang="fr-FR" sz="3600" b="1">
                <a:solidFill>
                  <a:srgbClr val="141530"/>
                </a:solidFill>
                <a:latin typeface="Volte"/>
              </a:rPr>
            </a:br>
            <a:br>
              <a:rPr lang="fr-FR" sz="3600" b="1">
                <a:latin typeface="Volte"/>
              </a:rPr>
            </a:br>
            <a:r>
              <a:rPr lang="fr-FR" sz="1800" b="1">
                <a:solidFill>
                  <a:srgbClr val="0070C0"/>
                </a:solidFill>
                <a:latin typeface="Volte"/>
              </a:rPr>
              <a:t>Salima </a:t>
            </a:r>
            <a:r>
              <a:rPr lang="fr-FR" sz="1800" b="1" err="1">
                <a:solidFill>
                  <a:srgbClr val="0070C0"/>
                </a:solidFill>
                <a:latin typeface="Volte"/>
              </a:rPr>
              <a:t>Djidel</a:t>
            </a:r>
            <a:r>
              <a:rPr lang="fr-FR" sz="1800" b="1">
                <a:solidFill>
                  <a:srgbClr val="0070C0"/>
                </a:solidFill>
                <a:latin typeface="Volte"/>
              </a:rPr>
              <a:t>, Vice-présidente Grenoble Alpes Métropole</a:t>
            </a:r>
            <a:endParaRPr lang="en-US"/>
          </a:p>
          <a:p>
            <a:pPr algn="ctr"/>
            <a:endParaRPr lang="fr-FR" sz="3600" b="1">
              <a:solidFill>
                <a:srgbClr val="0070C0"/>
              </a:solidFill>
              <a:latin typeface="Volte"/>
            </a:endParaRPr>
          </a:p>
        </p:txBody>
      </p:sp>
      <p:sp>
        <p:nvSpPr>
          <p:cNvPr id="2" name="ZoneTexte 1">
            <a:extLst>
              <a:ext uri="{FF2B5EF4-FFF2-40B4-BE49-F238E27FC236}">
                <a16:creationId xmlns:a16="http://schemas.microsoft.com/office/drawing/2014/main" id="{DC84358C-238B-1456-7DE8-B1D45C17A0A8}"/>
              </a:ext>
            </a:extLst>
          </p:cNvPr>
          <p:cNvSpPr txBox="1"/>
          <p:nvPr/>
        </p:nvSpPr>
        <p:spPr>
          <a:xfrm>
            <a:off x="0" y="4912668"/>
            <a:ext cx="9144000" cy="230832"/>
          </a:xfrm>
          <a:prstGeom prst="rect">
            <a:avLst/>
          </a:prstGeom>
          <a:noFill/>
        </p:spPr>
        <p:txBody>
          <a:bodyPr wrap="square" rtlCol="0">
            <a:spAutoFit/>
          </a:bodyPr>
          <a:lstStyle/>
          <a:p>
            <a:pPr algn="ctr"/>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p:txBody>
      </p:sp>
      <p:pic>
        <p:nvPicPr>
          <p:cNvPr id="7" name="Image 6">
            <a:extLst>
              <a:ext uri="{FF2B5EF4-FFF2-40B4-BE49-F238E27FC236}">
                <a16:creationId xmlns:a16="http://schemas.microsoft.com/office/drawing/2014/main" id="{12907655-253A-0AB9-2EDF-7425E2DC5159}"/>
              </a:ext>
            </a:extLst>
          </p:cNvPr>
          <p:cNvPicPr>
            <a:picLocks noChangeAspect="1"/>
          </p:cNvPicPr>
          <p:nvPr/>
        </p:nvPicPr>
        <p:blipFill>
          <a:blip r:embed="rId3"/>
          <a:srcRect l="79" r="-1"/>
          <a:stretch/>
        </p:blipFill>
        <p:spPr>
          <a:xfrm>
            <a:off x="-1" y="0"/>
            <a:ext cx="9136743" cy="1250389"/>
          </a:xfrm>
          <a:prstGeom prst="rect">
            <a:avLst/>
          </a:prstGeom>
        </p:spPr>
      </p:pic>
    </p:spTree>
    <p:extLst>
      <p:ext uri="{BB962C8B-B14F-4D97-AF65-F5344CB8AC3E}">
        <p14:creationId xmlns:p14="http://schemas.microsoft.com/office/powerpoint/2010/main" val="623823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60086EE7-28B3-2168-CE9B-CDF70062769F}"/>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2B3A6BAF-73BA-0354-4375-D1B2444099BE}"/>
              </a:ext>
            </a:extLst>
          </p:cNvPr>
          <p:cNvSpPr/>
          <p:nvPr/>
        </p:nvSpPr>
        <p:spPr>
          <a:xfrm>
            <a:off x="0" y="0"/>
            <a:ext cx="9144000" cy="979392"/>
          </a:xfrm>
          <a:prstGeom prst="rect">
            <a:avLst/>
          </a:prstGeom>
          <a:solidFill>
            <a:srgbClr val="8FBEB5"/>
          </a:solidFill>
          <a:ln>
            <a:noFill/>
          </a:ln>
          <a:effectLst>
            <a:outerShdw blurRad="57150" dist="19050" dir="5400000" algn="bl" rotWithShape="0">
              <a:schemeClr val="lt1">
                <a:alpha val="49800"/>
              </a:scheme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65" name="Google Shape;65;p14">
            <a:extLst>
              <a:ext uri="{FF2B5EF4-FFF2-40B4-BE49-F238E27FC236}">
                <a16:creationId xmlns:a16="http://schemas.microsoft.com/office/drawing/2014/main" id="{5F8851DB-2DC6-9715-4031-1A84C612843A}"/>
              </a:ext>
            </a:extLst>
          </p:cNvPr>
          <p:cNvCxnSpPr/>
          <p:nvPr/>
        </p:nvCxnSpPr>
        <p:spPr>
          <a:xfrm flipH="1">
            <a:off x="786193" y="65705"/>
            <a:ext cx="10800" cy="846600"/>
          </a:xfrm>
          <a:prstGeom prst="straightConnector1">
            <a:avLst/>
          </a:prstGeom>
          <a:noFill/>
          <a:ln w="19050" cap="flat" cmpd="sng">
            <a:solidFill>
              <a:srgbClr val="F7E33F"/>
            </a:solidFill>
            <a:prstDash val="sysDot"/>
            <a:round/>
            <a:headEnd type="none" w="med" len="med"/>
            <a:tailEnd type="none" w="med" len="med"/>
          </a:ln>
        </p:spPr>
      </p:cxnSp>
      <p:sp>
        <p:nvSpPr>
          <p:cNvPr id="66" name="Google Shape;66;p14">
            <a:extLst>
              <a:ext uri="{FF2B5EF4-FFF2-40B4-BE49-F238E27FC236}">
                <a16:creationId xmlns:a16="http://schemas.microsoft.com/office/drawing/2014/main" id="{148468AF-6C96-1170-CF20-912FAC7A7488}"/>
              </a:ext>
            </a:extLst>
          </p:cNvPr>
          <p:cNvSpPr txBox="1">
            <a:spLocks noGrp="1"/>
          </p:cNvSpPr>
          <p:nvPr>
            <p:ph type="title" idx="4294967295"/>
          </p:nvPr>
        </p:nvSpPr>
        <p:spPr>
          <a:xfrm>
            <a:off x="1060850" y="190137"/>
            <a:ext cx="6150900" cy="803700"/>
          </a:xfrm>
          <a:prstGeom prst="rect">
            <a:avLst/>
          </a:prstGeom>
        </p:spPr>
        <p:txBody>
          <a:bodyPr spcFirstLastPara="1" wrap="square" lIns="91425" tIns="91425" rIns="91425" bIns="91425" anchor="t" anchorCtr="0">
            <a:normAutofit/>
          </a:bodyPr>
          <a:lstStyle/>
          <a:p>
            <a:r>
              <a:rPr lang="fr-FR" err="1">
                <a:solidFill>
                  <a:srgbClr val="1A233A"/>
                </a:solidFill>
                <a:latin typeface="Volte"/>
              </a:rPr>
              <a:t>Advocacy</a:t>
            </a:r>
            <a:r>
              <a:rPr lang="fr-FR">
                <a:solidFill>
                  <a:srgbClr val="1A233A"/>
                </a:solidFill>
                <a:latin typeface="Volte"/>
              </a:rPr>
              <a:t> contributions</a:t>
            </a:r>
            <a:endParaRPr lang="en-US"/>
          </a:p>
        </p:txBody>
      </p:sp>
      <p:sp>
        <p:nvSpPr>
          <p:cNvPr id="2" name="Google Shape;64;p14">
            <a:extLst>
              <a:ext uri="{FF2B5EF4-FFF2-40B4-BE49-F238E27FC236}">
                <a16:creationId xmlns:a16="http://schemas.microsoft.com/office/drawing/2014/main" id="{BA171B33-83ED-5014-BF24-F5543626BC75}"/>
              </a:ext>
            </a:extLst>
          </p:cNvPr>
          <p:cNvSpPr txBox="1">
            <a:spLocks/>
          </p:cNvSpPr>
          <p:nvPr/>
        </p:nvSpPr>
        <p:spPr>
          <a:xfrm>
            <a:off x="396138" y="1026398"/>
            <a:ext cx="8339700" cy="137038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r>
              <a:rPr lang="fr-FR" sz="1600" b="1">
                <a:solidFill>
                  <a:srgbClr val="141530"/>
                </a:solidFill>
                <a:latin typeface="Volte"/>
              </a:rPr>
              <a:t>Les Assises territoriales de la transition agroécologique et de l’alimentation durable :</a:t>
            </a:r>
            <a:endParaRPr lang="en-US" sz="1600"/>
          </a:p>
          <a:p>
            <a:pPr algn="just"/>
            <a:endParaRPr lang="fr-FR" sz="1100" i="1">
              <a:solidFill>
                <a:srgbClr val="1A233A"/>
              </a:solidFill>
              <a:latin typeface="Volte"/>
            </a:endParaRPr>
          </a:p>
          <a:p>
            <a:pPr algn="ctr"/>
            <a:r>
              <a:rPr lang="fr-FR" sz="1700" b="1">
                <a:solidFill>
                  <a:srgbClr val="009887"/>
                </a:solidFill>
                <a:latin typeface="Volte"/>
              </a:rPr>
              <a:t>THE POWER TO ACT CHARTER</a:t>
            </a:r>
            <a:endParaRPr lang="fr-FR"/>
          </a:p>
          <a:p>
            <a:pPr algn="just"/>
            <a:endParaRPr lang="fr-FR" sz="1700">
              <a:solidFill>
                <a:srgbClr val="1A233A"/>
              </a:solidFill>
              <a:highlight>
                <a:srgbClr val="FFFF00"/>
              </a:highlight>
              <a:latin typeface="Volte"/>
            </a:endParaRPr>
          </a:p>
        </p:txBody>
      </p:sp>
      <p:sp>
        <p:nvSpPr>
          <p:cNvPr id="11" name="ZoneTexte 10">
            <a:extLst>
              <a:ext uri="{FF2B5EF4-FFF2-40B4-BE49-F238E27FC236}">
                <a16:creationId xmlns:a16="http://schemas.microsoft.com/office/drawing/2014/main" id="{2A8C3E45-7CDA-43E1-F22C-048053A354C1}"/>
              </a:ext>
            </a:extLst>
          </p:cNvPr>
          <p:cNvSpPr txBox="1"/>
          <p:nvPr/>
        </p:nvSpPr>
        <p:spPr>
          <a:xfrm>
            <a:off x="2732487" y="4545612"/>
            <a:ext cx="213288" cy="461665"/>
          </a:xfrm>
          <a:prstGeom prst="rect">
            <a:avLst/>
          </a:prstGeom>
          <a:noFill/>
        </p:spPr>
        <p:txBody>
          <a:bodyPr wrap="square">
            <a:spAutoFit/>
          </a:bodyPr>
          <a:lstStyle/>
          <a:p>
            <a:r>
              <a:rPr lang="fr-FR" sz="2400">
                <a:solidFill>
                  <a:schemeClr val="tx1"/>
                </a:solidFill>
                <a:latin typeface="Volte" panose="00000500000000000000" pitchFamily="50" charset="0"/>
              </a:rPr>
              <a:t>.</a:t>
            </a:r>
            <a:r>
              <a:rPr lang="fr-FR" sz="400">
                <a:solidFill>
                  <a:schemeClr val="tx1"/>
                </a:solidFill>
                <a:latin typeface="Volte" panose="00000500000000000000" pitchFamily="50" charset="0"/>
              </a:rPr>
              <a:t> </a:t>
            </a:r>
            <a:endParaRPr lang="fr-FR" sz="1000"/>
          </a:p>
        </p:txBody>
      </p:sp>
      <p:cxnSp>
        <p:nvCxnSpPr>
          <p:cNvPr id="17" name="Connecteur droit 16">
            <a:extLst>
              <a:ext uri="{FF2B5EF4-FFF2-40B4-BE49-F238E27FC236}">
                <a16:creationId xmlns:a16="http://schemas.microsoft.com/office/drawing/2014/main" id="{0D2B0220-0B94-722A-A81C-38394EB1FC0C}"/>
              </a:ext>
            </a:extLst>
          </p:cNvPr>
          <p:cNvCxnSpPr>
            <a:cxnSpLocks/>
          </p:cNvCxnSpPr>
          <p:nvPr/>
        </p:nvCxnSpPr>
        <p:spPr>
          <a:xfrm>
            <a:off x="483113" y="4477080"/>
            <a:ext cx="8177774" cy="0"/>
          </a:xfrm>
          <a:prstGeom prst="line">
            <a:avLst/>
          </a:prstGeom>
          <a:ln w="19050">
            <a:solidFill>
              <a:schemeClr val="tx1">
                <a:alpha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BC9FA242-C912-D158-A216-DA3925D62FD3}"/>
              </a:ext>
            </a:extLst>
          </p:cNvPr>
          <p:cNvSpPr txBox="1"/>
          <p:nvPr/>
        </p:nvSpPr>
        <p:spPr>
          <a:xfrm>
            <a:off x="2910054" y="4717018"/>
            <a:ext cx="5599655" cy="338554"/>
          </a:xfrm>
          <a:prstGeom prst="rect">
            <a:avLst/>
          </a:prstGeom>
          <a:noFill/>
        </p:spPr>
        <p:txBody>
          <a:bodyPr wrap="square" rtlCol="0">
            <a:spAutoFit/>
          </a:bodyPr>
          <a:lstStyle/>
          <a:p>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a:p>
            <a:endParaRPr lang="fr-FR" sz="700">
              <a:solidFill>
                <a:schemeClr val="tx1"/>
              </a:solidFill>
              <a:latin typeface="Volte" panose="00000500000000000000" pitchFamily="50" charset="0"/>
            </a:endParaRPr>
          </a:p>
        </p:txBody>
      </p:sp>
      <p:pic>
        <p:nvPicPr>
          <p:cNvPr id="4" name="Image 3">
            <a:extLst>
              <a:ext uri="{FF2B5EF4-FFF2-40B4-BE49-F238E27FC236}">
                <a16:creationId xmlns:a16="http://schemas.microsoft.com/office/drawing/2014/main" id="{887EBC20-DCE1-97FA-384D-0FBBE27CF5CC}"/>
              </a:ext>
            </a:extLst>
          </p:cNvPr>
          <p:cNvPicPr>
            <a:picLocks noChangeAspect="1"/>
          </p:cNvPicPr>
          <p:nvPr/>
        </p:nvPicPr>
        <p:blipFill>
          <a:blip r:embed="rId3"/>
          <a:stretch>
            <a:fillRect/>
          </a:stretch>
        </p:blipFill>
        <p:spPr>
          <a:xfrm>
            <a:off x="1060850" y="4603353"/>
            <a:ext cx="1671637" cy="460137"/>
          </a:xfrm>
          <a:prstGeom prst="rect">
            <a:avLst/>
          </a:prstGeom>
        </p:spPr>
      </p:pic>
      <p:sp>
        <p:nvSpPr>
          <p:cNvPr id="3" name="TextBox 2">
            <a:extLst>
              <a:ext uri="{FF2B5EF4-FFF2-40B4-BE49-F238E27FC236}">
                <a16:creationId xmlns:a16="http://schemas.microsoft.com/office/drawing/2014/main" id="{4EA72B00-1F25-CF23-F5DF-6939E386F95C}"/>
              </a:ext>
            </a:extLst>
          </p:cNvPr>
          <p:cNvSpPr txBox="1"/>
          <p:nvPr/>
        </p:nvSpPr>
        <p:spPr>
          <a:xfrm>
            <a:off x="157380" y="2153381"/>
            <a:ext cx="2788145" cy="2277547"/>
          </a:xfrm>
          <a:prstGeom prst="rect">
            <a:avLst/>
          </a:prstGeom>
          <a:solidFill>
            <a:srgbClr val="8FBEB5"/>
          </a:solidFill>
          <a:ln>
            <a:solidFill>
              <a:srgbClr val="269B8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a:solidFill>
                  <a:srgbClr val="141530"/>
                </a:solidFill>
                <a:latin typeface="Volte"/>
              </a:rPr>
              <a:t> </a:t>
            </a:r>
            <a:r>
              <a:rPr lang="en-US" sz="1200" b="1">
                <a:solidFill>
                  <a:srgbClr val="141530"/>
                </a:solidFill>
                <a:latin typeface="Volte"/>
              </a:rPr>
              <a:t>Europe : </a:t>
            </a:r>
          </a:p>
          <a:p>
            <a:pPr algn="ctr"/>
            <a:endParaRPr lang="en-US" sz="1000" b="1">
              <a:solidFill>
                <a:srgbClr val="009887"/>
              </a:solidFill>
              <a:latin typeface="Volte"/>
              <a:ea typeface="Calibri"/>
            </a:endParaRPr>
          </a:p>
          <a:p>
            <a:pPr>
              <a:buFont typeface="Arial"/>
              <a:buChar char="•"/>
            </a:pPr>
            <a:r>
              <a:rPr lang="en-GB" sz="1000">
                <a:latin typeface="Volte"/>
                <a:ea typeface="Calibri"/>
                <a:cs typeface="Calibri"/>
              </a:rPr>
              <a:t> Restoring the</a:t>
            </a:r>
            <a:r>
              <a:rPr lang="en-GB" sz="1000" b="1">
                <a:latin typeface="Volte"/>
                <a:ea typeface="Calibri"/>
                <a:cs typeface="Calibri"/>
              </a:rPr>
              <a:t> Green Deal </a:t>
            </a:r>
            <a:r>
              <a:rPr lang="en-GB" sz="1000">
                <a:latin typeface="Volte"/>
                <a:ea typeface="Calibri"/>
                <a:cs typeface="Calibri"/>
              </a:rPr>
              <a:t>and its ‘</a:t>
            </a:r>
            <a:r>
              <a:rPr lang="en-GB" sz="1000" b="1">
                <a:latin typeface="Volte"/>
                <a:ea typeface="Calibri"/>
                <a:cs typeface="Calibri"/>
              </a:rPr>
              <a:t>Farm to Fork’</a:t>
            </a:r>
            <a:r>
              <a:rPr lang="en-GB" sz="1000">
                <a:latin typeface="Volte"/>
                <a:ea typeface="Calibri"/>
                <a:cs typeface="Calibri"/>
              </a:rPr>
              <a:t> initiative</a:t>
            </a:r>
            <a:endParaRPr lang="en-US" sz="1000">
              <a:latin typeface="Volte"/>
            </a:endParaRPr>
          </a:p>
          <a:p>
            <a:pPr>
              <a:buFont typeface="Arial"/>
              <a:buChar char="•"/>
            </a:pPr>
            <a:r>
              <a:rPr lang="en-GB" sz="1000">
                <a:latin typeface="Volte"/>
                <a:ea typeface="Calibri"/>
                <a:cs typeface="Calibri"/>
              </a:rPr>
              <a:t> A </a:t>
            </a:r>
            <a:r>
              <a:rPr lang="en-GB" sz="1000" b="1">
                <a:latin typeface="Volte"/>
                <a:ea typeface="Calibri"/>
                <a:cs typeface="Calibri"/>
              </a:rPr>
              <a:t>Common Agricultural and Food Policy</a:t>
            </a:r>
            <a:r>
              <a:rPr lang="en-GB" sz="1000">
                <a:latin typeface="Volte"/>
                <a:ea typeface="Calibri"/>
                <a:cs typeface="Calibri"/>
              </a:rPr>
              <a:t> (CAFP) </a:t>
            </a:r>
            <a:endParaRPr lang="en-US" sz="1000">
              <a:latin typeface="Volte"/>
            </a:endParaRPr>
          </a:p>
          <a:p>
            <a:pPr>
              <a:buFont typeface="Arial"/>
              <a:buChar char="•"/>
            </a:pPr>
            <a:r>
              <a:rPr lang="en-GB" sz="1000" b="1">
                <a:latin typeface="Volte"/>
                <a:ea typeface="Calibri"/>
                <a:cs typeface="Calibri"/>
              </a:rPr>
              <a:t> European regulation</a:t>
            </a:r>
            <a:r>
              <a:rPr lang="en-GB" sz="1000">
                <a:latin typeface="Volte"/>
                <a:ea typeface="Calibri"/>
                <a:cs typeface="Calibri"/>
              </a:rPr>
              <a:t> on sustainable food systems</a:t>
            </a:r>
            <a:endParaRPr lang="en-US" sz="1000">
              <a:latin typeface="Volte"/>
            </a:endParaRPr>
          </a:p>
          <a:p>
            <a:pPr>
              <a:buFont typeface="Arial"/>
              <a:buChar char="•"/>
            </a:pPr>
            <a:r>
              <a:rPr lang="en-GB" sz="1000">
                <a:latin typeface="Volte"/>
                <a:ea typeface="Calibri"/>
                <a:cs typeface="Calibri"/>
              </a:rPr>
              <a:t> The systematic negotiation of </a:t>
            </a:r>
            <a:r>
              <a:rPr lang="en-GB" sz="1000" b="1">
                <a:latin typeface="Volte"/>
                <a:ea typeface="Calibri"/>
                <a:cs typeface="Calibri"/>
              </a:rPr>
              <a:t>environmental and social mirror clauses</a:t>
            </a:r>
            <a:r>
              <a:rPr lang="en-GB" sz="1000">
                <a:latin typeface="Volte"/>
                <a:ea typeface="Calibri"/>
                <a:cs typeface="Calibri"/>
              </a:rPr>
              <a:t> and the strengthening of </a:t>
            </a:r>
            <a:r>
              <a:rPr lang="en-GB" sz="1000" b="1">
                <a:latin typeface="Volte"/>
                <a:ea typeface="Calibri"/>
                <a:cs typeface="Calibri"/>
              </a:rPr>
              <a:t>traceability requirements </a:t>
            </a:r>
            <a:endParaRPr lang="en-US" sz="1000" b="1">
              <a:latin typeface="Volte"/>
            </a:endParaRPr>
          </a:p>
          <a:p>
            <a:pPr algn="just">
              <a:buFont typeface="Arial"/>
              <a:buChar char="•"/>
            </a:pPr>
            <a:r>
              <a:rPr lang="en-GB" sz="1000">
                <a:latin typeface="Volte"/>
                <a:ea typeface="Calibri"/>
                <a:cs typeface="Calibri"/>
              </a:rPr>
              <a:t> A renewed framework for </a:t>
            </a:r>
            <a:r>
              <a:rPr lang="en-GB" sz="1000" b="1">
                <a:latin typeface="Volte"/>
                <a:ea typeface="Calibri"/>
                <a:cs typeface="Calibri"/>
              </a:rPr>
              <a:t>public procurement</a:t>
            </a:r>
          </a:p>
        </p:txBody>
      </p:sp>
      <p:sp>
        <p:nvSpPr>
          <p:cNvPr id="5" name="TextBox 4">
            <a:extLst>
              <a:ext uri="{FF2B5EF4-FFF2-40B4-BE49-F238E27FC236}">
                <a16:creationId xmlns:a16="http://schemas.microsoft.com/office/drawing/2014/main" id="{2B0D8C59-F6D9-6924-8C4E-86DF88EE16CD}"/>
              </a:ext>
            </a:extLst>
          </p:cNvPr>
          <p:cNvSpPr txBox="1"/>
          <p:nvPr/>
        </p:nvSpPr>
        <p:spPr>
          <a:xfrm>
            <a:off x="3109805" y="2153380"/>
            <a:ext cx="2919308" cy="2262158"/>
          </a:xfrm>
          <a:prstGeom prst="rect">
            <a:avLst/>
          </a:prstGeom>
          <a:solidFill>
            <a:srgbClr val="8FBEB5"/>
          </a:solidFill>
          <a:ln w="28575">
            <a:solidFill>
              <a:srgbClr val="269B8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a:solidFill>
                  <a:srgbClr val="141530"/>
                </a:solidFill>
                <a:latin typeface="Volte"/>
                <a:ea typeface="Calibri"/>
                <a:cs typeface="Calibri"/>
              </a:rPr>
              <a:t>National government : </a:t>
            </a:r>
          </a:p>
          <a:p>
            <a:endParaRPr lang="en-GB" sz="900" b="1">
              <a:solidFill>
                <a:srgbClr val="009887"/>
              </a:solidFill>
              <a:latin typeface="Volte"/>
              <a:ea typeface="Calibri"/>
              <a:cs typeface="Calibri"/>
            </a:endParaRPr>
          </a:p>
          <a:p>
            <a:pPr marL="171450" indent="-171450">
              <a:buChar char="•"/>
            </a:pPr>
            <a:r>
              <a:rPr lang="en-GB" sz="1000">
                <a:latin typeface="Volte"/>
                <a:ea typeface="Calibri"/>
                <a:cs typeface="Calibri"/>
              </a:rPr>
              <a:t>An ambitious </a:t>
            </a:r>
            <a:r>
              <a:rPr lang="en-GB" sz="1000" b="1">
                <a:latin typeface="Volte"/>
                <a:ea typeface="Calibri"/>
                <a:cs typeface="Calibri"/>
              </a:rPr>
              <a:t>National Food, Nutrition and Health Strategy</a:t>
            </a:r>
          </a:p>
          <a:p>
            <a:pPr marL="171450" indent="-171450">
              <a:buChar char="•"/>
            </a:pPr>
            <a:r>
              <a:rPr lang="en-GB" sz="1000" b="1">
                <a:latin typeface="Volte"/>
                <a:ea typeface="Calibri"/>
                <a:cs typeface="Calibri"/>
              </a:rPr>
              <a:t>Empowering local and regional authorities</a:t>
            </a:r>
            <a:r>
              <a:rPr lang="en-GB" sz="1000">
                <a:latin typeface="Volte"/>
                <a:ea typeface="Calibri"/>
                <a:cs typeface="Calibri"/>
              </a:rPr>
              <a:t> (shared responsibility, funding) </a:t>
            </a:r>
          </a:p>
          <a:p>
            <a:pPr marL="171450" indent="-171450">
              <a:buFont typeface="Arial"/>
              <a:buChar char="•"/>
            </a:pPr>
            <a:r>
              <a:rPr lang="en-GB" sz="1000">
                <a:latin typeface="Volte"/>
                <a:ea typeface="Calibri"/>
                <a:cs typeface="Calibri"/>
              </a:rPr>
              <a:t>Multi-annual</a:t>
            </a:r>
            <a:r>
              <a:rPr lang="en-GB" sz="1000" b="1">
                <a:latin typeface="Volte"/>
                <a:ea typeface="Calibri"/>
                <a:cs typeface="Calibri"/>
              </a:rPr>
              <a:t> funding of 440 territorial food projects</a:t>
            </a:r>
            <a:r>
              <a:rPr lang="en-GB" sz="1000">
                <a:latin typeface="Volte"/>
                <a:ea typeface="Calibri"/>
                <a:cs typeface="Calibri"/>
              </a:rPr>
              <a:t> to the tune of €80 million a year.</a:t>
            </a:r>
            <a:endParaRPr lang="en-US" sz="1000">
              <a:latin typeface="Volte"/>
              <a:ea typeface="Calibri"/>
            </a:endParaRPr>
          </a:p>
          <a:p>
            <a:pPr marL="171450" indent="-171450">
              <a:buFont typeface="Arial"/>
              <a:buChar char="•"/>
            </a:pPr>
            <a:r>
              <a:rPr lang="en-GB" sz="1000">
                <a:latin typeface="Volte"/>
                <a:ea typeface="Calibri"/>
                <a:cs typeface="Calibri"/>
              </a:rPr>
              <a:t>A significant </a:t>
            </a:r>
            <a:r>
              <a:rPr lang="en-GB" sz="1000" b="1">
                <a:latin typeface="Volte"/>
                <a:ea typeface="Calibri"/>
                <a:cs typeface="Calibri"/>
              </a:rPr>
              <a:t>increase in the budget earmarked to support the organic secto</a:t>
            </a:r>
            <a:r>
              <a:rPr lang="en-GB" sz="1000">
                <a:latin typeface="Volte"/>
                <a:ea typeface="Calibri"/>
                <a:cs typeface="Calibri"/>
              </a:rPr>
              <a:t>r, the reinstatement of </a:t>
            </a:r>
            <a:r>
              <a:rPr lang="en-GB" sz="1000" b="1">
                <a:latin typeface="Volte"/>
                <a:ea typeface="Calibri"/>
                <a:cs typeface="Calibri"/>
              </a:rPr>
              <a:t>maintenance aid,</a:t>
            </a:r>
            <a:r>
              <a:rPr lang="en-GB" sz="1000">
                <a:latin typeface="Volte"/>
                <a:ea typeface="Calibri"/>
                <a:cs typeface="Calibri"/>
              </a:rPr>
              <a:t> and the introduction of a framework scheme to extend </a:t>
            </a:r>
            <a:r>
              <a:rPr lang="en-GB" sz="1000" b="1">
                <a:latin typeface="Volte"/>
                <a:ea typeface="Calibri"/>
                <a:cs typeface="Calibri"/>
              </a:rPr>
              <a:t>Payments for Environmental Services</a:t>
            </a:r>
            <a:r>
              <a:rPr lang="en-GB" sz="1000">
                <a:latin typeface="Volte"/>
                <a:ea typeface="Calibri"/>
                <a:cs typeface="Calibri"/>
              </a:rPr>
              <a:t> (PES)..</a:t>
            </a:r>
            <a:endParaRPr lang="en-US" sz="1000">
              <a:latin typeface="Volte"/>
            </a:endParaRPr>
          </a:p>
        </p:txBody>
      </p:sp>
      <p:sp>
        <p:nvSpPr>
          <p:cNvPr id="6" name="TextBox 5">
            <a:extLst>
              <a:ext uri="{FF2B5EF4-FFF2-40B4-BE49-F238E27FC236}">
                <a16:creationId xmlns:a16="http://schemas.microsoft.com/office/drawing/2014/main" id="{599DE224-FC67-F2AD-D604-F98F83AB188B}"/>
              </a:ext>
            </a:extLst>
          </p:cNvPr>
          <p:cNvSpPr txBox="1"/>
          <p:nvPr/>
        </p:nvSpPr>
        <p:spPr>
          <a:xfrm>
            <a:off x="6205769" y="2153379"/>
            <a:ext cx="2788144" cy="2308324"/>
          </a:xfrm>
          <a:prstGeom prst="rect">
            <a:avLst/>
          </a:prstGeom>
          <a:solidFill>
            <a:srgbClr val="8FBEB5"/>
          </a:solidFill>
          <a:ln w="28575">
            <a:solidFill>
              <a:srgbClr val="269B8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a:solidFill>
                  <a:srgbClr val="141530"/>
                </a:solidFill>
                <a:latin typeface="Volte"/>
                <a:ea typeface="Calibri"/>
                <a:cs typeface="Calibri"/>
              </a:rPr>
              <a:t>Private sector : </a:t>
            </a:r>
            <a:endParaRPr lang="en-US" sz="1200">
              <a:solidFill>
                <a:srgbClr val="141530"/>
              </a:solidFill>
              <a:latin typeface="Volte"/>
            </a:endParaRPr>
          </a:p>
          <a:p>
            <a:pPr algn="ctr"/>
            <a:endParaRPr lang="en-GB" sz="1200" b="1">
              <a:solidFill>
                <a:srgbClr val="141530"/>
              </a:solidFill>
              <a:latin typeface="Volte"/>
              <a:ea typeface="Calibri"/>
              <a:cs typeface="Calibri"/>
            </a:endParaRPr>
          </a:p>
          <a:p>
            <a:pPr>
              <a:buChar char="•"/>
            </a:pPr>
            <a:r>
              <a:rPr lang="en-GB" sz="1000">
                <a:latin typeface="Volte"/>
                <a:ea typeface="Calibri"/>
                <a:cs typeface="Calibri"/>
              </a:rPr>
              <a:t> </a:t>
            </a:r>
            <a:r>
              <a:rPr lang="en-GB" sz="1000" b="1">
                <a:latin typeface="Volte"/>
                <a:ea typeface="Calibri"/>
                <a:cs typeface="Calibri"/>
              </a:rPr>
              <a:t>Fair pay</a:t>
            </a:r>
            <a:r>
              <a:rPr lang="en-GB" sz="1000">
                <a:latin typeface="Volte"/>
                <a:ea typeface="Calibri"/>
                <a:cs typeface="Calibri"/>
              </a:rPr>
              <a:t> for all producers and workers in the food sector</a:t>
            </a:r>
            <a:endParaRPr lang="en-US" sz="1000">
              <a:latin typeface="Volte"/>
            </a:endParaRPr>
          </a:p>
          <a:p>
            <a:pPr>
              <a:buFont typeface="Arial"/>
              <a:buChar char="•"/>
            </a:pPr>
            <a:r>
              <a:rPr lang="en-GB" sz="1000">
                <a:latin typeface="Volte"/>
                <a:ea typeface="Calibri"/>
                <a:cs typeface="Calibri"/>
              </a:rPr>
              <a:t> Support for</a:t>
            </a:r>
            <a:r>
              <a:rPr lang="en-GB" sz="1000" b="1">
                <a:latin typeface="Volte"/>
                <a:ea typeface="Calibri"/>
                <a:cs typeface="Calibri"/>
              </a:rPr>
              <a:t> local, organic and fair-trade sectors</a:t>
            </a:r>
            <a:endParaRPr lang="en-GB" sz="1000" b="1">
              <a:latin typeface="Volte"/>
            </a:endParaRPr>
          </a:p>
          <a:p>
            <a:pPr>
              <a:buFont typeface="Arial"/>
              <a:buChar char="•"/>
            </a:pPr>
            <a:r>
              <a:rPr lang="en-GB" sz="1000">
                <a:latin typeface="Volte"/>
                <a:ea typeface="Calibri"/>
                <a:cs typeface="Calibri"/>
              </a:rPr>
              <a:t> </a:t>
            </a:r>
            <a:r>
              <a:rPr lang="en-GB" sz="1000" b="1">
                <a:latin typeface="Volte"/>
                <a:ea typeface="Calibri"/>
                <a:cs typeface="Calibri"/>
              </a:rPr>
              <a:t>Transparency </a:t>
            </a:r>
            <a:r>
              <a:rPr lang="en-GB" sz="1000">
                <a:latin typeface="Volte"/>
                <a:ea typeface="Calibri"/>
                <a:cs typeface="Calibri"/>
              </a:rPr>
              <a:t>for consumers on the origin and conditions of production </a:t>
            </a:r>
            <a:endParaRPr lang="en-GB" sz="1000">
              <a:latin typeface="Volte"/>
            </a:endParaRPr>
          </a:p>
          <a:p>
            <a:pPr>
              <a:buFont typeface="Arial"/>
              <a:buChar char="•"/>
            </a:pPr>
            <a:r>
              <a:rPr lang="en-GB" sz="1000">
                <a:latin typeface="Volte"/>
                <a:ea typeface="Calibri"/>
                <a:cs typeface="Calibri"/>
              </a:rPr>
              <a:t> Promoting </a:t>
            </a:r>
            <a:r>
              <a:rPr lang="en-GB" sz="1000" b="1">
                <a:latin typeface="Volte"/>
                <a:ea typeface="Calibri"/>
                <a:cs typeface="Calibri"/>
              </a:rPr>
              <a:t>healthy, less-processed food,</a:t>
            </a:r>
            <a:r>
              <a:rPr lang="en-GB" sz="1000">
                <a:latin typeface="Volte"/>
                <a:ea typeface="Calibri"/>
                <a:cs typeface="Calibri"/>
              </a:rPr>
              <a:t>  </a:t>
            </a:r>
            <a:r>
              <a:rPr lang="en-GB" sz="1000" b="1">
                <a:latin typeface="Volte"/>
                <a:ea typeface="Calibri"/>
                <a:cs typeface="Calibri"/>
              </a:rPr>
              <a:t>sustainable meat production </a:t>
            </a:r>
            <a:r>
              <a:rPr lang="en-GB" sz="1000">
                <a:latin typeface="Volte"/>
                <a:ea typeface="Calibri"/>
                <a:cs typeface="Calibri"/>
              </a:rPr>
              <a:t>practices.</a:t>
            </a:r>
          </a:p>
          <a:p>
            <a:pPr>
              <a:buFont typeface="Arial"/>
              <a:buChar char="•"/>
            </a:pPr>
            <a:r>
              <a:rPr lang="en-GB" sz="1000">
                <a:latin typeface="Volte"/>
                <a:ea typeface="Calibri"/>
                <a:cs typeface="Calibri"/>
              </a:rPr>
              <a:t> A </a:t>
            </a:r>
            <a:r>
              <a:rPr lang="en-GB" sz="1000" b="1">
                <a:latin typeface="Volte"/>
                <a:ea typeface="Calibri"/>
                <a:cs typeface="Calibri"/>
              </a:rPr>
              <a:t>network of processing facilities</a:t>
            </a:r>
            <a:r>
              <a:rPr lang="en-GB" sz="1000">
                <a:latin typeface="Volte"/>
                <a:ea typeface="Calibri"/>
                <a:cs typeface="Calibri"/>
              </a:rPr>
              <a:t> to help structure local production chains and promote local quality products</a:t>
            </a:r>
          </a:p>
        </p:txBody>
      </p:sp>
      <p:pic>
        <p:nvPicPr>
          <p:cNvPr id="7" name="Picture 6">
            <a:extLst>
              <a:ext uri="{FF2B5EF4-FFF2-40B4-BE49-F238E27FC236}">
                <a16:creationId xmlns:a16="http://schemas.microsoft.com/office/drawing/2014/main" id="{3FF4728C-8CB6-D009-5092-6E3C42C23FEF}"/>
              </a:ext>
            </a:extLst>
          </p:cNvPr>
          <p:cNvPicPr>
            <a:picLocks noChangeAspect="1"/>
          </p:cNvPicPr>
          <p:nvPr/>
        </p:nvPicPr>
        <p:blipFill>
          <a:blip r:embed="rId4"/>
          <a:stretch>
            <a:fillRect/>
          </a:stretch>
        </p:blipFill>
        <p:spPr>
          <a:xfrm>
            <a:off x="5551984" y="194078"/>
            <a:ext cx="3333434" cy="633051"/>
          </a:xfrm>
          <a:prstGeom prst="rect">
            <a:avLst/>
          </a:prstGeom>
        </p:spPr>
      </p:pic>
    </p:spTree>
    <p:extLst>
      <p:ext uri="{BB962C8B-B14F-4D97-AF65-F5344CB8AC3E}">
        <p14:creationId xmlns:p14="http://schemas.microsoft.com/office/powerpoint/2010/main" val="3527824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E0B068D7-4ABC-BB9B-E85B-80E5557F4B68}"/>
            </a:ext>
          </a:extLst>
        </p:cNvPr>
        <p:cNvGrpSpPr/>
        <p:nvPr/>
      </p:nvGrpSpPr>
      <p:grpSpPr>
        <a:xfrm>
          <a:off x="0" y="0"/>
          <a:ext cx="0" cy="0"/>
          <a:chOff x="0" y="0"/>
          <a:chExt cx="0" cy="0"/>
        </a:xfrm>
      </p:grpSpPr>
      <p:sp>
        <p:nvSpPr>
          <p:cNvPr id="56" name="Google Shape;56;p13">
            <a:extLst>
              <a:ext uri="{FF2B5EF4-FFF2-40B4-BE49-F238E27FC236}">
                <a16:creationId xmlns:a16="http://schemas.microsoft.com/office/drawing/2014/main" id="{023AF277-256F-2B63-265A-17E7540A3DA8}"/>
              </a:ext>
            </a:extLst>
          </p:cNvPr>
          <p:cNvSpPr txBox="1">
            <a:spLocks noGrp="1"/>
          </p:cNvSpPr>
          <p:nvPr>
            <p:ph type="title" idx="4294967295"/>
          </p:nvPr>
        </p:nvSpPr>
        <p:spPr>
          <a:xfrm>
            <a:off x="740595" y="1554791"/>
            <a:ext cx="7655549" cy="2372230"/>
          </a:xfrm>
          <a:prstGeom prst="rect">
            <a:avLst/>
          </a:prstGeom>
        </p:spPr>
        <p:txBody>
          <a:bodyPr spcFirstLastPara="1" wrap="square" lIns="91425" tIns="91425" rIns="91425" bIns="91425" anchor="t" anchorCtr="0">
            <a:noAutofit/>
          </a:bodyPr>
          <a:lstStyle/>
          <a:p>
            <a:pPr algn="ctr"/>
            <a:r>
              <a:rPr lang="en-US" sz="3600" b="1">
                <a:solidFill>
                  <a:srgbClr val="141530"/>
                </a:solidFill>
                <a:latin typeface="Volte"/>
              </a:rPr>
              <a:t>Levers of cooperation between local food systems around the world</a:t>
            </a:r>
            <a:br>
              <a:rPr lang="fr-FR" sz="3600" b="1">
                <a:solidFill>
                  <a:srgbClr val="141530"/>
                </a:solidFill>
                <a:latin typeface="Volte"/>
              </a:rPr>
            </a:br>
            <a:br>
              <a:rPr lang="fr-FR" sz="3600" b="1">
                <a:latin typeface="Volte"/>
              </a:rPr>
            </a:br>
            <a:r>
              <a:rPr lang="fr-FR" sz="1800" b="1" err="1">
                <a:solidFill>
                  <a:srgbClr val="0070C0"/>
                </a:solidFill>
                <a:latin typeface="Volte"/>
              </a:rPr>
              <a:t>Giaime</a:t>
            </a:r>
            <a:r>
              <a:rPr lang="fr-FR" sz="1800" b="1">
                <a:solidFill>
                  <a:srgbClr val="0070C0"/>
                </a:solidFill>
                <a:latin typeface="Volte"/>
              </a:rPr>
              <a:t> Berti, Chair of the </a:t>
            </a:r>
            <a:r>
              <a:rPr lang="fr-FR" sz="1800" b="1" err="1">
                <a:solidFill>
                  <a:srgbClr val="0070C0"/>
                </a:solidFill>
                <a:latin typeface="Volte"/>
              </a:rPr>
              <a:t>Resilient</a:t>
            </a:r>
            <a:r>
              <a:rPr lang="fr-FR" sz="1800" b="1">
                <a:solidFill>
                  <a:srgbClr val="0070C0"/>
                </a:solidFill>
                <a:latin typeface="Volte"/>
              </a:rPr>
              <a:t> Local Food </a:t>
            </a:r>
            <a:r>
              <a:rPr lang="fr-FR" sz="1800" b="1" err="1">
                <a:solidFill>
                  <a:srgbClr val="0070C0"/>
                </a:solidFill>
                <a:latin typeface="Volte"/>
              </a:rPr>
              <a:t>Supply</a:t>
            </a:r>
            <a:r>
              <a:rPr lang="fr-FR" sz="1800" b="1">
                <a:solidFill>
                  <a:srgbClr val="0070C0"/>
                </a:solidFill>
                <a:latin typeface="Volte"/>
              </a:rPr>
              <a:t> </a:t>
            </a:r>
            <a:r>
              <a:rPr lang="fr-FR" sz="1800" b="1" err="1">
                <a:solidFill>
                  <a:srgbClr val="0070C0"/>
                </a:solidFill>
                <a:latin typeface="Volte"/>
              </a:rPr>
              <a:t>Chains</a:t>
            </a:r>
            <a:r>
              <a:rPr lang="fr-FR" sz="1800" b="1">
                <a:solidFill>
                  <a:srgbClr val="0070C0"/>
                </a:solidFill>
                <a:latin typeface="Volte"/>
              </a:rPr>
              <a:t> Alliance</a:t>
            </a:r>
            <a:endParaRPr lang="en-US" b="1">
              <a:latin typeface="Volte"/>
            </a:endParaRPr>
          </a:p>
          <a:p>
            <a:pPr algn="ctr"/>
            <a:endParaRPr lang="fr-FR" sz="3600" b="1">
              <a:solidFill>
                <a:srgbClr val="0070C0"/>
              </a:solidFill>
              <a:latin typeface="Volte"/>
            </a:endParaRPr>
          </a:p>
        </p:txBody>
      </p:sp>
      <p:sp>
        <p:nvSpPr>
          <p:cNvPr id="2" name="ZoneTexte 1">
            <a:extLst>
              <a:ext uri="{FF2B5EF4-FFF2-40B4-BE49-F238E27FC236}">
                <a16:creationId xmlns:a16="http://schemas.microsoft.com/office/drawing/2014/main" id="{4E9B3079-5371-1350-4C2D-470DDD65834F}"/>
              </a:ext>
            </a:extLst>
          </p:cNvPr>
          <p:cNvSpPr txBox="1"/>
          <p:nvPr/>
        </p:nvSpPr>
        <p:spPr>
          <a:xfrm>
            <a:off x="0" y="4912668"/>
            <a:ext cx="9144000" cy="230832"/>
          </a:xfrm>
          <a:prstGeom prst="rect">
            <a:avLst/>
          </a:prstGeom>
          <a:noFill/>
        </p:spPr>
        <p:txBody>
          <a:bodyPr wrap="square" rtlCol="0">
            <a:spAutoFit/>
          </a:bodyPr>
          <a:lstStyle/>
          <a:p>
            <a:pPr algn="ctr"/>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p:txBody>
      </p:sp>
      <p:pic>
        <p:nvPicPr>
          <p:cNvPr id="7" name="Image 6">
            <a:extLst>
              <a:ext uri="{FF2B5EF4-FFF2-40B4-BE49-F238E27FC236}">
                <a16:creationId xmlns:a16="http://schemas.microsoft.com/office/drawing/2014/main" id="{8565301E-B980-0092-4F42-5F7F7D6A39AC}"/>
              </a:ext>
            </a:extLst>
          </p:cNvPr>
          <p:cNvPicPr>
            <a:picLocks noChangeAspect="1"/>
          </p:cNvPicPr>
          <p:nvPr/>
        </p:nvPicPr>
        <p:blipFill>
          <a:blip r:embed="rId3"/>
          <a:srcRect l="79" r="-1"/>
          <a:stretch/>
        </p:blipFill>
        <p:spPr>
          <a:xfrm>
            <a:off x="-1" y="0"/>
            <a:ext cx="9136743" cy="1250389"/>
          </a:xfrm>
          <a:prstGeom prst="rect">
            <a:avLst/>
          </a:prstGeom>
        </p:spPr>
      </p:pic>
    </p:spTree>
    <p:extLst>
      <p:ext uri="{BB962C8B-B14F-4D97-AF65-F5344CB8AC3E}">
        <p14:creationId xmlns:p14="http://schemas.microsoft.com/office/powerpoint/2010/main" val="3807641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7062ED63-FB06-C774-3D57-15A5B46B0E2E}"/>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1DAAFF10-009A-2A76-1984-943428FF2BB2}"/>
              </a:ext>
            </a:extLst>
          </p:cNvPr>
          <p:cNvSpPr/>
          <p:nvPr/>
        </p:nvSpPr>
        <p:spPr>
          <a:xfrm>
            <a:off x="0" y="0"/>
            <a:ext cx="9144000" cy="1051893"/>
          </a:xfrm>
          <a:prstGeom prst="rect">
            <a:avLst/>
          </a:prstGeom>
          <a:solidFill>
            <a:srgbClr val="8FBEB5"/>
          </a:solidFill>
          <a:ln>
            <a:noFill/>
          </a:ln>
          <a:effectLst>
            <a:outerShdw blurRad="57150" dist="19050" dir="5400000" algn="bl" rotWithShape="0">
              <a:schemeClr val="lt1">
                <a:alpha val="49800"/>
              </a:scheme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65" name="Google Shape;65;p14">
            <a:extLst>
              <a:ext uri="{FF2B5EF4-FFF2-40B4-BE49-F238E27FC236}">
                <a16:creationId xmlns:a16="http://schemas.microsoft.com/office/drawing/2014/main" id="{11936B22-B428-3D02-DFCB-49D1686355D1}"/>
              </a:ext>
            </a:extLst>
          </p:cNvPr>
          <p:cNvCxnSpPr/>
          <p:nvPr/>
        </p:nvCxnSpPr>
        <p:spPr>
          <a:xfrm flipH="1">
            <a:off x="814300" y="150025"/>
            <a:ext cx="10800" cy="846600"/>
          </a:xfrm>
          <a:prstGeom prst="straightConnector1">
            <a:avLst/>
          </a:prstGeom>
          <a:noFill/>
          <a:ln w="19050" cap="flat" cmpd="sng">
            <a:solidFill>
              <a:srgbClr val="F7E33F"/>
            </a:solidFill>
            <a:prstDash val="sysDot"/>
            <a:round/>
            <a:headEnd type="none" w="med" len="med"/>
            <a:tailEnd type="none" w="med" len="med"/>
          </a:ln>
        </p:spPr>
      </p:cxnSp>
      <p:sp>
        <p:nvSpPr>
          <p:cNvPr id="66" name="Google Shape;66;p14">
            <a:extLst>
              <a:ext uri="{FF2B5EF4-FFF2-40B4-BE49-F238E27FC236}">
                <a16:creationId xmlns:a16="http://schemas.microsoft.com/office/drawing/2014/main" id="{FD2F43B3-793E-0B85-4BBE-5DD04588C937}"/>
              </a:ext>
            </a:extLst>
          </p:cNvPr>
          <p:cNvSpPr txBox="1">
            <a:spLocks noGrp="1"/>
          </p:cNvSpPr>
          <p:nvPr>
            <p:ph type="title" idx="4294967295"/>
          </p:nvPr>
        </p:nvSpPr>
        <p:spPr>
          <a:xfrm>
            <a:off x="1060850" y="154968"/>
            <a:ext cx="7969228" cy="838869"/>
          </a:xfrm>
          <a:prstGeom prst="rect">
            <a:avLst/>
          </a:prstGeom>
        </p:spPr>
        <p:txBody>
          <a:bodyPr spcFirstLastPara="1" wrap="square" lIns="91425" tIns="91425" rIns="91425" bIns="91425" anchor="t" anchorCtr="0">
            <a:normAutofit fontScale="90000"/>
          </a:bodyPr>
          <a:lstStyle/>
          <a:p>
            <a:r>
              <a:rPr lang="fr-FR">
                <a:solidFill>
                  <a:srgbClr val="1A233A"/>
                </a:solidFill>
                <a:latin typeface="Volte"/>
              </a:rPr>
              <a:t>The issue at the </a:t>
            </a:r>
            <a:r>
              <a:rPr lang="fr-FR" err="1">
                <a:solidFill>
                  <a:srgbClr val="1A233A"/>
                </a:solidFill>
                <a:latin typeface="Volte"/>
              </a:rPr>
              <a:t>stake</a:t>
            </a:r>
            <a:r>
              <a:rPr lang="fr-FR">
                <a:solidFill>
                  <a:srgbClr val="1A233A"/>
                </a:solidFill>
                <a:latin typeface="Volte"/>
              </a:rPr>
              <a:t>: the </a:t>
            </a:r>
            <a:r>
              <a:rPr lang="fr-FR" err="1">
                <a:solidFill>
                  <a:srgbClr val="1A233A"/>
                </a:solidFill>
                <a:latin typeface="Volte"/>
              </a:rPr>
              <a:t>crisis</a:t>
            </a:r>
            <a:r>
              <a:rPr lang="fr-FR">
                <a:solidFill>
                  <a:srgbClr val="1A233A"/>
                </a:solidFill>
                <a:latin typeface="Volte"/>
              </a:rPr>
              <a:t> of the </a:t>
            </a:r>
            <a:r>
              <a:rPr lang="fr-FR" err="1">
                <a:solidFill>
                  <a:srgbClr val="1A233A"/>
                </a:solidFill>
                <a:latin typeface="Volte"/>
              </a:rPr>
              <a:t>conventional</a:t>
            </a:r>
            <a:r>
              <a:rPr lang="fr-FR">
                <a:solidFill>
                  <a:srgbClr val="1A233A"/>
                </a:solidFill>
                <a:latin typeface="Volte"/>
              </a:rPr>
              <a:t> </a:t>
            </a:r>
            <a:r>
              <a:rPr lang="fr-FR" err="1">
                <a:solidFill>
                  <a:srgbClr val="1A233A"/>
                </a:solidFill>
                <a:latin typeface="Volte"/>
              </a:rPr>
              <a:t>food</a:t>
            </a:r>
            <a:r>
              <a:rPr lang="fr-FR">
                <a:solidFill>
                  <a:srgbClr val="1A233A"/>
                </a:solidFill>
                <a:latin typeface="Volte"/>
              </a:rPr>
              <a:t> system</a:t>
            </a:r>
          </a:p>
          <a:p>
            <a:endParaRPr lang="fr-FR">
              <a:solidFill>
                <a:srgbClr val="1A233A"/>
              </a:solidFill>
              <a:latin typeface="Volte"/>
            </a:endParaRPr>
          </a:p>
        </p:txBody>
      </p:sp>
      <p:sp>
        <p:nvSpPr>
          <p:cNvPr id="11" name="ZoneTexte 10">
            <a:extLst>
              <a:ext uri="{FF2B5EF4-FFF2-40B4-BE49-F238E27FC236}">
                <a16:creationId xmlns:a16="http://schemas.microsoft.com/office/drawing/2014/main" id="{9095F172-3FF8-5CB3-3786-0B35595C2ACA}"/>
              </a:ext>
            </a:extLst>
          </p:cNvPr>
          <p:cNvSpPr txBox="1"/>
          <p:nvPr/>
        </p:nvSpPr>
        <p:spPr>
          <a:xfrm>
            <a:off x="2732487" y="4545612"/>
            <a:ext cx="213288" cy="461665"/>
          </a:xfrm>
          <a:prstGeom prst="rect">
            <a:avLst/>
          </a:prstGeom>
          <a:noFill/>
        </p:spPr>
        <p:txBody>
          <a:bodyPr wrap="square">
            <a:spAutoFit/>
          </a:bodyPr>
          <a:lstStyle/>
          <a:p>
            <a:r>
              <a:rPr lang="fr-FR" sz="2400">
                <a:solidFill>
                  <a:schemeClr val="tx1"/>
                </a:solidFill>
                <a:latin typeface="Volte" panose="00000500000000000000" pitchFamily="50" charset="0"/>
              </a:rPr>
              <a:t>.</a:t>
            </a:r>
            <a:r>
              <a:rPr lang="fr-FR" sz="400">
                <a:solidFill>
                  <a:schemeClr val="tx1"/>
                </a:solidFill>
                <a:latin typeface="Volte" panose="00000500000000000000" pitchFamily="50" charset="0"/>
              </a:rPr>
              <a:t> </a:t>
            </a:r>
            <a:endParaRPr lang="fr-FR" sz="1000"/>
          </a:p>
        </p:txBody>
      </p:sp>
      <p:cxnSp>
        <p:nvCxnSpPr>
          <p:cNvPr id="17" name="Connecteur droit 16">
            <a:extLst>
              <a:ext uri="{FF2B5EF4-FFF2-40B4-BE49-F238E27FC236}">
                <a16:creationId xmlns:a16="http://schemas.microsoft.com/office/drawing/2014/main" id="{591C8708-8DC7-CC53-92F9-2D581A0D814C}"/>
              </a:ext>
            </a:extLst>
          </p:cNvPr>
          <p:cNvCxnSpPr>
            <a:cxnSpLocks/>
          </p:cNvCxnSpPr>
          <p:nvPr/>
        </p:nvCxnSpPr>
        <p:spPr>
          <a:xfrm>
            <a:off x="483113" y="4477080"/>
            <a:ext cx="8177774" cy="0"/>
          </a:xfrm>
          <a:prstGeom prst="line">
            <a:avLst/>
          </a:prstGeom>
          <a:ln w="19050">
            <a:solidFill>
              <a:schemeClr val="tx1">
                <a:alpha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E4C48BEE-CB62-0EE1-6258-755A38D0FCC4}"/>
              </a:ext>
            </a:extLst>
          </p:cNvPr>
          <p:cNvSpPr txBox="1"/>
          <p:nvPr/>
        </p:nvSpPr>
        <p:spPr>
          <a:xfrm>
            <a:off x="2910054" y="4717018"/>
            <a:ext cx="5599655" cy="338554"/>
          </a:xfrm>
          <a:prstGeom prst="rect">
            <a:avLst/>
          </a:prstGeom>
          <a:noFill/>
        </p:spPr>
        <p:txBody>
          <a:bodyPr wrap="square" rtlCol="0">
            <a:spAutoFit/>
          </a:bodyPr>
          <a:lstStyle/>
          <a:p>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a:p>
            <a:endParaRPr lang="fr-FR" sz="700">
              <a:solidFill>
                <a:schemeClr val="tx1"/>
              </a:solidFill>
              <a:latin typeface="Volte" panose="00000500000000000000" pitchFamily="50" charset="0"/>
            </a:endParaRPr>
          </a:p>
        </p:txBody>
      </p:sp>
      <p:pic>
        <p:nvPicPr>
          <p:cNvPr id="4" name="Image 3">
            <a:extLst>
              <a:ext uri="{FF2B5EF4-FFF2-40B4-BE49-F238E27FC236}">
                <a16:creationId xmlns:a16="http://schemas.microsoft.com/office/drawing/2014/main" id="{AEC41B89-BB7E-2F5D-93AB-C781F0933CCF}"/>
              </a:ext>
            </a:extLst>
          </p:cNvPr>
          <p:cNvPicPr>
            <a:picLocks noChangeAspect="1"/>
          </p:cNvPicPr>
          <p:nvPr/>
        </p:nvPicPr>
        <p:blipFill>
          <a:blip r:embed="rId3"/>
          <a:stretch>
            <a:fillRect/>
          </a:stretch>
        </p:blipFill>
        <p:spPr>
          <a:xfrm>
            <a:off x="1060850" y="4603353"/>
            <a:ext cx="1671637" cy="460137"/>
          </a:xfrm>
          <a:prstGeom prst="rect">
            <a:avLst/>
          </a:prstGeom>
        </p:spPr>
      </p:pic>
      <p:pic>
        <p:nvPicPr>
          <p:cNvPr id="3" name="Picture 2">
            <a:extLst>
              <a:ext uri="{FF2B5EF4-FFF2-40B4-BE49-F238E27FC236}">
                <a16:creationId xmlns:a16="http://schemas.microsoft.com/office/drawing/2014/main" id="{1FADF01D-F3AD-C943-3C5E-FF47E97D558F}"/>
              </a:ext>
            </a:extLst>
          </p:cNvPr>
          <p:cNvPicPr>
            <a:picLocks noChangeAspect="1"/>
          </p:cNvPicPr>
          <p:nvPr/>
        </p:nvPicPr>
        <p:blipFill>
          <a:blip r:embed="rId4"/>
          <a:stretch>
            <a:fillRect/>
          </a:stretch>
        </p:blipFill>
        <p:spPr>
          <a:xfrm>
            <a:off x="1899629" y="1063867"/>
            <a:ext cx="5142517" cy="3543301"/>
          </a:xfrm>
          <a:prstGeom prst="rect">
            <a:avLst/>
          </a:prstGeom>
        </p:spPr>
      </p:pic>
    </p:spTree>
    <p:extLst>
      <p:ext uri="{BB962C8B-B14F-4D97-AF65-F5344CB8AC3E}">
        <p14:creationId xmlns:p14="http://schemas.microsoft.com/office/powerpoint/2010/main" val="2377240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FDBE3D3E-B51D-B422-7EA0-A105DA36C5C9}"/>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5CC88EBE-1B2F-BCDD-CB4A-3FE80BB36DB6}"/>
              </a:ext>
            </a:extLst>
          </p:cNvPr>
          <p:cNvSpPr/>
          <p:nvPr/>
        </p:nvSpPr>
        <p:spPr>
          <a:xfrm>
            <a:off x="0" y="0"/>
            <a:ext cx="9144000" cy="1051893"/>
          </a:xfrm>
          <a:prstGeom prst="rect">
            <a:avLst/>
          </a:prstGeom>
          <a:solidFill>
            <a:srgbClr val="8FBEB5"/>
          </a:solidFill>
          <a:ln>
            <a:noFill/>
          </a:ln>
          <a:effectLst>
            <a:outerShdw blurRad="57150" dist="19050" dir="5400000" algn="bl" rotWithShape="0">
              <a:schemeClr val="lt1">
                <a:alpha val="49800"/>
              </a:scheme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65" name="Google Shape;65;p14">
            <a:extLst>
              <a:ext uri="{FF2B5EF4-FFF2-40B4-BE49-F238E27FC236}">
                <a16:creationId xmlns:a16="http://schemas.microsoft.com/office/drawing/2014/main" id="{6D3C2775-E644-1A37-4A73-0902E225DB83}"/>
              </a:ext>
            </a:extLst>
          </p:cNvPr>
          <p:cNvCxnSpPr/>
          <p:nvPr/>
        </p:nvCxnSpPr>
        <p:spPr>
          <a:xfrm flipH="1">
            <a:off x="814300" y="150025"/>
            <a:ext cx="10800" cy="846600"/>
          </a:xfrm>
          <a:prstGeom prst="straightConnector1">
            <a:avLst/>
          </a:prstGeom>
          <a:noFill/>
          <a:ln w="19050" cap="flat" cmpd="sng">
            <a:solidFill>
              <a:srgbClr val="F7E33F"/>
            </a:solidFill>
            <a:prstDash val="sysDot"/>
            <a:round/>
            <a:headEnd type="none" w="med" len="med"/>
            <a:tailEnd type="none" w="med" len="med"/>
          </a:ln>
        </p:spPr>
      </p:cxnSp>
      <p:sp>
        <p:nvSpPr>
          <p:cNvPr id="66" name="Google Shape;66;p14">
            <a:extLst>
              <a:ext uri="{FF2B5EF4-FFF2-40B4-BE49-F238E27FC236}">
                <a16:creationId xmlns:a16="http://schemas.microsoft.com/office/drawing/2014/main" id="{C862E548-8C73-69D7-74E7-5C6E98F41E23}"/>
              </a:ext>
            </a:extLst>
          </p:cNvPr>
          <p:cNvSpPr txBox="1">
            <a:spLocks noGrp="1"/>
          </p:cNvSpPr>
          <p:nvPr>
            <p:ph type="title" idx="4294967295"/>
          </p:nvPr>
        </p:nvSpPr>
        <p:spPr>
          <a:xfrm>
            <a:off x="955342" y="260476"/>
            <a:ext cx="7969228" cy="539931"/>
          </a:xfrm>
          <a:prstGeom prst="rect">
            <a:avLst/>
          </a:prstGeom>
        </p:spPr>
        <p:txBody>
          <a:bodyPr spcFirstLastPara="1" wrap="square" lIns="91425" tIns="91425" rIns="91425" bIns="91425" anchor="t" anchorCtr="0">
            <a:normAutofit fontScale="90000"/>
          </a:bodyPr>
          <a:lstStyle/>
          <a:p>
            <a:r>
              <a:rPr lang="fr-FR">
                <a:solidFill>
                  <a:srgbClr val="1A233A"/>
                </a:solidFill>
                <a:latin typeface="Volte"/>
                <a:ea typeface="Calibri"/>
              </a:rPr>
              <a:t>A </a:t>
            </a:r>
            <a:r>
              <a:rPr lang="fr-FR" err="1">
                <a:solidFill>
                  <a:srgbClr val="1A233A"/>
                </a:solidFill>
                <a:latin typeface="Volte"/>
                <a:ea typeface="Calibri"/>
              </a:rPr>
              <a:t>way</a:t>
            </a:r>
            <a:r>
              <a:rPr lang="fr-FR">
                <a:solidFill>
                  <a:srgbClr val="1A233A"/>
                </a:solidFill>
                <a:latin typeface="Volte"/>
                <a:ea typeface="Calibri"/>
              </a:rPr>
              <a:t> </a:t>
            </a:r>
            <a:r>
              <a:rPr lang="fr-FR" err="1">
                <a:solidFill>
                  <a:srgbClr val="1A233A"/>
                </a:solidFill>
                <a:latin typeface="Volte"/>
                <a:ea typeface="Calibri"/>
              </a:rPr>
              <a:t>foreward</a:t>
            </a:r>
            <a:r>
              <a:rPr lang="fr-FR">
                <a:solidFill>
                  <a:srgbClr val="1A233A"/>
                </a:solidFill>
                <a:latin typeface="Volte"/>
                <a:ea typeface="Calibri"/>
              </a:rPr>
              <a:t> </a:t>
            </a:r>
            <a:r>
              <a:rPr lang="fr-FR" err="1">
                <a:solidFill>
                  <a:srgbClr val="1A233A"/>
                </a:solidFill>
                <a:latin typeface="Volte"/>
                <a:ea typeface="Calibri"/>
              </a:rPr>
              <a:t>towards</a:t>
            </a:r>
            <a:r>
              <a:rPr lang="fr-FR">
                <a:solidFill>
                  <a:srgbClr val="1A233A"/>
                </a:solidFill>
                <a:latin typeface="Volte"/>
                <a:ea typeface="Calibri"/>
              </a:rPr>
              <a:t> </a:t>
            </a:r>
            <a:r>
              <a:rPr lang="fr-FR" err="1">
                <a:solidFill>
                  <a:srgbClr val="1A233A"/>
                </a:solidFill>
                <a:latin typeface="Volte"/>
                <a:ea typeface="Calibri"/>
              </a:rPr>
              <a:t>sustainable</a:t>
            </a:r>
            <a:r>
              <a:rPr lang="fr-FR">
                <a:solidFill>
                  <a:srgbClr val="1A233A"/>
                </a:solidFill>
                <a:latin typeface="Volte"/>
                <a:ea typeface="Calibri"/>
              </a:rPr>
              <a:t> </a:t>
            </a:r>
            <a:r>
              <a:rPr lang="fr-FR" err="1">
                <a:solidFill>
                  <a:srgbClr val="1A233A"/>
                </a:solidFill>
                <a:latin typeface="Volte"/>
                <a:ea typeface="Calibri"/>
              </a:rPr>
              <a:t>food</a:t>
            </a:r>
            <a:r>
              <a:rPr lang="fr-FR">
                <a:solidFill>
                  <a:srgbClr val="1A233A"/>
                </a:solidFill>
                <a:latin typeface="Volte"/>
                <a:ea typeface="Calibri"/>
              </a:rPr>
              <a:t> </a:t>
            </a:r>
            <a:r>
              <a:rPr lang="fr-FR" err="1">
                <a:solidFill>
                  <a:srgbClr val="1A233A"/>
                </a:solidFill>
                <a:latin typeface="Volte"/>
                <a:ea typeface="Calibri"/>
              </a:rPr>
              <a:t>systems</a:t>
            </a:r>
          </a:p>
          <a:p>
            <a:endParaRPr lang="fr-FR">
              <a:solidFill>
                <a:srgbClr val="1A233A"/>
              </a:solidFill>
              <a:latin typeface="Volte"/>
              <a:ea typeface="Calibri"/>
            </a:endParaRPr>
          </a:p>
        </p:txBody>
      </p:sp>
      <p:sp>
        <p:nvSpPr>
          <p:cNvPr id="11" name="ZoneTexte 10">
            <a:extLst>
              <a:ext uri="{FF2B5EF4-FFF2-40B4-BE49-F238E27FC236}">
                <a16:creationId xmlns:a16="http://schemas.microsoft.com/office/drawing/2014/main" id="{76DCBF12-313C-283F-778C-0E2730CB8E38}"/>
              </a:ext>
            </a:extLst>
          </p:cNvPr>
          <p:cNvSpPr txBox="1"/>
          <p:nvPr/>
        </p:nvSpPr>
        <p:spPr>
          <a:xfrm>
            <a:off x="2732487" y="4545612"/>
            <a:ext cx="213288" cy="461665"/>
          </a:xfrm>
          <a:prstGeom prst="rect">
            <a:avLst/>
          </a:prstGeom>
          <a:noFill/>
        </p:spPr>
        <p:txBody>
          <a:bodyPr wrap="square">
            <a:spAutoFit/>
          </a:bodyPr>
          <a:lstStyle/>
          <a:p>
            <a:r>
              <a:rPr lang="fr-FR" sz="2400">
                <a:solidFill>
                  <a:schemeClr val="tx1"/>
                </a:solidFill>
                <a:latin typeface="Volte" panose="00000500000000000000" pitchFamily="50" charset="0"/>
              </a:rPr>
              <a:t>.</a:t>
            </a:r>
            <a:r>
              <a:rPr lang="fr-FR" sz="400">
                <a:solidFill>
                  <a:schemeClr val="tx1"/>
                </a:solidFill>
                <a:latin typeface="Volte" panose="00000500000000000000" pitchFamily="50" charset="0"/>
              </a:rPr>
              <a:t> </a:t>
            </a:r>
            <a:endParaRPr lang="fr-FR" sz="1000"/>
          </a:p>
        </p:txBody>
      </p:sp>
      <p:cxnSp>
        <p:nvCxnSpPr>
          <p:cNvPr id="17" name="Connecteur droit 16">
            <a:extLst>
              <a:ext uri="{FF2B5EF4-FFF2-40B4-BE49-F238E27FC236}">
                <a16:creationId xmlns:a16="http://schemas.microsoft.com/office/drawing/2014/main" id="{F6D65D06-25BA-597A-7B83-F5828DC58E98}"/>
              </a:ext>
            </a:extLst>
          </p:cNvPr>
          <p:cNvCxnSpPr>
            <a:cxnSpLocks/>
          </p:cNvCxnSpPr>
          <p:nvPr/>
        </p:nvCxnSpPr>
        <p:spPr>
          <a:xfrm>
            <a:off x="483113" y="4477080"/>
            <a:ext cx="8177774" cy="0"/>
          </a:xfrm>
          <a:prstGeom prst="line">
            <a:avLst/>
          </a:prstGeom>
          <a:ln w="19050">
            <a:solidFill>
              <a:schemeClr val="tx1">
                <a:alpha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FE3D69FB-169E-1266-70F7-B458716E8F5C}"/>
              </a:ext>
            </a:extLst>
          </p:cNvPr>
          <p:cNvSpPr txBox="1"/>
          <p:nvPr/>
        </p:nvSpPr>
        <p:spPr>
          <a:xfrm>
            <a:off x="2910054" y="4717018"/>
            <a:ext cx="5599655" cy="338554"/>
          </a:xfrm>
          <a:prstGeom prst="rect">
            <a:avLst/>
          </a:prstGeom>
          <a:noFill/>
        </p:spPr>
        <p:txBody>
          <a:bodyPr wrap="square" rtlCol="0">
            <a:spAutoFit/>
          </a:bodyPr>
          <a:lstStyle/>
          <a:p>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a:p>
            <a:endParaRPr lang="fr-FR" sz="700">
              <a:solidFill>
                <a:schemeClr val="tx1"/>
              </a:solidFill>
              <a:latin typeface="Volte" panose="00000500000000000000" pitchFamily="50" charset="0"/>
            </a:endParaRPr>
          </a:p>
        </p:txBody>
      </p:sp>
      <p:pic>
        <p:nvPicPr>
          <p:cNvPr id="4" name="Image 3">
            <a:extLst>
              <a:ext uri="{FF2B5EF4-FFF2-40B4-BE49-F238E27FC236}">
                <a16:creationId xmlns:a16="http://schemas.microsoft.com/office/drawing/2014/main" id="{44413FF2-C8A0-1CFA-313F-0F4E05635C89}"/>
              </a:ext>
            </a:extLst>
          </p:cNvPr>
          <p:cNvPicPr>
            <a:picLocks noChangeAspect="1"/>
          </p:cNvPicPr>
          <p:nvPr/>
        </p:nvPicPr>
        <p:blipFill>
          <a:blip r:embed="rId3"/>
          <a:stretch>
            <a:fillRect/>
          </a:stretch>
        </p:blipFill>
        <p:spPr>
          <a:xfrm>
            <a:off x="1060850" y="4603353"/>
            <a:ext cx="1671637" cy="460137"/>
          </a:xfrm>
          <a:prstGeom prst="rect">
            <a:avLst/>
          </a:prstGeom>
        </p:spPr>
      </p:pic>
      <p:sp>
        <p:nvSpPr>
          <p:cNvPr id="2" name="TextBox 1">
            <a:extLst>
              <a:ext uri="{FF2B5EF4-FFF2-40B4-BE49-F238E27FC236}">
                <a16:creationId xmlns:a16="http://schemas.microsoft.com/office/drawing/2014/main" id="{8E6F55CB-7C52-5303-A2D7-9AC92D16C961}"/>
              </a:ext>
            </a:extLst>
          </p:cNvPr>
          <p:cNvSpPr txBox="1"/>
          <p:nvPr/>
        </p:nvSpPr>
        <p:spPr>
          <a:xfrm>
            <a:off x="4193931" y="1428750"/>
            <a:ext cx="4870938" cy="14112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650"/>
              </a:lnSpc>
            </a:pPr>
            <a:r>
              <a:rPr lang="fr-FR" sz="1700" i="1">
                <a:latin typeface="Volte"/>
                <a:cs typeface="Segoe UI"/>
              </a:rPr>
              <a:t>“</a:t>
            </a:r>
            <a:r>
              <a:rPr lang="fr-FR" sz="1700" i="1" err="1">
                <a:latin typeface="Volte"/>
                <a:cs typeface="Segoe UI"/>
              </a:rPr>
              <a:t>measured</a:t>
            </a:r>
            <a:r>
              <a:rPr lang="fr-FR" sz="1700" i="1">
                <a:latin typeface="Volte"/>
                <a:cs typeface="Segoe UI"/>
              </a:rPr>
              <a:t> </a:t>
            </a:r>
            <a:r>
              <a:rPr lang="fr-FR" sz="1700" i="1" err="1">
                <a:latin typeface="Volte"/>
                <a:cs typeface="Segoe UI"/>
              </a:rPr>
              <a:t>against</a:t>
            </a:r>
            <a:r>
              <a:rPr lang="fr-FR" sz="1700" i="1">
                <a:latin typeface="Volte"/>
                <a:cs typeface="Segoe UI"/>
              </a:rPr>
              <a:t> the </a:t>
            </a:r>
            <a:r>
              <a:rPr lang="fr-FR" sz="1700" i="1" err="1">
                <a:latin typeface="Volte"/>
                <a:cs typeface="Segoe UI"/>
              </a:rPr>
              <a:t>requirement</a:t>
            </a:r>
            <a:r>
              <a:rPr lang="fr-FR" sz="1700" i="1">
                <a:latin typeface="Volte"/>
                <a:cs typeface="Segoe UI"/>
              </a:rPr>
              <a:t> </a:t>
            </a:r>
            <a:r>
              <a:rPr lang="fr-FR" sz="1700" i="1" err="1">
                <a:latin typeface="Volte"/>
                <a:cs typeface="Segoe UI"/>
              </a:rPr>
              <a:t>that</a:t>
            </a:r>
            <a:r>
              <a:rPr lang="fr-FR" sz="1700" i="1">
                <a:latin typeface="Volte"/>
                <a:cs typeface="Segoe UI"/>
              </a:rPr>
              <a:t> </a:t>
            </a:r>
            <a:r>
              <a:rPr lang="fr-FR" sz="1700" i="1" err="1">
                <a:latin typeface="Volte"/>
                <a:cs typeface="Segoe UI"/>
              </a:rPr>
              <a:t>they</a:t>
            </a:r>
            <a:r>
              <a:rPr lang="fr-FR" sz="1700" i="1">
                <a:latin typeface="Volte"/>
                <a:cs typeface="Segoe UI"/>
              </a:rPr>
              <a:t> </a:t>
            </a:r>
            <a:r>
              <a:rPr lang="fr-FR" sz="1700" i="1" err="1">
                <a:latin typeface="Volte"/>
                <a:cs typeface="Segoe UI"/>
              </a:rPr>
              <a:t>should</a:t>
            </a:r>
            <a:r>
              <a:rPr lang="fr-FR" sz="1700" i="1">
                <a:latin typeface="Volte"/>
                <a:cs typeface="Segoe UI"/>
              </a:rPr>
              <a:t> </a:t>
            </a:r>
            <a:r>
              <a:rPr lang="fr-FR" sz="1700" i="1" err="1">
                <a:latin typeface="Volte"/>
                <a:cs typeface="Segoe UI"/>
              </a:rPr>
              <a:t>contribute</a:t>
            </a:r>
            <a:r>
              <a:rPr lang="fr-FR" sz="1700" i="1">
                <a:latin typeface="Volte"/>
                <a:cs typeface="Segoe UI"/>
              </a:rPr>
              <a:t> to </a:t>
            </a:r>
            <a:r>
              <a:rPr lang="fr-FR" sz="1700" i="1">
                <a:solidFill>
                  <a:srgbClr val="269B87"/>
                </a:solidFill>
                <a:latin typeface="Volte"/>
                <a:cs typeface="Segoe UI"/>
              </a:rPr>
              <a:t>the </a:t>
            </a:r>
            <a:r>
              <a:rPr lang="fr-FR" sz="1700" i="1" err="1">
                <a:solidFill>
                  <a:srgbClr val="269B87"/>
                </a:solidFill>
                <a:latin typeface="Volte"/>
                <a:cs typeface="Segoe UI"/>
              </a:rPr>
              <a:t>realization</a:t>
            </a:r>
            <a:r>
              <a:rPr lang="fr-FR" sz="1700" i="1">
                <a:solidFill>
                  <a:srgbClr val="269B87"/>
                </a:solidFill>
                <a:latin typeface="Volte"/>
                <a:cs typeface="Segoe UI"/>
              </a:rPr>
              <a:t> of the right to </a:t>
            </a:r>
            <a:r>
              <a:rPr lang="fr-FR" sz="1700" i="1" err="1">
                <a:solidFill>
                  <a:srgbClr val="269B87"/>
                </a:solidFill>
                <a:latin typeface="Volte"/>
                <a:cs typeface="Segoe UI"/>
              </a:rPr>
              <a:t>food</a:t>
            </a:r>
            <a:r>
              <a:rPr lang="fr-FR" sz="1700" i="1">
                <a:solidFill>
                  <a:srgbClr val="269B87"/>
                </a:solidFill>
                <a:latin typeface="Volte"/>
                <a:cs typeface="Segoe UI"/>
              </a:rPr>
              <a:t>, the </a:t>
            </a:r>
            <a:r>
              <a:rPr lang="fr-FR" sz="1700" i="1" err="1">
                <a:solidFill>
                  <a:srgbClr val="269B87"/>
                </a:solidFill>
                <a:latin typeface="Volte"/>
                <a:cs typeface="Segoe UI"/>
              </a:rPr>
              <a:t>food</a:t>
            </a:r>
            <a:r>
              <a:rPr lang="fr-FR" sz="1700" i="1">
                <a:solidFill>
                  <a:srgbClr val="269B87"/>
                </a:solidFill>
                <a:latin typeface="Volte"/>
                <a:cs typeface="Segoe UI"/>
              </a:rPr>
              <a:t> </a:t>
            </a:r>
            <a:r>
              <a:rPr lang="fr-FR" sz="1700" i="1" err="1">
                <a:solidFill>
                  <a:srgbClr val="269B87"/>
                </a:solidFill>
                <a:latin typeface="Volte"/>
                <a:cs typeface="Segoe UI"/>
              </a:rPr>
              <a:t>systems</a:t>
            </a:r>
            <a:r>
              <a:rPr lang="fr-FR" sz="1700" i="1">
                <a:latin typeface="Volte"/>
                <a:cs typeface="Segoe UI"/>
              </a:rPr>
              <a:t> </a:t>
            </a:r>
            <a:r>
              <a:rPr lang="fr-FR" sz="1700" i="1" err="1">
                <a:latin typeface="Volte"/>
                <a:cs typeface="Segoe UI"/>
              </a:rPr>
              <a:t>we</a:t>
            </a:r>
            <a:r>
              <a:rPr lang="fr-FR" sz="1700" i="1">
                <a:latin typeface="Volte"/>
                <a:cs typeface="Segoe UI"/>
              </a:rPr>
              <a:t> have </a:t>
            </a:r>
            <a:r>
              <a:rPr lang="fr-FR" sz="1700" i="1" err="1">
                <a:latin typeface="Volte"/>
                <a:cs typeface="Segoe UI"/>
              </a:rPr>
              <a:t>inherited</a:t>
            </a:r>
            <a:r>
              <a:rPr lang="fr-FR" sz="1700" i="1">
                <a:latin typeface="Volte"/>
                <a:cs typeface="Segoe UI"/>
              </a:rPr>
              <a:t> </a:t>
            </a:r>
            <a:r>
              <a:rPr lang="fr-FR" sz="1700" i="1" err="1">
                <a:latin typeface="Volte"/>
                <a:cs typeface="Segoe UI"/>
              </a:rPr>
              <a:t>from</a:t>
            </a:r>
            <a:r>
              <a:rPr lang="fr-FR" sz="1700" i="1">
                <a:latin typeface="Volte"/>
                <a:cs typeface="Segoe UI"/>
              </a:rPr>
              <a:t> the </a:t>
            </a:r>
            <a:r>
              <a:rPr lang="fr-FR" sz="1700" i="1" err="1">
                <a:latin typeface="Volte"/>
                <a:cs typeface="Segoe UI"/>
              </a:rPr>
              <a:t>twentieth</a:t>
            </a:r>
            <a:r>
              <a:rPr lang="fr-FR" sz="1700" i="1">
                <a:latin typeface="Volte"/>
                <a:cs typeface="Segoe UI"/>
              </a:rPr>
              <a:t> century </a:t>
            </a:r>
            <a:r>
              <a:rPr lang="fr-FR" sz="1700" i="1">
                <a:solidFill>
                  <a:srgbClr val="269B87"/>
                </a:solidFill>
                <a:latin typeface="Volte"/>
                <a:cs typeface="Segoe UI"/>
              </a:rPr>
              <a:t>have </a:t>
            </a:r>
            <a:r>
              <a:rPr lang="fr-FR" sz="1700" i="1" err="1">
                <a:solidFill>
                  <a:srgbClr val="269B87"/>
                </a:solidFill>
                <a:latin typeface="Volte"/>
                <a:cs typeface="Segoe UI"/>
              </a:rPr>
              <a:t>failed</a:t>
            </a:r>
            <a:r>
              <a:rPr lang="fr-FR" sz="1700" i="1">
                <a:solidFill>
                  <a:srgbClr val="269B87"/>
                </a:solidFill>
                <a:latin typeface="Volte"/>
                <a:cs typeface="Segoe UI"/>
              </a:rPr>
              <a:t> </a:t>
            </a:r>
            <a:r>
              <a:rPr lang="fr-FR" sz="1700" i="1" err="1">
                <a:solidFill>
                  <a:srgbClr val="269B87"/>
                </a:solidFill>
                <a:latin typeface="Volte"/>
                <a:cs typeface="Segoe UI"/>
              </a:rPr>
              <a:t>from</a:t>
            </a:r>
            <a:r>
              <a:rPr lang="fr-FR" sz="1700" i="1">
                <a:solidFill>
                  <a:srgbClr val="269B87"/>
                </a:solidFill>
                <a:latin typeface="Volte"/>
                <a:cs typeface="Segoe UI"/>
              </a:rPr>
              <a:t> </a:t>
            </a:r>
            <a:r>
              <a:rPr lang="fr-FR" sz="1700" i="1" err="1">
                <a:solidFill>
                  <a:srgbClr val="269B87"/>
                </a:solidFill>
                <a:latin typeface="Volte"/>
                <a:cs typeface="Segoe UI"/>
              </a:rPr>
              <a:t>economic</a:t>
            </a:r>
            <a:r>
              <a:rPr lang="fr-FR" sz="1700" i="1">
                <a:solidFill>
                  <a:srgbClr val="269B87"/>
                </a:solidFill>
                <a:latin typeface="Volte"/>
                <a:cs typeface="Segoe UI"/>
              </a:rPr>
              <a:t>, social end </a:t>
            </a:r>
            <a:r>
              <a:rPr lang="fr-FR" sz="1700" i="1" err="1">
                <a:solidFill>
                  <a:srgbClr val="269B87"/>
                </a:solidFill>
                <a:latin typeface="Volte"/>
                <a:cs typeface="Segoe UI"/>
              </a:rPr>
              <a:t>environmental</a:t>
            </a:r>
            <a:r>
              <a:rPr lang="fr-FR" sz="1700" i="1">
                <a:solidFill>
                  <a:srgbClr val="269B87"/>
                </a:solidFill>
                <a:latin typeface="Volte"/>
                <a:cs typeface="Segoe UI"/>
              </a:rPr>
              <a:t> point of </a:t>
            </a:r>
            <a:r>
              <a:rPr lang="fr-FR" sz="1700" i="1" err="1">
                <a:solidFill>
                  <a:srgbClr val="269B87"/>
                </a:solidFill>
                <a:latin typeface="Volte"/>
                <a:cs typeface="Segoe UI"/>
              </a:rPr>
              <a:t>view</a:t>
            </a:r>
            <a:r>
              <a:rPr lang="fr-FR" sz="1700" i="1">
                <a:solidFill>
                  <a:srgbClr val="269B87"/>
                </a:solidFill>
                <a:latin typeface="Volte"/>
                <a:cs typeface="Segoe UI"/>
              </a:rPr>
              <a:t>”</a:t>
            </a:r>
            <a:r>
              <a:rPr lang="fr-FR" sz="1700">
                <a:latin typeface="Volte"/>
                <a:cs typeface="Segoe UI"/>
              </a:rPr>
              <a:t>. </a:t>
            </a:r>
            <a:endParaRPr lang="en-US"/>
          </a:p>
        </p:txBody>
      </p:sp>
      <p:sp>
        <p:nvSpPr>
          <p:cNvPr id="5" name="TextBox 4">
            <a:extLst>
              <a:ext uri="{FF2B5EF4-FFF2-40B4-BE49-F238E27FC236}">
                <a16:creationId xmlns:a16="http://schemas.microsoft.com/office/drawing/2014/main" id="{0B4B27F6-EE25-332A-D26F-CFBFE7D6F59F}"/>
              </a:ext>
            </a:extLst>
          </p:cNvPr>
          <p:cNvSpPr txBox="1"/>
          <p:nvPr/>
        </p:nvSpPr>
        <p:spPr>
          <a:xfrm>
            <a:off x="272560" y="3301511"/>
            <a:ext cx="8651630" cy="1018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700">
              <a:latin typeface="Volte"/>
              <a:cs typeface="Segoe UI"/>
            </a:endParaRPr>
          </a:p>
          <a:p>
            <a:pPr>
              <a:lnSpc>
                <a:spcPts val="1650"/>
              </a:lnSpc>
            </a:pPr>
            <a:r>
              <a:rPr lang="fr-FR" sz="1700">
                <a:solidFill>
                  <a:srgbClr val="269B87"/>
                </a:solidFill>
                <a:latin typeface="Volte"/>
                <a:cs typeface="Segoe UI"/>
              </a:rPr>
              <a:t>The key to transition </a:t>
            </a:r>
            <a:r>
              <a:rPr lang="fr-FR" sz="1700" err="1">
                <a:solidFill>
                  <a:srgbClr val="269B87"/>
                </a:solidFill>
                <a:latin typeface="Volte"/>
                <a:cs typeface="Segoe UI"/>
              </a:rPr>
              <a:t>is</a:t>
            </a:r>
            <a:r>
              <a:rPr lang="fr-FR" sz="1700">
                <a:solidFill>
                  <a:srgbClr val="269B87"/>
                </a:solidFill>
                <a:latin typeface="Volte"/>
                <a:cs typeface="Segoe UI"/>
              </a:rPr>
              <a:t> to </a:t>
            </a:r>
            <a:r>
              <a:rPr lang="fr-FR" sz="1700" err="1">
                <a:solidFill>
                  <a:srgbClr val="269B87"/>
                </a:solidFill>
                <a:latin typeface="Volte"/>
                <a:cs typeface="Segoe UI"/>
              </a:rPr>
              <a:t>rebuild</a:t>
            </a:r>
            <a:r>
              <a:rPr lang="fr-FR" sz="1700">
                <a:solidFill>
                  <a:srgbClr val="269B87"/>
                </a:solidFill>
                <a:latin typeface="Volte"/>
                <a:cs typeface="Segoe UI"/>
              </a:rPr>
              <a:t> local </a:t>
            </a:r>
            <a:r>
              <a:rPr lang="fr-FR" sz="1700" err="1">
                <a:solidFill>
                  <a:srgbClr val="269B87"/>
                </a:solidFill>
                <a:latin typeface="Volte"/>
                <a:cs typeface="Segoe UI"/>
              </a:rPr>
              <a:t>food</a:t>
            </a:r>
            <a:r>
              <a:rPr lang="fr-FR" sz="1700">
                <a:solidFill>
                  <a:srgbClr val="269B87"/>
                </a:solidFill>
                <a:latin typeface="Volte"/>
                <a:cs typeface="Segoe UI"/>
              </a:rPr>
              <a:t> </a:t>
            </a:r>
            <a:r>
              <a:rPr lang="fr-FR" sz="1700" err="1">
                <a:solidFill>
                  <a:srgbClr val="269B87"/>
                </a:solidFill>
                <a:latin typeface="Volte"/>
                <a:cs typeface="Segoe UI"/>
              </a:rPr>
              <a:t>systems</a:t>
            </a:r>
            <a:r>
              <a:rPr lang="fr-FR" sz="1700">
                <a:latin typeface="Volte"/>
                <a:cs typeface="Segoe UI"/>
              </a:rPr>
              <a:t>, </a:t>
            </a:r>
            <a:r>
              <a:rPr lang="fr-FR" sz="1700" err="1">
                <a:latin typeface="Volte"/>
                <a:cs typeface="Segoe UI"/>
              </a:rPr>
              <a:t>thus</a:t>
            </a:r>
            <a:r>
              <a:rPr lang="fr-FR" sz="1700">
                <a:latin typeface="Volte"/>
                <a:cs typeface="Segoe UI"/>
              </a:rPr>
              <a:t> </a:t>
            </a:r>
            <a:r>
              <a:rPr lang="fr-FR" sz="1700" err="1">
                <a:latin typeface="Volte"/>
                <a:cs typeface="Segoe UI"/>
              </a:rPr>
              <a:t>decentralizing</a:t>
            </a:r>
            <a:r>
              <a:rPr lang="fr-FR" sz="1700">
                <a:latin typeface="Volte"/>
                <a:cs typeface="Segoe UI"/>
              </a:rPr>
              <a:t> </a:t>
            </a:r>
            <a:r>
              <a:rPr lang="fr-FR" sz="1700" err="1">
                <a:latin typeface="Volte"/>
                <a:cs typeface="Segoe UI"/>
              </a:rPr>
              <a:t>food</a:t>
            </a:r>
            <a:r>
              <a:rPr lang="fr-FR" sz="1700">
                <a:latin typeface="Volte"/>
                <a:cs typeface="Segoe UI"/>
              </a:rPr>
              <a:t> </a:t>
            </a:r>
            <a:r>
              <a:rPr lang="fr-FR" sz="1700" err="1">
                <a:latin typeface="Volte"/>
                <a:cs typeface="Segoe UI"/>
              </a:rPr>
              <a:t>systems</a:t>
            </a:r>
            <a:r>
              <a:rPr lang="fr-FR" sz="1700">
                <a:latin typeface="Volte"/>
                <a:cs typeface="Segoe UI"/>
              </a:rPr>
              <a:t> and </a:t>
            </a:r>
            <a:r>
              <a:rPr lang="fr-FR" sz="1700" err="1">
                <a:latin typeface="Volte"/>
                <a:cs typeface="Segoe UI"/>
              </a:rPr>
              <a:t>making</a:t>
            </a:r>
            <a:r>
              <a:rPr lang="fr-FR" sz="1700">
                <a:latin typeface="Volte"/>
                <a:cs typeface="Segoe UI"/>
              </a:rPr>
              <a:t> </a:t>
            </a:r>
            <a:r>
              <a:rPr lang="fr-FR" sz="1700" err="1">
                <a:latin typeface="Volte"/>
                <a:cs typeface="Segoe UI"/>
              </a:rPr>
              <a:t>them</a:t>
            </a:r>
            <a:r>
              <a:rPr lang="fr-FR" sz="1700">
                <a:latin typeface="Volte"/>
                <a:cs typeface="Segoe UI"/>
              </a:rPr>
              <a:t> more flexible, but </a:t>
            </a:r>
            <a:r>
              <a:rPr lang="fr-FR" sz="1700" err="1">
                <a:latin typeface="Volte"/>
                <a:cs typeface="Segoe UI"/>
              </a:rPr>
              <a:t>also</a:t>
            </a:r>
            <a:r>
              <a:rPr lang="fr-FR" sz="1700">
                <a:latin typeface="Volte"/>
                <a:cs typeface="Segoe UI"/>
              </a:rPr>
              <a:t> </a:t>
            </a:r>
            <a:r>
              <a:rPr lang="fr-FR" sz="1700" err="1">
                <a:latin typeface="Volte"/>
                <a:cs typeface="Segoe UI"/>
              </a:rPr>
              <a:t>creating</a:t>
            </a:r>
            <a:r>
              <a:rPr lang="fr-FR" sz="1700">
                <a:latin typeface="Volte"/>
                <a:cs typeface="Segoe UI"/>
              </a:rPr>
              <a:t> links </a:t>
            </a:r>
            <a:r>
              <a:rPr lang="fr-FR" sz="1700" err="1">
                <a:latin typeface="Volte"/>
                <a:cs typeface="Segoe UI"/>
              </a:rPr>
              <a:t>between</a:t>
            </a:r>
            <a:r>
              <a:rPr lang="fr-FR" sz="1700">
                <a:latin typeface="Volte"/>
                <a:cs typeface="Segoe UI"/>
              </a:rPr>
              <a:t> the </a:t>
            </a:r>
            <a:r>
              <a:rPr lang="fr-FR" sz="1700" err="1">
                <a:latin typeface="Volte"/>
                <a:cs typeface="Segoe UI"/>
              </a:rPr>
              <a:t>cities</a:t>
            </a:r>
            <a:r>
              <a:rPr lang="fr-FR" sz="1700">
                <a:latin typeface="Volte"/>
                <a:cs typeface="Segoe UI"/>
              </a:rPr>
              <a:t> and </a:t>
            </a:r>
            <a:r>
              <a:rPr lang="fr-FR" sz="1700" err="1">
                <a:latin typeface="Volte"/>
                <a:cs typeface="Segoe UI"/>
              </a:rPr>
              <a:t>their</a:t>
            </a:r>
            <a:r>
              <a:rPr lang="fr-FR" sz="1700">
                <a:latin typeface="Volte"/>
                <a:cs typeface="Segoe UI"/>
              </a:rPr>
              <a:t> rural hinterland, for the </a:t>
            </a:r>
            <a:r>
              <a:rPr lang="fr-FR" sz="1700" err="1">
                <a:latin typeface="Volte"/>
                <a:cs typeface="Segoe UI"/>
              </a:rPr>
              <a:t>benefit</a:t>
            </a:r>
            <a:r>
              <a:rPr lang="fr-FR" sz="1700">
                <a:latin typeface="Volte"/>
                <a:cs typeface="Segoe UI"/>
              </a:rPr>
              <a:t> </a:t>
            </a:r>
            <a:r>
              <a:rPr lang="fr-FR" sz="1700" err="1">
                <a:latin typeface="Volte"/>
                <a:cs typeface="Segoe UI"/>
              </a:rPr>
              <a:t>both</a:t>
            </a:r>
            <a:r>
              <a:rPr lang="fr-FR" sz="1700">
                <a:latin typeface="Volte"/>
                <a:cs typeface="Segoe UI"/>
              </a:rPr>
              <a:t> of local </a:t>
            </a:r>
            <a:r>
              <a:rPr lang="fr-FR" sz="1700" err="1">
                <a:latin typeface="Volte"/>
                <a:cs typeface="Segoe UI"/>
              </a:rPr>
              <a:t>producers</a:t>
            </a:r>
            <a:r>
              <a:rPr lang="fr-FR" sz="1700">
                <a:latin typeface="Volte"/>
                <a:cs typeface="Segoe UI"/>
              </a:rPr>
              <a:t> and of </a:t>
            </a:r>
            <a:r>
              <a:rPr lang="fr-FR" sz="1700" err="1">
                <a:latin typeface="Volte"/>
                <a:cs typeface="Segoe UI"/>
              </a:rPr>
              <a:t>consumers</a:t>
            </a:r>
            <a:r>
              <a:rPr lang="fr-FR" sz="1700">
                <a:latin typeface="Volte"/>
                <a:cs typeface="Segoe UI"/>
              </a:rPr>
              <a:t>. </a:t>
            </a:r>
            <a:endParaRPr lang="en-US"/>
          </a:p>
        </p:txBody>
      </p:sp>
      <p:pic>
        <p:nvPicPr>
          <p:cNvPr id="6" name="Picture 5">
            <a:extLst>
              <a:ext uri="{FF2B5EF4-FFF2-40B4-BE49-F238E27FC236}">
                <a16:creationId xmlns:a16="http://schemas.microsoft.com/office/drawing/2014/main" id="{B19C4483-E7FC-EFD8-6D38-FE90D4A44D96}"/>
              </a:ext>
            </a:extLst>
          </p:cNvPr>
          <p:cNvPicPr>
            <a:picLocks noChangeAspect="1"/>
          </p:cNvPicPr>
          <p:nvPr/>
        </p:nvPicPr>
        <p:blipFill>
          <a:blip r:embed="rId4"/>
          <a:stretch>
            <a:fillRect/>
          </a:stretch>
        </p:blipFill>
        <p:spPr>
          <a:xfrm>
            <a:off x="768228" y="1206377"/>
            <a:ext cx="3404822" cy="2317507"/>
          </a:xfrm>
          <a:prstGeom prst="rect">
            <a:avLst/>
          </a:prstGeom>
        </p:spPr>
      </p:pic>
    </p:spTree>
    <p:extLst>
      <p:ext uri="{BB962C8B-B14F-4D97-AF65-F5344CB8AC3E}">
        <p14:creationId xmlns:p14="http://schemas.microsoft.com/office/powerpoint/2010/main" val="3538914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11EE27D3-B5E6-437D-2711-97682D6CCCC5}"/>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9B13E5F3-782E-38F0-A391-0A8766944F7A}"/>
              </a:ext>
            </a:extLst>
          </p:cNvPr>
          <p:cNvSpPr/>
          <p:nvPr/>
        </p:nvSpPr>
        <p:spPr>
          <a:xfrm>
            <a:off x="0" y="0"/>
            <a:ext cx="9144000" cy="990347"/>
          </a:xfrm>
          <a:prstGeom prst="rect">
            <a:avLst/>
          </a:prstGeom>
          <a:solidFill>
            <a:srgbClr val="8FBEB5"/>
          </a:solidFill>
          <a:ln>
            <a:noFill/>
          </a:ln>
          <a:effectLst>
            <a:outerShdw blurRad="57150" dist="19050" dir="5400000" algn="bl" rotWithShape="0">
              <a:schemeClr val="lt1">
                <a:alpha val="49800"/>
              </a:scheme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65" name="Google Shape;65;p14">
            <a:extLst>
              <a:ext uri="{FF2B5EF4-FFF2-40B4-BE49-F238E27FC236}">
                <a16:creationId xmlns:a16="http://schemas.microsoft.com/office/drawing/2014/main" id="{CE6E1EDD-EF73-4708-B81C-D8663C74A351}"/>
              </a:ext>
            </a:extLst>
          </p:cNvPr>
          <p:cNvCxnSpPr/>
          <p:nvPr/>
        </p:nvCxnSpPr>
        <p:spPr>
          <a:xfrm flipH="1">
            <a:off x="814300" y="150025"/>
            <a:ext cx="10800" cy="846600"/>
          </a:xfrm>
          <a:prstGeom prst="straightConnector1">
            <a:avLst/>
          </a:prstGeom>
          <a:noFill/>
          <a:ln w="19050" cap="flat" cmpd="sng">
            <a:solidFill>
              <a:srgbClr val="F7E33F"/>
            </a:solidFill>
            <a:prstDash val="sysDot"/>
            <a:round/>
            <a:headEnd type="none" w="med" len="med"/>
            <a:tailEnd type="none" w="med" len="med"/>
          </a:ln>
        </p:spPr>
      </p:cxnSp>
      <p:sp>
        <p:nvSpPr>
          <p:cNvPr id="66" name="Google Shape;66;p14">
            <a:extLst>
              <a:ext uri="{FF2B5EF4-FFF2-40B4-BE49-F238E27FC236}">
                <a16:creationId xmlns:a16="http://schemas.microsoft.com/office/drawing/2014/main" id="{432532E7-2506-BBC4-522B-A66ADCD07A5E}"/>
              </a:ext>
            </a:extLst>
          </p:cNvPr>
          <p:cNvSpPr txBox="1">
            <a:spLocks noGrp="1"/>
          </p:cNvSpPr>
          <p:nvPr>
            <p:ph type="title" idx="4294967295"/>
          </p:nvPr>
        </p:nvSpPr>
        <p:spPr>
          <a:xfrm>
            <a:off x="955342" y="260476"/>
            <a:ext cx="7969228" cy="539931"/>
          </a:xfrm>
          <a:prstGeom prst="rect">
            <a:avLst/>
          </a:prstGeom>
        </p:spPr>
        <p:txBody>
          <a:bodyPr spcFirstLastPara="1" wrap="square" lIns="91425" tIns="91425" rIns="91425" bIns="91425" anchor="t" anchorCtr="0">
            <a:normAutofit fontScale="90000"/>
          </a:bodyPr>
          <a:lstStyle/>
          <a:p>
            <a:r>
              <a:rPr lang="fr-FR">
                <a:solidFill>
                  <a:srgbClr val="1A233A"/>
                </a:solidFill>
                <a:latin typeface="Volte"/>
                <a:ea typeface="Calibri"/>
              </a:rPr>
              <a:t>Territorialisation of the </a:t>
            </a:r>
            <a:r>
              <a:rPr lang="fr-FR" err="1">
                <a:solidFill>
                  <a:srgbClr val="1A233A"/>
                </a:solidFill>
                <a:latin typeface="Volte"/>
                <a:ea typeface="Calibri"/>
              </a:rPr>
              <a:t>food</a:t>
            </a:r>
            <a:r>
              <a:rPr lang="fr-FR">
                <a:solidFill>
                  <a:srgbClr val="1A233A"/>
                </a:solidFill>
                <a:latin typeface="Volte"/>
                <a:ea typeface="Calibri"/>
              </a:rPr>
              <a:t> system: local action</a:t>
            </a:r>
          </a:p>
          <a:p>
            <a:endParaRPr lang="fr-FR">
              <a:solidFill>
                <a:srgbClr val="1A233A"/>
              </a:solidFill>
              <a:latin typeface="Volte"/>
              <a:ea typeface="Calibri"/>
            </a:endParaRPr>
          </a:p>
        </p:txBody>
      </p:sp>
      <p:sp>
        <p:nvSpPr>
          <p:cNvPr id="11" name="ZoneTexte 10">
            <a:extLst>
              <a:ext uri="{FF2B5EF4-FFF2-40B4-BE49-F238E27FC236}">
                <a16:creationId xmlns:a16="http://schemas.microsoft.com/office/drawing/2014/main" id="{310664F6-A038-8634-CE5E-3300CB02CCAC}"/>
              </a:ext>
            </a:extLst>
          </p:cNvPr>
          <p:cNvSpPr txBox="1"/>
          <p:nvPr/>
        </p:nvSpPr>
        <p:spPr>
          <a:xfrm>
            <a:off x="2732487" y="4545612"/>
            <a:ext cx="213288" cy="461665"/>
          </a:xfrm>
          <a:prstGeom prst="rect">
            <a:avLst/>
          </a:prstGeom>
          <a:noFill/>
        </p:spPr>
        <p:txBody>
          <a:bodyPr wrap="square">
            <a:spAutoFit/>
          </a:bodyPr>
          <a:lstStyle/>
          <a:p>
            <a:r>
              <a:rPr lang="fr-FR" sz="2400">
                <a:solidFill>
                  <a:schemeClr val="tx1"/>
                </a:solidFill>
                <a:latin typeface="Volte" panose="00000500000000000000" pitchFamily="50" charset="0"/>
              </a:rPr>
              <a:t>.</a:t>
            </a:r>
            <a:r>
              <a:rPr lang="fr-FR" sz="400">
                <a:solidFill>
                  <a:schemeClr val="tx1"/>
                </a:solidFill>
                <a:latin typeface="Volte" panose="00000500000000000000" pitchFamily="50" charset="0"/>
              </a:rPr>
              <a:t> </a:t>
            </a:r>
            <a:endParaRPr lang="fr-FR" sz="1000"/>
          </a:p>
        </p:txBody>
      </p:sp>
      <p:cxnSp>
        <p:nvCxnSpPr>
          <p:cNvPr id="17" name="Connecteur droit 16">
            <a:extLst>
              <a:ext uri="{FF2B5EF4-FFF2-40B4-BE49-F238E27FC236}">
                <a16:creationId xmlns:a16="http://schemas.microsoft.com/office/drawing/2014/main" id="{38878EB4-D170-C7B9-319B-AB38EF66AA97}"/>
              </a:ext>
            </a:extLst>
          </p:cNvPr>
          <p:cNvCxnSpPr>
            <a:cxnSpLocks/>
          </p:cNvCxnSpPr>
          <p:nvPr/>
        </p:nvCxnSpPr>
        <p:spPr>
          <a:xfrm>
            <a:off x="483113" y="4477080"/>
            <a:ext cx="8177774" cy="0"/>
          </a:xfrm>
          <a:prstGeom prst="line">
            <a:avLst/>
          </a:prstGeom>
          <a:ln w="19050">
            <a:solidFill>
              <a:schemeClr val="tx1">
                <a:alpha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E2B30FFB-BF19-E65D-52F9-2ADC42B0DD3B}"/>
              </a:ext>
            </a:extLst>
          </p:cNvPr>
          <p:cNvSpPr txBox="1"/>
          <p:nvPr/>
        </p:nvSpPr>
        <p:spPr>
          <a:xfrm>
            <a:off x="2910054" y="4717018"/>
            <a:ext cx="5599655" cy="338554"/>
          </a:xfrm>
          <a:prstGeom prst="rect">
            <a:avLst/>
          </a:prstGeom>
          <a:noFill/>
        </p:spPr>
        <p:txBody>
          <a:bodyPr wrap="square" rtlCol="0">
            <a:spAutoFit/>
          </a:bodyPr>
          <a:lstStyle/>
          <a:p>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a:p>
            <a:endParaRPr lang="fr-FR" sz="700">
              <a:solidFill>
                <a:schemeClr val="tx1"/>
              </a:solidFill>
              <a:latin typeface="Volte" panose="00000500000000000000" pitchFamily="50" charset="0"/>
            </a:endParaRPr>
          </a:p>
        </p:txBody>
      </p:sp>
      <p:pic>
        <p:nvPicPr>
          <p:cNvPr id="4" name="Image 3">
            <a:extLst>
              <a:ext uri="{FF2B5EF4-FFF2-40B4-BE49-F238E27FC236}">
                <a16:creationId xmlns:a16="http://schemas.microsoft.com/office/drawing/2014/main" id="{59B6792C-FE88-5882-6264-A60825F71744}"/>
              </a:ext>
            </a:extLst>
          </p:cNvPr>
          <p:cNvPicPr>
            <a:picLocks noChangeAspect="1"/>
          </p:cNvPicPr>
          <p:nvPr/>
        </p:nvPicPr>
        <p:blipFill>
          <a:blip r:embed="rId3"/>
          <a:stretch>
            <a:fillRect/>
          </a:stretch>
        </p:blipFill>
        <p:spPr>
          <a:xfrm>
            <a:off x="1060850" y="4603353"/>
            <a:ext cx="1671637" cy="460137"/>
          </a:xfrm>
          <a:prstGeom prst="rect">
            <a:avLst/>
          </a:prstGeom>
        </p:spPr>
      </p:pic>
      <p:pic>
        <p:nvPicPr>
          <p:cNvPr id="3" name="Picture 2">
            <a:extLst>
              <a:ext uri="{FF2B5EF4-FFF2-40B4-BE49-F238E27FC236}">
                <a16:creationId xmlns:a16="http://schemas.microsoft.com/office/drawing/2014/main" id="{CB3CFD32-B3C4-1648-AFDC-1B870BB2B26F}"/>
              </a:ext>
            </a:extLst>
          </p:cNvPr>
          <p:cNvPicPr>
            <a:picLocks noChangeAspect="1"/>
          </p:cNvPicPr>
          <p:nvPr/>
        </p:nvPicPr>
        <p:blipFill>
          <a:blip r:embed="rId4"/>
          <a:stretch>
            <a:fillRect/>
          </a:stretch>
        </p:blipFill>
        <p:spPr>
          <a:xfrm>
            <a:off x="1898853" y="993530"/>
            <a:ext cx="5249578" cy="3578470"/>
          </a:xfrm>
          <a:prstGeom prst="rect">
            <a:avLst/>
          </a:prstGeom>
        </p:spPr>
      </p:pic>
    </p:spTree>
    <p:extLst>
      <p:ext uri="{BB962C8B-B14F-4D97-AF65-F5344CB8AC3E}">
        <p14:creationId xmlns:p14="http://schemas.microsoft.com/office/powerpoint/2010/main" val="1388028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A5EFBBFB-DED7-6C6A-B99E-74AF26806FFA}"/>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B92419DC-3168-AAB0-B209-111709BC1168}"/>
              </a:ext>
            </a:extLst>
          </p:cNvPr>
          <p:cNvSpPr/>
          <p:nvPr/>
        </p:nvSpPr>
        <p:spPr>
          <a:xfrm>
            <a:off x="0" y="0"/>
            <a:ext cx="9144000" cy="990347"/>
          </a:xfrm>
          <a:prstGeom prst="rect">
            <a:avLst/>
          </a:prstGeom>
          <a:solidFill>
            <a:srgbClr val="8FBEB5"/>
          </a:solidFill>
          <a:ln>
            <a:noFill/>
          </a:ln>
          <a:effectLst>
            <a:outerShdw blurRad="57150" dist="19050" dir="5400000" algn="bl" rotWithShape="0">
              <a:schemeClr val="lt1">
                <a:alpha val="49800"/>
              </a:scheme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65" name="Google Shape;65;p14">
            <a:extLst>
              <a:ext uri="{FF2B5EF4-FFF2-40B4-BE49-F238E27FC236}">
                <a16:creationId xmlns:a16="http://schemas.microsoft.com/office/drawing/2014/main" id="{61C3CB71-0E03-22B0-5EE4-2C841A282CD6}"/>
              </a:ext>
            </a:extLst>
          </p:cNvPr>
          <p:cNvCxnSpPr/>
          <p:nvPr/>
        </p:nvCxnSpPr>
        <p:spPr>
          <a:xfrm flipH="1">
            <a:off x="814300" y="150025"/>
            <a:ext cx="10800" cy="846600"/>
          </a:xfrm>
          <a:prstGeom prst="straightConnector1">
            <a:avLst/>
          </a:prstGeom>
          <a:noFill/>
          <a:ln w="19050" cap="flat" cmpd="sng">
            <a:solidFill>
              <a:srgbClr val="F7E33F"/>
            </a:solidFill>
            <a:prstDash val="sysDot"/>
            <a:round/>
            <a:headEnd type="none" w="med" len="med"/>
            <a:tailEnd type="none" w="med" len="med"/>
          </a:ln>
        </p:spPr>
      </p:cxnSp>
      <p:sp>
        <p:nvSpPr>
          <p:cNvPr id="66" name="Google Shape;66;p14">
            <a:extLst>
              <a:ext uri="{FF2B5EF4-FFF2-40B4-BE49-F238E27FC236}">
                <a16:creationId xmlns:a16="http://schemas.microsoft.com/office/drawing/2014/main" id="{E4DDAAB4-308E-6112-B7DC-093039A7268A}"/>
              </a:ext>
            </a:extLst>
          </p:cNvPr>
          <p:cNvSpPr txBox="1">
            <a:spLocks noGrp="1"/>
          </p:cNvSpPr>
          <p:nvPr>
            <p:ph type="title" idx="4294967295"/>
          </p:nvPr>
        </p:nvSpPr>
        <p:spPr>
          <a:xfrm>
            <a:off x="955342" y="260476"/>
            <a:ext cx="8189035" cy="539931"/>
          </a:xfrm>
          <a:prstGeom prst="rect">
            <a:avLst/>
          </a:prstGeom>
        </p:spPr>
        <p:txBody>
          <a:bodyPr spcFirstLastPara="1" wrap="square" lIns="91425" tIns="91425" rIns="91425" bIns="91425" anchor="t" anchorCtr="0">
            <a:normAutofit fontScale="90000"/>
          </a:bodyPr>
          <a:lstStyle/>
          <a:p>
            <a:r>
              <a:rPr lang="fr-FR">
                <a:solidFill>
                  <a:srgbClr val="1A233A"/>
                </a:solidFill>
                <a:latin typeface="Volte"/>
                <a:ea typeface="Calibri"/>
              </a:rPr>
              <a:t>Territorialisation of the </a:t>
            </a:r>
            <a:r>
              <a:rPr lang="fr-FR" err="1">
                <a:solidFill>
                  <a:srgbClr val="1A233A"/>
                </a:solidFill>
                <a:latin typeface="Volte"/>
                <a:ea typeface="Calibri"/>
              </a:rPr>
              <a:t>food</a:t>
            </a:r>
            <a:r>
              <a:rPr lang="fr-FR">
                <a:solidFill>
                  <a:srgbClr val="1A233A"/>
                </a:solidFill>
                <a:latin typeface="Volte"/>
                <a:ea typeface="Calibri"/>
              </a:rPr>
              <a:t> system: global </a:t>
            </a:r>
            <a:r>
              <a:rPr lang="fr-FR" err="1">
                <a:solidFill>
                  <a:srgbClr val="1A233A"/>
                </a:solidFill>
                <a:latin typeface="Volte"/>
                <a:ea typeface="Calibri"/>
              </a:rPr>
              <a:t>advocacy</a:t>
            </a:r>
          </a:p>
          <a:p>
            <a:endParaRPr lang="fr-FR">
              <a:solidFill>
                <a:srgbClr val="1A233A"/>
              </a:solidFill>
              <a:latin typeface="Volte"/>
              <a:ea typeface="Calibri"/>
            </a:endParaRPr>
          </a:p>
          <a:p>
            <a:endParaRPr lang="fr-FR">
              <a:solidFill>
                <a:srgbClr val="1A233A"/>
              </a:solidFill>
              <a:latin typeface="Volte"/>
              <a:ea typeface="Calibri"/>
            </a:endParaRPr>
          </a:p>
        </p:txBody>
      </p:sp>
      <p:sp>
        <p:nvSpPr>
          <p:cNvPr id="11" name="ZoneTexte 10">
            <a:extLst>
              <a:ext uri="{FF2B5EF4-FFF2-40B4-BE49-F238E27FC236}">
                <a16:creationId xmlns:a16="http://schemas.microsoft.com/office/drawing/2014/main" id="{15A99FE6-6D4E-1680-15C1-8851DC333A25}"/>
              </a:ext>
            </a:extLst>
          </p:cNvPr>
          <p:cNvSpPr txBox="1"/>
          <p:nvPr/>
        </p:nvSpPr>
        <p:spPr>
          <a:xfrm>
            <a:off x="2732487" y="4545612"/>
            <a:ext cx="213288" cy="461665"/>
          </a:xfrm>
          <a:prstGeom prst="rect">
            <a:avLst/>
          </a:prstGeom>
          <a:noFill/>
        </p:spPr>
        <p:txBody>
          <a:bodyPr wrap="square">
            <a:spAutoFit/>
          </a:bodyPr>
          <a:lstStyle/>
          <a:p>
            <a:r>
              <a:rPr lang="fr-FR" sz="2400">
                <a:solidFill>
                  <a:schemeClr val="tx1"/>
                </a:solidFill>
                <a:latin typeface="Volte" panose="00000500000000000000" pitchFamily="50" charset="0"/>
              </a:rPr>
              <a:t>.</a:t>
            </a:r>
            <a:r>
              <a:rPr lang="fr-FR" sz="400">
                <a:solidFill>
                  <a:schemeClr val="tx1"/>
                </a:solidFill>
                <a:latin typeface="Volte" panose="00000500000000000000" pitchFamily="50" charset="0"/>
              </a:rPr>
              <a:t> </a:t>
            </a:r>
            <a:endParaRPr lang="fr-FR" sz="1000"/>
          </a:p>
        </p:txBody>
      </p:sp>
      <p:cxnSp>
        <p:nvCxnSpPr>
          <p:cNvPr id="17" name="Connecteur droit 16">
            <a:extLst>
              <a:ext uri="{FF2B5EF4-FFF2-40B4-BE49-F238E27FC236}">
                <a16:creationId xmlns:a16="http://schemas.microsoft.com/office/drawing/2014/main" id="{710DD889-4634-3D37-1D0E-6D6488F7AA99}"/>
              </a:ext>
            </a:extLst>
          </p:cNvPr>
          <p:cNvCxnSpPr>
            <a:cxnSpLocks/>
          </p:cNvCxnSpPr>
          <p:nvPr/>
        </p:nvCxnSpPr>
        <p:spPr>
          <a:xfrm>
            <a:off x="483113" y="4477080"/>
            <a:ext cx="8177774" cy="0"/>
          </a:xfrm>
          <a:prstGeom prst="line">
            <a:avLst/>
          </a:prstGeom>
          <a:ln w="19050">
            <a:solidFill>
              <a:schemeClr val="tx1">
                <a:alpha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8B97A499-A1E6-711B-0D75-384A6392FD9D}"/>
              </a:ext>
            </a:extLst>
          </p:cNvPr>
          <p:cNvSpPr txBox="1"/>
          <p:nvPr/>
        </p:nvSpPr>
        <p:spPr>
          <a:xfrm>
            <a:off x="2910054" y="4717018"/>
            <a:ext cx="5599655" cy="338554"/>
          </a:xfrm>
          <a:prstGeom prst="rect">
            <a:avLst/>
          </a:prstGeom>
          <a:noFill/>
        </p:spPr>
        <p:txBody>
          <a:bodyPr wrap="square" rtlCol="0">
            <a:spAutoFit/>
          </a:bodyPr>
          <a:lstStyle/>
          <a:p>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a:p>
            <a:endParaRPr lang="fr-FR" sz="700">
              <a:solidFill>
                <a:schemeClr val="tx1"/>
              </a:solidFill>
              <a:latin typeface="Volte" panose="00000500000000000000" pitchFamily="50" charset="0"/>
            </a:endParaRPr>
          </a:p>
        </p:txBody>
      </p:sp>
      <p:pic>
        <p:nvPicPr>
          <p:cNvPr id="4" name="Image 3">
            <a:extLst>
              <a:ext uri="{FF2B5EF4-FFF2-40B4-BE49-F238E27FC236}">
                <a16:creationId xmlns:a16="http://schemas.microsoft.com/office/drawing/2014/main" id="{EF9EE7DD-A35E-0181-F2FF-4F5A3F3F9D9B}"/>
              </a:ext>
            </a:extLst>
          </p:cNvPr>
          <p:cNvPicPr>
            <a:picLocks noChangeAspect="1"/>
          </p:cNvPicPr>
          <p:nvPr/>
        </p:nvPicPr>
        <p:blipFill>
          <a:blip r:embed="rId3"/>
          <a:stretch>
            <a:fillRect/>
          </a:stretch>
        </p:blipFill>
        <p:spPr>
          <a:xfrm>
            <a:off x="1060850" y="4603353"/>
            <a:ext cx="1671637" cy="460137"/>
          </a:xfrm>
          <a:prstGeom prst="rect">
            <a:avLst/>
          </a:prstGeom>
        </p:spPr>
      </p:pic>
      <p:sp>
        <p:nvSpPr>
          <p:cNvPr id="5" name="TextBox 4">
            <a:extLst>
              <a:ext uri="{FF2B5EF4-FFF2-40B4-BE49-F238E27FC236}">
                <a16:creationId xmlns:a16="http://schemas.microsoft.com/office/drawing/2014/main" id="{AFE0C516-4B7D-9462-6D20-06D1CF291D75}"/>
              </a:ext>
            </a:extLst>
          </p:cNvPr>
          <p:cNvSpPr txBox="1"/>
          <p:nvPr/>
        </p:nvSpPr>
        <p:spPr>
          <a:xfrm>
            <a:off x="595026" y="1173892"/>
            <a:ext cx="8060525" cy="6796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650"/>
              </a:lnSpc>
            </a:pPr>
            <a:r>
              <a:rPr lang="fr-FR" sz="1700" b="1">
                <a:latin typeface="Volte"/>
                <a:cs typeface="Segoe UI"/>
              </a:rPr>
              <a:t>Fixing '</a:t>
            </a:r>
            <a:r>
              <a:rPr lang="fr-FR" sz="1700" b="1" err="1">
                <a:latin typeface="Volte"/>
                <a:cs typeface="Segoe UI"/>
              </a:rPr>
              <a:t>broken</a:t>
            </a:r>
            <a:r>
              <a:rPr lang="fr-FR" sz="1700" b="1">
                <a:latin typeface="Volte"/>
                <a:cs typeface="Segoe UI"/>
              </a:rPr>
              <a:t>' global </a:t>
            </a:r>
            <a:r>
              <a:rPr lang="fr-FR" sz="1700" b="1" err="1">
                <a:latin typeface="Volte"/>
                <a:cs typeface="Segoe UI"/>
              </a:rPr>
              <a:t>food</a:t>
            </a:r>
            <a:r>
              <a:rPr lang="fr-FR" sz="1700" b="1">
                <a:latin typeface="Volte"/>
                <a:cs typeface="Segoe UI"/>
              </a:rPr>
              <a:t> system</a:t>
            </a:r>
          </a:p>
          <a:p>
            <a:pPr algn="ctr">
              <a:spcBef>
                <a:spcPct val="0"/>
              </a:spcBef>
              <a:spcAft>
                <a:spcPct val="0"/>
              </a:spcAft>
            </a:pPr>
            <a:r>
              <a:rPr lang="it-IT" sz="1200" i="1">
                <a:latin typeface="Volte"/>
              </a:rPr>
              <a:t>«Global food systems are </a:t>
            </a:r>
            <a:r>
              <a:rPr lang="it-IT" sz="1200" i="1" err="1">
                <a:latin typeface="Volte"/>
              </a:rPr>
              <a:t>broken</a:t>
            </a:r>
            <a:r>
              <a:rPr lang="it-IT" sz="1200" i="1">
                <a:latin typeface="Volte"/>
              </a:rPr>
              <a:t> and </a:t>
            </a:r>
            <a:r>
              <a:rPr lang="it-IT" sz="1200" i="1" err="1">
                <a:latin typeface="Volte"/>
              </a:rPr>
              <a:t>billions</a:t>
            </a:r>
            <a:r>
              <a:rPr lang="it-IT" sz="1200" i="1">
                <a:latin typeface="Volte"/>
              </a:rPr>
              <a:t> of people are </a:t>
            </a:r>
            <a:r>
              <a:rPr lang="it-IT" sz="1200" i="1" err="1">
                <a:latin typeface="Volte"/>
              </a:rPr>
              <a:t>paying</a:t>
            </a:r>
            <a:r>
              <a:rPr lang="it-IT" sz="1200" i="1">
                <a:latin typeface="Volte"/>
              </a:rPr>
              <a:t> the price».</a:t>
            </a:r>
            <a:endParaRPr lang="en-US" sz="1200">
              <a:latin typeface="Volte"/>
            </a:endParaRPr>
          </a:p>
          <a:p>
            <a:pPr algn="ctr">
              <a:spcBef>
                <a:spcPct val="0"/>
              </a:spcBef>
              <a:spcAft>
                <a:spcPct val="0"/>
              </a:spcAft>
            </a:pPr>
            <a:r>
              <a:rPr lang="it-IT" sz="1200">
                <a:latin typeface="Volte"/>
              </a:rPr>
              <a:t>UN </a:t>
            </a:r>
            <a:r>
              <a:rPr lang="it-IT" sz="1200" err="1">
                <a:latin typeface="Volte"/>
              </a:rPr>
              <a:t>Secretary</a:t>
            </a:r>
            <a:r>
              <a:rPr lang="it-IT" sz="1200">
                <a:latin typeface="Volte"/>
              </a:rPr>
              <a:t>-General Antonio Guterres</a:t>
            </a:r>
            <a:endParaRPr lang="fr-FR">
              <a:latin typeface="Volte"/>
            </a:endParaRPr>
          </a:p>
        </p:txBody>
      </p:sp>
      <p:sp>
        <p:nvSpPr>
          <p:cNvPr id="6" name="TextBox 5">
            <a:extLst>
              <a:ext uri="{FF2B5EF4-FFF2-40B4-BE49-F238E27FC236}">
                <a16:creationId xmlns:a16="http://schemas.microsoft.com/office/drawing/2014/main" id="{3C9FB6B4-4051-6D70-F727-ED11309E395C}"/>
              </a:ext>
            </a:extLst>
          </p:cNvPr>
          <p:cNvSpPr txBox="1"/>
          <p:nvPr/>
        </p:nvSpPr>
        <p:spPr>
          <a:xfrm>
            <a:off x="1246488" y="1941555"/>
            <a:ext cx="675142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2400" b="1">
                <a:solidFill>
                  <a:srgbClr val="269B87"/>
                </a:solidFill>
                <a:latin typeface="Volte"/>
              </a:rPr>
              <a:t>Set the stage for global agrifood systems </a:t>
            </a:r>
            <a:r>
              <a:rPr lang="it-IT" sz="2400" b="1" err="1">
                <a:solidFill>
                  <a:srgbClr val="269B87"/>
                </a:solidFill>
                <a:latin typeface="Volte"/>
              </a:rPr>
              <a:t>transformation</a:t>
            </a:r>
            <a:r>
              <a:rPr lang="it-IT" sz="2400" b="1">
                <a:solidFill>
                  <a:srgbClr val="269B87"/>
                </a:solidFill>
                <a:latin typeface="Volte"/>
              </a:rPr>
              <a:t> to </a:t>
            </a:r>
            <a:r>
              <a:rPr lang="it-IT" sz="2400" b="1" err="1">
                <a:solidFill>
                  <a:srgbClr val="269B87"/>
                </a:solidFill>
                <a:latin typeface="Volte"/>
              </a:rPr>
              <a:t>achieve</a:t>
            </a:r>
            <a:r>
              <a:rPr lang="it-IT" sz="2400" b="1">
                <a:solidFill>
                  <a:srgbClr val="269B87"/>
                </a:solidFill>
                <a:latin typeface="Volte"/>
              </a:rPr>
              <a:t> the </a:t>
            </a:r>
            <a:r>
              <a:rPr lang="it-IT" sz="2400" b="1" err="1">
                <a:solidFill>
                  <a:srgbClr val="269B87"/>
                </a:solidFill>
                <a:latin typeface="Volte"/>
              </a:rPr>
              <a:t>SDGs</a:t>
            </a:r>
            <a:r>
              <a:rPr lang="it-IT" sz="2400" b="1">
                <a:solidFill>
                  <a:srgbClr val="269B87"/>
                </a:solidFill>
                <a:latin typeface="Volte"/>
              </a:rPr>
              <a:t>. </a:t>
            </a:r>
            <a:endParaRPr lang="en-US" sz="2400">
              <a:solidFill>
                <a:srgbClr val="269B87"/>
              </a:solidFill>
              <a:latin typeface="Volte"/>
            </a:endParaRPr>
          </a:p>
        </p:txBody>
      </p:sp>
      <p:pic>
        <p:nvPicPr>
          <p:cNvPr id="7" name="Picture 6" descr="UN Food Systems Summit | UN-Water">
            <a:extLst>
              <a:ext uri="{FF2B5EF4-FFF2-40B4-BE49-F238E27FC236}">
                <a16:creationId xmlns:a16="http://schemas.microsoft.com/office/drawing/2014/main" id="{66E83EDA-827D-BF59-4D01-6E8F9ED1E533}"/>
              </a:ext>
            </a:extLst>
          </p:cNvPr>
          <p:cNvPicPr>
            <a:picLocks noChangeAspect="1"/>
          </p:cNvPicPr>
          <p:nvPr/>
        </p:nvPicPr>
        <p:blipFill>
          <a:blip r:embed="rId4"/>
          <a:stretch>
            <a:fillRect/>
          </a:stretch>
        </p:blipFill>
        <p:spPr>
          <a:xfrm>
            <a:off x="1329895" y="2866639"/>
            <a:ext cx="2128453" cy="1232846"/>
          </a:xfrm>
          <a:prstGeom prst="rect">
            <a:avLst/>
          </a:prstGeom>
        </p:spPr>
      </p:pic>
      <p:pic>
        <p:nvPicPr>
          <p:cNvPr id="8" name="Picture 7" descr="Private Sector">
            <a:extLst>
              <a:ext uri="{FF2B5EF4-FFF2-40B4-BE49-F238E27FC236}">
                <a16:creationId xmlns:a16="http://schemas.microsoft.com/office/drawing/2014/main" id="{B840BE7B-0399-8F59-A920-A9E84BA86947}"/>
              </a:ext>
            </a:extLst>
          </p:cNvPr>
          <p:cNvPicPr>
            <a:picLocks noChangeAspect="1"/>
          </p:cNvPicPr>
          <p:nvPr/>
        </p:nvPicPr>
        <p:blipFill>
          <a:blip r:embed="rId5"/>
          <a:stretch>
            <a:fillRect/>
          </a:stretch>
        </p:blipFill>
        <p:spPr>
          <a:xfrm>
            <a:off x="4894949" y="2866768"/>
            <a:ext cx="2852609" cy="1248034"/>
          </a:xfrm>
          <a:prstGeom prst="rect">
            <a:avLst/>
          </a:prstGeom>
        </p:spPr>
      </p:pic>
      <p:sp>
        <p:nvSpPr>
          <p:cNvPr id="9" name="TextBox 8">
            <a:extLst>
              <a:ext uri="{FF2B5EF4-FFF2-40B4-BE49-F238E27FC236}">
                <a16:creationId xmlns:a16="http://schemas.microsoft.com/office/drawing/2014/main" id="{583117E9-5C56-D53D-3FE8-72C8CFE318D2}"/>
              </a:ext>
            </a:extLst>
          </p:cNvPr>
          <p:cNvSpPr txBox="1"/>
          <p:nvPr/>
        </p:nvSpPr>
        <p:spPr>
          <a:xfrm>
            <a:off x="775387" y="4235277"/>
            <a:ext cx="790986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1200" i="1">
                <a:latin typeface="Volte"/>
              </a:rPr>
              <a:t>«radical transformation in how food is produced, processed, traded and consumed is required»</a:t>
            </a:r>
            <a:r>
              <a:rPr lang="en-US" sz="1200">
                <a:latin typeface="Volte"/>
              </a:rPr>
              <a:t>​</a:t>
            </a:r>
            <a:endParaRPr lang="en-US" sz="1100">
              <a:latin typeface="Volte"/>
            </a:endParaRPr>
          </a:p>
        </p:txBody>
      </p:sp>
    </p:spTree>
    <p:extLst>
      <p:ext uri="{BB962C8B-B14F-4D97-AF65-F5344CB8AC3E}">
        <p14:creationId xmlns:p14="http://schemas.microsoft.com/office/powerpoint/2010/main" val="2729713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00D317EC-AA75-B9C0-7232-671E6307A750}"/>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12FDB1BA-9769-46EE-ADAF-45B3E1A37957}"/>
              </a:ext>
            </a:extLst>
          </p:cNvPr>
          <p:cNvSpPr/>
          <p:nvPr/>
        </p:nvSpPr>
        <p:spPr>
          <a:xfrm>
            <a:off x="0" y="0"/>
            <a:ext cx="9144000" cy="990347"/>
          </a:xfrm>
          <a:prstGeom prst="rect">
            <a:avLst/>
          </a:prstGeom>
          <a:solidFill>
            <a:srgbClr val="8FBEB5"/>
          </a:solidFill>
          <a:ln>
            <a:noFill/>
          </a:ln>
          <a:effectLst>
            <a:outerShdw blurRad="57150" dist="19050" dir="5400000" algn="bl" rotWithShape="0">
              <a:schemeClr val="lt1">
                <a:alpha val="49800"/>
              </a:scheme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65" name="Google Shape;65;p14">
            <a:extLst>
              <a:ext uri="{FF2B5EF4-FFF2-40B4-BE49-F238E27FC236}">
                <a16:creationId xmlns:a16="http://schemas.microsoft.com/office/drawing/2014/main" id="{F1E946A5-9019-5645-07C8-53BEB21751B4}"/>
              </a:ext>
            </a:extLst>
          </p:cNvPr>
          <p:cNvCxnSpPr/>
          <p:nvPr/>
        </p:nvCxnSpPr>
        <p:spPr>
          <a:xfrm flipH="1">
            <a:off x="814300" y="150025"/>
            <a:ext cx="10800" cy="846600"/>
          </a:xfrm>
          <a:prstGeom prst="straightConnector1">
            <a:avLst/>
          </a:prstGeom>
          <a:noFill/>
          <a:ln w="19050" cap="flat" cmpd="sng">
            <a:solidFill>
              <a:srgbClr val="F7E33F"/>
            </a:solidFill>
            <a:prstDash val="sysDot"/>
            <a:round/>
            <a:headEnd type="none" w="med" len="med"/>
            <a:tailEnd type="none" w="med" len="med"/>
          </a:ln>
        </p:spPr>
      </p:cxnSp>
      <p:sp>
        <p:nvSpPr>
          <p:cNvPr id="66" name="Google Shape;66;p14">
            <a:extLst>
              <a:ext uri="{FF2B5EF4-FFF2-40B4-BE49-F238E27FC236}">
                <a16:creationId xmlns:a16="http://schemas.microsoft.com/office/drawing/2014/main" id="{2CAAB026-0AD4-D82D-53EE-DF5D75435EB5}"/>
              </a:ext>
            </a:extLst>
          </p:cNvPr>
          <p:cNvSpPr txBox="1">
            <a:spLocks noGrp="1"/>
          </p:cNvSpPr>
          <p:nvPr>
            <p:ph type="title" idx="4294967295"/>
          </p:nvPr>
        </p:nvSpPr>
        <p:spPr>
          <a:xfrm>
            <a:off x="955342" y="36510"/>
            <a:ext cx="8189035" cy="539931"/>
          </a:xfrm>
          <a:prstGeom prst="rect">
            <a:avLst/>
          </a:prstGeom>
        </p:spPr>
        <p:txBody>
          <a:bodyPr spcFirstLastPara="1" wrap="square" lIns="91425" tIns="91425" rIns="91425" bIns="91425" anchor="t" anchorCtr="0">
            <a:noAutofit/>
          </a:bodyPr>
          <a:lstStyle/>
          <a:p>
            <a:r>
              <a:rPr lang="fr-FR">
                <a:solidFill>
                  <a:srgbClr val="1A233A"/>
                </a:solidFill>
                <a:latin typeface="Volte"/>
                <a:ea typeface="Calibri"/>
              </a:rPr>
              <a:t>Territorialisation of the </a:t>
            </a:r>
            <a:r>
              <a:rPr lang="fr-FR" err="1">
                <a:solidFill>
                  <a:srgbClr val="1A233A"/>
                </a:solidFill>
                <a:latin typeface="Volte"/>
                <a:ea typeface="Calibri"/>
              </a:rPr>
              <a:t>food</a:t>
            </a:r>
            <a:r>
              <a:rPr lang="fr-FR">
                <a:solidFill>
                  <a:srgbClr val="1A233A"/>
                </a:solidFill>
                <a:latin typeface="Volte"/>
                <a:ea typeface="Calibri"/>
              </a:rPr>
              <a:t> system: global </a:t>
            </a:r>
            <a:r>
              <a:rPr lang="fr-FR" err="1">
                <a:solidFill>
                  <a:srgbClr val="1A233A"/>
                </a:solidFill>
                <a:latin typeface="Volte"/>
                <a:ea typeface="Calibri"/>
              </a:rPr>
              <a:t>advocacy</a:t>
            </a:r>
            <a:endParaRPr lang="fr-FR" err="1">
              <a:solidFill>
                <a:srgbClr val="1A233A"/>
              </a:solidFill>
              <a:latin typeface="Volte"/>
            </a:endParaRPr>
          </a:p>
          <a:p>
            <a:endParaRPr lang="fr-FR">
              <a:solidFill>
                <a:srgbClr val="1A233A"/>
              </a:solidFill>
              <a:latin typeface="Volte"/>
              <a:ea typeface="Calibri"/>
            </a:endParaRPr>
          </a:p>
        </p:txBody>
      </p:sp>
      <p:sp>
        <p:nvSpPr>
          <p:cNvPr id="11" name="ZoneTexte 10">
            <a:extLst>
              <a:ext uri="{FF2B5EF4-FFF2-40B4-BE49-F238E27FC236}">
                <a16:creationId xmlns:a16="http://schemas.microsoft.com/office/drawing/2014/main" id="{FB383898-A356-28A6-A459-D7A394682445}"/>
              </a:ext>
            </a:extLst>
          </p:cNvPr>
          <p:cNvSpPr txBox="1"/>
          <p:nvPr/>
        </p:nvSpPr>
        <p:spPr>
          <a:xfrm>
            <a:off x="2732487" y="4545612"/>
            <a:ext cx="213288" cy="461665"/>
          </a:xfrm>
          <a:prstGeom prst="rect">
            <a:avLst/>
          </a:prstGeom>
          <a:noFill/>
        </p:spPr>
        <p:txBody>
          <a:bodyPr wrap="square">
            <a:spAutoFit/>
          </a:bodyPr>
          <a:lstStyle/>
          <a:p>
            <a:r>
              <a:rPr lang="fr-FR" sz="2400">
                <a:solidFill>
                  <a:schemeClr val="tx1"/>
                </a:solidFill>
                <a:latin typeface="Volte" panose="00000500000000000000" pitchFamily="50" charset="0"/>
              </a:rPr>
              <a:t>.</a:t>
            </a:r>
            <a:r>
              <a:rPr lang="fr-FR" sz="400">
                <a:solidFill>
                  <a:schemeClr val="tx1"/>
                </a:solidFill>
                <a:latin typeface="Volte" panose="00000500000000000000" pitchFamily="50" charset="0"/>
              </a:rPr>
              <a:t> </a:t>
            </a:r>
            <a:endParaRPr lang="fr-FR" sz="1000"/>
          </a:p>
        </p:txBody>
      </p:sp>
      <p:cxnSp>
        <p:nvCxnSpPr>
          <p:cNvPr id="17" name="Connecteur droit 16">
            <a:extLst>
              <a:ext uri="{FF2B5EF4-FFF2-40B4-BE49-F238E27FC236}">
                <a16:creationId xmlns:a16="http://schemas.microsoft.com/office/drawing/2014/main" id="{C4CE5542-D863-7A9F-137A-A892F9ECDB3D}"/>
              </a:ext>
            </a:extLst>
          </p:cNvPr>
          <p:cNvCxnSpPr>
            <a:cxnSpLocks/>
          </p:cNvCxnSpPr>
          <p:nvPr/>
        </p:nvCxnSpPr>
        <p:spPr>
          <a:xfrm>
            <a:off x="483113" y="4477080"/>
            <a:ext cx="8177774" cy="0"/>
          </a:xfrm>
          <a:prstGeom prst="line">
            <a:avLst/>
          </a:prstGeom>
          <a:ln w="19050">
            <a:solidFill>
              <a:schemeClr val="tx1">
                <a:alpha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E8E12638-0579-D2DB-554D-F7F90EDB20E6}"/>
              </a:ext>
            </a:extLst>
          </p:cNvPr>
          <p:cNvSpPr txBox="1"/>
          <p:nvPr/>
        </p:nvSpPr>
        <p:spPr>
          <a:xfrm>
            <a:off x="2910054" y="4717018"/>
            <a:ext cx="5599655" cy="338554"/>
          </a:xfrm>
          <a:prstGeom prst="rect">
            <a:avLst/>
          </a:prstGeom>
          <a:noFill/>
        </p:spPr>
        <p:txBody>
          <a:bodyPr wrap="square" rtlCol="0">
            <a:spAutoFit/>
          </a:bodyPr>
          <a:lstStyle/>
          <a:p>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a:p>
            <a:endParaRPr lang="fr-FR" sz="700">
              <a:solidFill>
                <a:schemeClr val="tx1"/>
              </a:solidFill>
              <a:latin typeface="Volte" panose="00000500000000000000" pitchFamily="50" charset="0"/>
            </a:endParaRPr>
          </a:p>
        </p:txBody>
      </p:sp>
      <p:pic>
        <p:nvPicPr>
          <p:cNvPr id="4" name="Image 3">
            <a:extLst>
              <a:ext uri="{FF2B5EF4-FFF2-40B4-BE49-F238E27FC236}">
                <a16:creationId xmlns:a16="http://schemas.microsoft.com/office/drawing/2014/main" id="{58109C2C-7EB8-4DCC-1F81-5B0D7E897E1B}"/>
              </a:ext>
            </a:extLst>
          </p:cNvPr>
          <p:cNvPicPr>
            <a:picLocks noChangeAspect="1"/>
          </p:cNvPicPr>
          <p:nvPr/>
        </p:nvPicPr>
        <p:blipFill>
          <a:blip r:embed="rId3"/>
          <a:stretch>
            <a:fillRect/>
          </a:stretch>
        </p:blipFill>
        <p:spPr>
          <a:xfrm>
            <a:off x="1060850" y="4603353"/>
            <a:ext cx="1671637" cy="460137"/>
          </a:xfrm>
          <a:prstGeom prst="rect">
            <a:avLst/>
          </a:prstGeom>
        </p:spPr>
      </p:pic>
      <p:sp>
        <p:nvSpPr>
          <p:cNvPr id="2" name="CasellaDiTesto 2">
            <a:extLst>
              <a:ext uri="{FF2B5EF4-FFF2-40B4-BE49-F238E27FC236}">
                <a16:creationId xmlns:a16="http://schemas.microsoft.com/office/drawing/2014/main" id="{C6162BB2-DABD-0B78-2BF8-F21C315799EC}"/>
              </a:ext>
            </a:extLst>
          </p:cNvPr>
          <p:cNvSpPr txBox="1"/>
          <p:nvPr/>
        </p:nvSpPr>
        <p:spPr>
          <a:xfrm>
            <a:off x="3221137" y="1081009"/>
            <a:ext cx="5807018" cy="3262432"/>
          </a:xfrm>
          <a:prstGeom prst="rect">
            <a:avLst/>
          </a:prstGeom>
          <a:noFill/>
        </p:spPr>
        <p:txBody>
          <a:bodyPr wrap="square" lIns="91440" tIns="45720" rIns="91440" bIns="45720" rtlCol="0" anchor="t">
            <a:spAutoFit/>
          </a:bodyPr>
          <a:ls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it-IT" b="1" err="1">
                <a:latin typeface="Volte"/>
              </a:rPr>
              <a:t>Objectives</a:t>
            </a:r>
            <a:r>
              <a:rPr lang="it-IT" b="1">
                <a:latin typeface="Volte"/>
              </a:rPr>
              <a:t> </a:t>
            </a:r>
            <a:r>
              <a:rPr lang="it-IT">
                <a:latin typeface="Volte"/>
              </a:rPr>
              <a:t>of the UNFSS+4 :</a:t>
            </a:r>
          </a:p>
          <a:p>
            <a:endParaRPr lang="it-IT">
              <a:latin typeface="Volte"/>
            </a:endParaRPr>
          </a:p>
          <a:p>
            <a:pPr>
              <a:buFont typeface="+mj-lt"/>
              <a:buAutoNum type="arabicPeriod"/>
            </a:pPr>
            <a:r>
              <a:rPr lang="it-IT" b="1" err="1">
                <a:latin typeface="Volte"/>
              </a:rPr>
              <a:t>Reflecting</a:t>
            </a:r>
            <a:r>
              <a:rPr lang="it-IT" b="1">
                <a:latin typeface="Volte"/>
              </a:rPr>
              <a:t> on progress:</a:t>
            </a:r>
            <a:r>
              <a:rPr lang="it-IT">
                <a:latin typeface="Volte"/>
              </a:rPr>
              <a:t> </a:t>
            </a:r>
            <a:r>
              <a:rPr lang="it-IT" sz="1200" err="1">
                <a:latin typeface="Volte"/>
              </a:rPr>
              <a:t>Reflecting</a:t>
            </a:r>
            <a:r>
              <a:rPr lang="it-IT" sz="1200">
                <a:latin typeface="Volte"/>
              </a:rPr>
              <a:t> on </a:t>
            </a:r>
            <a:r>
              <a:rPr lang="it-IT" sz="1200" err="1">
                <a:latin typeface="Volte"/>
              </a:rPr>
              <a:t>achievements</a:t>
            </a:r>
            <a:r>
              <a:rPr lang="it-IT" sz="1200">
                <a:latin typeface="Volte"/>
              </a:rPr>
              <a:t> and </a:t>
            </a:r>
            <a:r>
              <a:rPr lang="it-IT" sz="1200" err="1">
                <a:latin typeface="Volte"/>
              </a:rPr>
              <a:t>identifying</a:t>
            </a:r>
            <a:r>
              <a:rPr lang="it-IT" sz="1200">
                <a:latin typeface="Volte"/>
              </a:rPr>
              <a:t> </a:t>
            </a:r>
            <a:r>
              <a:rPr lang="it-IT" sz="1200" err="1">
                <a:latin typeface="Volte"/>
              </a:rPr>
              <a:t>lessons</a:t>
            </a:r>
            <a:r>
              <a:rPr lang="it-IT" sz="1200">
                <a:latin typeface="Volte"/>
              </a:rPr>
              <a:t> </a:t>
            </a:r>
            <a:r>
              <a:rPr lang="it-IT" sz="1200" err="1">
                <a:latin typeface="Volte"/>
              </a:rPr>
              <a:t>learned</a:t>
            </a:r>
            <a:r>
              <a:rPr lang="it-IT" sz="1200">
                <a:latin typeface="Volte"/>
              </a:rPr>
              <a:t>, </a:t>
            </a:r>
            <a:r>
              <a:rPr lang="it-IT" sz="1200" err="1">
                <a:latin typeface="Volte"/>
              </a:rPr>
              <a:t>while</a:t>
            </a:r>
            <a:r>
              <a:rPr lang="it-IT" sz="1200">
                <a:latin typeface="Volte"/>
              </a:rPr>
              <a:t> </a:t>
            </a:r>
            <a:r>
              <a:rPr lang="it-IT" sz="1200" err="1">
                <a:latin typeface="Volte"/>
              </a:rPr>
              <a:t>analyzing</a:t>
            </a:r>
            <a:r>
              <a:rPr lang="it-IT" sz="1200">
                <a:latin typeface="Volte"/>
              </a:rPr>
              <a:t> the </a:t>
            </a:r>
            <a:r>
              <a:rPr lang="it-IT" sz="1200" err="1">
                <a:latin typeface="Volte"/>
              </a:rPr>
              <a:t>factors</a:t>
            </a:r>
            <a:r>
              <a:rPr lang="it-IT" sz="1200">
                <a:latin typeface="Volte"/>
              </a:rPr>
              <a:t> </a:t>
            </a:r>
            <a:r>
              <a:rPr lang="it-IT" sz="1200" err="1">
                <a:latin typeface="Volte"/>
              </a:rPr>
              <a:t>that</a:t>
            </a:r>
            <a:r>
              <a:rPr lang="it-IT" sz="1200">
                <a:latin typeface="Volte"/>
              </a:rPr>
              <a:t> </a:t>
            </a:r>
            <a:r>
              <a:rPr lang="it-IT" sz="1200" err="1">
                <a:latin typeface="Volte"/>
              </a:rPr>
              <a:t>have</a:t>
            </a:r>
            <a:r>
              <a:rPr lang="it-IT" sz="1200">
                <a:latin typeface="Volte"/>
              </a:rPr>
              <a:t> </a:t>
            </a:r>
            <a:r>
              <a:rPr lang="it-IT" sz="1200" err="1">
                <a:latin typeface="Volte"/>
              </a:rPr>
              <a:t>enabled</a:t>
            </a:r>
            <a:r>
              <a:rPr lang="it-IT" sz="1200">
                <a:latin typeface="Volte"/>
              </a:rPr>
              <a:t> success in </a:t>
            </a:r>
            <a:r>
              <a:rPr lang="it-IT" sz="1200" err="1">
                <a:latin typeface="Volte"/>
              </a:rPr>
              <a:t>various</a:t>
            </a:r>
            <a:r>
              <a:rPr lang="it-IT" sz="1200">
                <a:latin typeface="Volte"/>
              </a:rPr>
              <a:t> </a:t>
            </a:r>
            <a:r>
              <a:rPr lang="it-IT" sz="1200" err="1">
                <a:latin typeface="Volte"/>
              </a:rPr>
              <a:t>contexts</a:t>
            </a:r>
            <a:r>
              <a:rPr lang="it-IT" sz="1200">
                <a:latin typeface="Volte"/>
              </a:rPr>
              <a:t>. </a:t>
            </a:r>
            <a:r>
              <a:rPr lang="it-IT" sz="1200" err="1">
                <a:latin typeface="Volte"/>
              </a:rPr>
              <a:t>This</a:t>
            </a:r>
            <a:r>
              <a:rPr lang="it-IT" sz="1200">
                <a:latin typeface="Volte"/>
              </a:rPr>
              <a:t> </a:t>
            </a:r>
            <a:r>
              <a:rPr lang="it-IT" sz="1200" err="1">
                <a:latin typeface="Volte"/>
              </a:rPr>
              <a:t>will</a:t>
            </a:r>
            <a:r>
              <a:rPr lang="it-IT" sz="1200">
                <a:latin typeface="Volte"/>
              </a:rPr>
              <a:t> </a:t>
            </a:r>
            <a:r>
              <a:rPr lang="it-IT" sz="1200" err="1">
                <a:latin typeface="Volte"/>
              </a:rPr>
              <a:t>provide</a:t>
            </a:r>
            <a:r>
              <a:rPr lang="it-IT" sz="1200">
                <a:latin typeface="Volte"/>
              </a:rPr>
              <a:t> a </a:t>
            </a:r>
            <a:r>
              <a:rPr lang="it-IT" sz="1200" err="1">
                <a:latin typeface="Volte"/>
              </a:rPr>
              <a:t>foundation</a:t>
            </a:r>
            <a:r>
              <a:rPr lang="it-IT" sz="1200">
                <a:latin typeface="Volte"/>
              </a:rPr>
              <a:t> for </a:t>
            </a:r>
            <a:r>
              <a:rPr lang="it-IT" sz="1200" err="1">
                <a:latin typeface="Volte"/>
              </a:rPr>
              <a:t>understanding</a:t>
            </a:r>
            <a:r>
              <a:rPr lang="it-IT" sz="1200">
                <a:latin typeface="Volte"/>
              </a:rPr>
              <a:t> gaps and scaling </a:t>
            </a:r>
            <a:r>
              <a:rPr lang="it-IT" sz="1200" err="1">
                <a:latin typeface="Volte"/>
              </a:rPr>
              <a:t>transformative</a:t>
            </a:r>
            <a:r>
              <a:rPr lang="it-IT" sz="1200">
                <a:latin typeface="Volte"/>
              </a:rPr>
              <a:t> </a:t>
            </a:r>
            <a:r>
              <a:rPr lang="it-IT" sz="1200" err="1">
                <a:latin typeface="Volte"/>
              </a:rPr>
              <a:t>solutions</a:t>
            </a:r>
            <a:r>
              <a:rPr lang="it-IT" sz="1200">
                <a:latin typeface="Volte"/>
              </a:rPr>
              <a:t>.</a:t>
            </a:r>
          </a:p>
          <a:p>
            <a:endParaRPr lang="it-IT">
              <a:latin typeface="Volte"/>
            </a:endParaRPr>
          </a:p>
          <a:p>
            <a:r>
              <a:rPr lang="it-IT" b="1">
                <a:latin typeface="Volte"/>
              </a:rPr>
              <a:t>2. </a:t>
            </a:r>
            <a:r>
              <a:rPr lang="it-IT" b="1" err="1">
                <a:latin typeface="Volte"/>
              </a:rPr>
              <a:t>Strengthening</a:t>
            </a:r>
            <a:r>
              <a:rPr lang="it-IT" b="1">
                <a:latin typeface="Volte"/>
              </a:rPr>
              <a:t> accountability:</a:t>
            </a:r>
            <a:r>
              <a:rPr lang="it-IT">
                <a:latin typeface="Volte"/>
              </a:rPr>
              <a:t> </a:t>
            </a:r>
            <a:r>
              <a:rPr lang="it-IT" sz="1200" err="1">
                <a:latin typeface="Volte"/>
              </a:rPr>
              <a:t>Engaging</a:t>
            </a:r>
            <a:r>
              <a:rPr lang="it-IT" sz="1200">
                <a:latin typeface="Volte"/>
              </a:rPr>
              <a:t> state and non-state </a:t>
            </a:r>
            <a:r>
              <a:rPr lang="it-IT" sz="1200" err="1">
                <a:latin typeface="Volte"/>
              </a:rPr>
              <a:t>actors</a:t>
            </a:r>
            <a:r>
              <a:rPr lang="it-IT" sz="1200">
                <a:latin typeface="Volte"/>
              </a:rPr>
              <a:t> in </a:t>
            </a:r>
            <a:r>
              <a:rPr lang="it-IT" sz="1200" err="1">
                <a:latin typeface="Volte"/>
              </a:rPr>
              <a:t>mutual</a:t>
            </a:r>
            <a:r>
              <a:rPr lang="it-IT" sz="1200">
                <a:latin typeface="Volte"/>
              </a:rPr>
              <a:t> accountability </a:t>
            </a:r>
            <a:r>
              <a:rPr lang="it-IT" sz="1200" err="1">
                <a:latin typeface="Volte"/>
              </a:rPr>
              <a:t>mechanisms</a:t>
            </a:r>
            <a:r>
              <a:rPr lang="it-IT" sz="1200">
                <a:latin typeface="Volte"/>
              </a:rPr>
              <a:t> to </a:t>
            </a:r>
            <a:r>
              <a:rPr lang="it-IT" sz="1200" err="1">
                <a:latin typeface="Volte"/>
              </a:rPr>
              <a:t>assess</a:t>
            </a:r>
            <a:r>
              <a:rPr lang="it-IT" sz="1200">
                <a:latin typeface="Volte"/>
              </a:rPr>
              <a:t> commitments, track progress, and </a:t>
            </a:r>
            <a:r>
              <a:rPr lang="it-IT" sz="1200" err="1">
                <a:latin typeface="Volte"/>
              </a:rPr>
              <a:t>identify</a:t>
            </a:r>
            <a:r>
              <a:rPr lang="it-IT" sz="1200">
                <a:latin typeface="Volte"/>
              </a:rPr>
              <a:t> </a:t>
            </a:r>
            <a:r>
              <a:rPr lang="it-IT" sz="1200" err="1">
                <a:latin typeface="Volte"/>
              </a:rPr>
              <a:t>missing</a:t>
            </a:r>
            <a:r>
              <a:rPr lang="it-IT" sz="1200">
                <a:latin typeface="Volte"/>
              </a:rPr>
              <a:t> </a:t>
            </a:r>
            <a:r>
              <a:rPr lang="it-IT" sz="1200" err="1">
                <a:latin typeface="Volte"/>
              </a:rPr>
              <a:t>elements</a:t>
            </a:r>
            <a:r>
              <a:rPr lang="it-IT" sz="1200">
                <a:latin typeface="Volte"/>
              </a:rPr>
              <a:t>, </a:t>
            </a:r>
            <a:r>
              <a:rPr lang="it-IT" sz="1200" err="1">
                <a:latin typeface="Volte"/>
              </a:rPr>
              <a:t>fostering</a:t>
            </a:r>
            <a:r>
              <a:rPr lang="it-IT" sz="1200">
                <a:latin typeface="Volte"/>
              </a:rPr>
              <a:t> an inclusive </a:t>
            </a:r>
            <a:r>
              <a:rPr lang="it-IT" sz="1200" err="1">
                <a:latin typeface="Volte"/>
              </a:rPr>
              <a:t>environment</a:t>
            </a:r>
            <a:r>
              <a:rPr lang="it-IT" sz="1200">
                <a:latin typeface="Volte"/>
              </a:rPr>
              <a:t> </a:t>
            </a:r>
            <a:r>
              <a:rPr lang="it-IT" sz="1200" err="1">
                <a:latin typeface="Volte"/>
              </a:rPr>
              <a:t>where</a:t>
            </a:r>
            <a:r>
              <a:rPr lang="it-IT" sz="1200">
                <a:latin typeface="Volte"/>
              </a:rPr>
              <a:t> </a:t>
            </a:r>
            <a:r>
              <a:rPr lang="it-IT" sz="1200" err="1">
                <a:latin typeface="Volte"/>
              </a:rPr>
              <a:t>all</a:t>
            </a:r>
            <a:r>
              <a:rPr lang="it-IT" sz="1200">
                <a:latin typeface="Volte"/>
              </a:rPr>
              <a:t> stakeholders can </a:t>
            </a:r>
            <a:r>
              <a:rPr lang="it-IT" sz="1200" err="1">
                <a:latin typeface="Volte"/>
              </a:rPr>
              <a:t>contribute</a:t>
            </a:r>
            <a:r>
              <a:rPr lang="it-IT" sz="1200">
                <a:latin typeface="Volte"/>
              </a:rPr>
              <a:t> </a:t>
            </a:r>
            <a:r>
              <a:rPr lang="it-IT" sz="1200" err="1">
                <a:latin typeface="Volte"/>
              </a:rPr>
              <a:t>meaningfully</a:t>
            </a:r>
            <a:r>
              <a:rPr lang="it-IT" sz="1200">
                <a:latin typeface="Volte"/>
              </a:rPr>
              <a:t> to food systems </a:t>
            </a:r>
            <a:r>
              <a:rPr lang="it-IT" sz="1200" err="1">
                <a:latin typeface="Volte"/>
              </a:rPr>
              <a:t>transformation</a:t>
            </a:r>
            <a:r>
              <a:rPr lang="it-IT" sz="1200">
                <a:latin typeface="Volte"/>
              </a:rPr>
              <a:t>.</a:t>
            </a:r>
          </a:p>
          <a:p>
            <a:br>
              <a:rPr lang="it-IT">
                <a:latin typeface="Volte"/>
              </a:rPr>
            </a:br>
            <a:r>
              <a:rPr lang="it-IT" b="1">
                <a:latin typeface="Volte"/>
              </a:rPr>
              <a:t>3. </a:t>
            </a:r>
            <a:r>
              <a:rPr lang="it-IT" b="1" err="1">
                <a:latin typeface="Volte"/>
              </a:rPr>
              <a:t>Unlocking</a:t>
            </a:r>
            <a:r>
              <a:rPr lang="it-IT" b="1">
                <a:latin typeface="Volte"/>
              </a:rPr>
              <a:t> investments:</a:t>
            </a:r>
            <a:r>
              <a:rPr lang="it-IT">
                <a:latin typeface="Volte"/>
              </a:rPr>
              <a:t> </a:t>
            </a:r>
            <a:r>
              <a:rPr lang="it-IT" sz="1200" err="1">
                <a:latin typeface="Volte"/>
              </a:rPr>
              <a:t>Exploring</a:t>
            </a:r>
            <a:r>
              <a:rPr lang="it-IT" sz="1200">
                <a:latin typeface="Volte"/>
              </a:rPr>
              <a:t> </a:t>
            </a:r>
            <a:r>
              <a:rPr lang="it-IT" sz="1200" err="1">
                <a:latin typeface="Volte"/>
              </a:rPr>
              <a:t>opportunities</a:t>
            </a:r>
            <a:r>
              <a:rPr lang="it-IT" sz="1200">
                <a:latin typeface="Volte"/>
              </a:rPr>
              <a:t> for financing </a:t>
            </a:r>
            <a:r>
              <a:rPr lang="it-IT" sz="1200" err="1">
                <a:latin typeface="Volte"/>
              </a:rPr>
              <a:t>innovations</a:t>
            </a:r>
            <a:r>
              <a:rPr lang="it-IT" sz="1200">
                <a:latin typeface="Volte"/>
              </a:rPr>
              <a:t> and scaling </a:t>
            </a:r>
            <a:r>
              <a:rPr lang="it-IT" sz="1200" err="1">
                <a:latin typeface="Volte"/>
              </a:rPr>
              <a:t>solutions</a:t>
            </a:r>
            <a:r>
              <a:rPr lang="it-IT" sz="1200">
                <a:latin typeface="Volte"/>
              </a:rPr>
              <a:t>, with a focus on </a:t>
            </a:r>
            <a:r>
              <a:rPr lang="it-IT" sz="1200" err="1">
                <a:latin typeface="Volte"/>
              </a:rPr>
              <a:t>creating</a:t>
            </a:r>
            <a:r>
              <a:rPr lang="it-IT" sz="1200">
                <a:latin typeface="Volte"/>
              </a:rPr>
              <a:t> </a:t>
            </a:r>
            <a:r>
              <a:rPr lang="it-IT" sz="1200" err="1">
                <a:latin typeface="Volte"/>
              </a:rPr>
              <a:t>enabling</a:t>
            </a:r>
            <a:r>
              <a:rPr lang="it-IT" sz="1200">
                <a:latin typeface="Volte"/>
              </a:rPr>
              <a:t> </a:t>
            </a:r>
            <a:r>
              <a:rPr lang="it-IT" sz="1200" err="1">
                <a:latin typeface="Volte"/>
              </a:rPr>
              <a:t>environments</a:t>
            </a:r>
            <a:r>
              <a:rPr lang="it-IT" sz="1200">
                <a:latin typeface="Volte"/>
              </a:rPr>
              <a:t>, </a:t>
            </a:r>
            <a:r>
              <a:rPr lang="it-IT" sz="1200" err="1">
                <a:latin typeface="Volte"/>
              </a:rPr>
              <a:t>leveraging</a:t>
            </a:r>
            <a:r>
              <a:rPr lang="it-IT" sz="1200">
                <a:latin typeface="Volte"/>
              </a:rPr>
              <a:t> public-private partnerships, and </a:t>
            </a:r>
            <a:r>
              <a:rPr lang="it-IT" sz="1200" err="1">
                <a:latin typeface="Volte"/>
              </a:rPr>
              <a:t>mobilizing</a:t>
            </a:r>
            <a:r>
              <a:rPr lang="it-IT" sz="1200">
                <a:latin typeface="Volte"/>
              </a:rPr>
              <a:t> </a:t>
            </a:r>
            <a:r>
              <a:rPr lang="it-IT" sz="1200" err="1">
                <a:latin typeface="Volte"/>
              </a:rPr>
              <a:t>climate</a:t>
            </a:r>
            <a:r>
              <a:rPr lang="it-IT" sz="1200">
                <a:latin typeface="Volte"/>
              </a:rPr>
              <a:t> and </a:t>
            </a:r>
            <a:r>
              <a:rPr lang="it-IT" sz="1200" err="1">
                <a:latin typeface="Volte"/>
              </a:rPr>
              <a:t>development</a:t>
            </a:r>
            <a:r>
              <a:rPr lang="it-IT" sz="1200">
                <a:latin typeface="Volte"/>
              </a:rPr>
              <a:t> </a:t>
            </a:r>
            <a:r>
              <a:rPr lang="it-IT" sz="1200" err="1">
                <a:latin typeface="Volte"/>
              </a:rPr>
              <a:t>finance</a:t>
            </a:r>
            <a:r>
              <a:rPr lang="it-IT" sz="1200">
                <a:latin typeface="Volte"/>
              </a:rPr>
              <a:t> to support </a:t>
            </a:r>
            <a:r>
              <a:rPr lang="it-IT" sz="1200" err="1">
                <a:latin typeface="Volte"/>
              </a:rPr>
              <a:t>transformative</a:t>
            </a:r>
            <a:r>
              <a:rPr lang="it-IT" sz="1200">
                <a:latin typeface="Volte"/>
              </a:rPr>
              <a:t> actions </a:t>
            </a:r>
            <a:r>
              <a:rPr lang="it-IT" sz="1200" err="1">
                <a:latin typeface="Volte"/>
              </a:rPr>
              <a:t>at</a:t>
            </a:r>
            <a:r>
              <a:rPr lang="it-IT" sz="1200">
                <a:latin typeface="Volte"/>
              </a:rPr>
              <a:t> scale.</a:t>
            </a:r>
            <a:endParaRPr lang="it-IT" sz="1200"/>
          </a:p>
        </p:txBody>
      </p:sp>
      <p:pic>
        <p:nvPicPr>
          <p:cNvPr id="10" name="Picture 9" descr="UN Food Systems Summit +4 Stocktake | Cirad">
            <a:extLst>
              <a:ext uri="{FF2B5EF4-FFF2-40B4-BE49-F238E27FC236}">
                <a16:creationId xmlns:a16="http://schemas.microsoft.com/office/drawing/2014/main" id="{0288EB7D-DB44-D401-02A4-4C65B3588C7A}"/>
              </a:ext>
            </a:extLst>
          </p:cNvPr>
          <p:cNvPicPr>
            <a:picLocks noChangeAspect="1"/>
          </p:cNvPicPr>
          <p:nvPr/>
        </p:nvPicPr>
        <p:blipFill>
          <a:blip r:embed="rId4"/>
          <a:stretch>
            <a:fillRect/>
          </a:stretch>
        </p:blipFill>
        <p:spPr>
          <a:xfrm>
            <a:off x="-3475" y="1196546"/>
            <a:ext cx="3196539" cy="3244678"/>
          </a:xfrm>
          <a:prstGeom prst="rect">
            <a:avLst/>
          </a:prstGeom>
        </p:spPr>
      </p:pic>
    </p:spTree>
    <p:extLst>
      <p:ext uri="{BB962C8B-B14F-4D97-AF65-F5344CB8AC3E}">
        <p14:creationId xmlns:p14="http://schemas.microsoft.com/office/powerpoint/2010/main" val="1661650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0DC8C1D8-9678-167B-FA75-D03E7ABC1992}"/>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C782AB3E-520D-E2A2-E0A8-21237093CC96}"/>
              </a:ext>
            </a:extLst>
          </p:cNvPr>
          <p:cNvSpPr/>
          <p:nvPr/>
        </p:nvSpPr>
        <p:spPr>
          <a:xfrm>
            <a:off x="0" y="0"/>
            <a:ext cx="9144000" cy="990347"/>
          </a:xfrm>
          <a:prstGeom prst="rect">
            <a:avLst/>
          </a:prstGeom>
          <a:solidFill>
            <a:srgbClr val="8FBEB5"/>
          </a:solidFill>
          <a:ln>
            <a:noFill/>
          </a:ln>
          <a:effectLst>
            <a:outerShdw blurRad="57150" dist="19050" dir="5400000" algn="bl" rotWithShape="0">
              <a:schemeClr val="lt1">
                <a:alpha val="49800"/>
              </a:scheme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65" name="Google Shape;65;p14">
            <a:extLst>
              <a:ext uri="{FF2B5EF4-FFF2-40B4-BE49-F238E27FC236}">
                <a16:creationId xmlns:a16="http://schemas.microsoft.com/office/drawing/2014/main" id="{D7DBF28B-EB58-03B7-4178-89BF6F4E0BFE}"/>
              </a:ext>
            </a:extLst>
          </p:cNvPr>
          <p:cNvCxnSpPr/>
          <p:nvPr/>
        </p:nvCxnSpPr>
        <p:spPr>
          <a:xfrm flipH="1">
            <a:off x="814300" y="150025"/>
            <a:ext cx="10800" cy="846600"/>
          </a:xfrm>
          <a:prstGeom prst="straightConnector1">
            <a:avLst/>
          </a:prstGeom>
          <a:noFill/>
          <a:ln w="19050" cap="flat" cmpd="sng">
            <a:solidFill>
              <a:srgbClr val="F7E33F"/>
            </a:solidFill>
            <a:prstDash val="sysDot"/>
            <a:round/>
            <a:headEnd type="none" w="med" len="med"/>
            <a:tailEnd type="none" w="med" len="med"/>
          </a:ln>
        </p:spPr>
      </p:cxnSp>
      <p:sp>
        <p:nvSpPr>
          <p:cNvPr id="66" name="Google Shape;66;p14">
            <a:extLst>
              <a:ext uri="{FF2B5EF4-FFF2-40B4-BE49-F238E27FC236}">
                <a16:creationId xmlns:a16="http://schemas.microsoft.com/office/drawing/2014/main" id="{06ADAA4A-8CE9-9A4E-C066-034D7C7ADD6A}"/>
              </a:ext>
            </a:extLst>
          </p:cNvPr>
          <p:cNvSpPr txBox="1">
            <a:spLocks noGrp="1"/>
          </p:cNvSpPr>
          <p:nvPr>
            <p:ph type="title" idx="4294967295"/>
          </p:nvPr>
        </p:nvSpPr>
        <p:spPr>
          <a:xfrm>
            <a:off x="955342" y="221861"/>
            <a:ext cx="8189035" cy="539931"/>
          </a:xfrm>
          <a:prstGeom prst="rect">
            <a:avLst/>
          </a:prstGeom>
        </p:spPr>
        <p:txBody>
          <a:bodyPr spcFirstLastPara="1" wrap="square" lIns="91425" tIns="91425" rIns="91425" bIns="91425" anchor="t" anchorCtr="0">
            <a:noAutofit/>
          </a:bodyPr>
          <a:lstStyle/>
          <a:p>
            <a:r>
              <a:rPr lang="fr-FR">
                <a:solidFill>
                  <a:srgbClr val="1A233A"/>
                </a:solidFill>
                <a:latin typeface="Volte"/>
                <a:ea typeface="Calibri"/>
              </a:rPr>
              <a:t>The UN Food System Summit</a:t>
            </a:r>
            <a:endParaRPr lang="fr-FR">
              <a:solidFill>
                <a:srgbClr val="1A233A"/>
              </a:solidFill>
              <a:latin typeface="Volte"/>
            </a:endParaRPr>
          </a:p>
          <a:p>
            <a:endParaRPr lang="fr-FR">
              <a:solidFill>
                <a:srgbClr val="1A233A"/>
              </a:solidFill>
              <a:latin typeface="Volte"/>
              <a:ea typeface="Calibri"/>
            </a:endParaRPr>
          </a:p>
        </p:txBody>
      </p:sp>
      <p:sp>
        <p:nvSpPr>
          <p:cNvPr id="11" name="ZoneTexte 10">
            <a:extLst>
              <a:ext uri="{FF2B5EF4-FFF2-40B4-BE49-F238E27FC236}">
                <a16:creationId xmlns:a16="http://schemas.microsoft.com/office/drawing/2014/main" id="{87E12C8C-A871-0CA9-0894-0D1A1C91A8C0}"/>
              </a:ext>
            </a:extLst>
          </p:cNvPr>
          <p:cNvSpPr txBox="1"/>
          <p:nvPr/>
        </p:nvSpPr>
        <p:spPr>
          <a:xfrm>
            <a:off x="2732487" y="4545612"/>
            <a:ext cx="213288" cy="461665"/>
          </a:xfrm>
          <a:prstGeom prst="rect">
            <a:avLst/>
          </a:prstGeom>
          <a:noFill/>
        </p:spPr>
        <p:txBody>
          <a:bodyPr wrap="square">
            <a:spAutoFit/>
          </a:bodyPr>
          <a:lstStyle/>
          <a:p>
            <a:r>
              <a:rPr lang="fr-FR" sz="2400">
                <a:solidFill>
                  <a:schemeClr val="tx1"/>
                </a:solidFill>
                <a:latin typeface="Volte" panose="00000500000000000000" pitchFamily="50" charset="0"/>
              </a:rPr>
              <a:t>.</a:t>
            </a:r>
            <a:r>
              <a:rPr lang="fr-FR" sz="400">
                <a:solidFill>
                  <a:schemeClr val="tx1"/>
                </a:solidFill>
                <a:latin typeface="Volte" panose="00000500000000000000" pitchFamily="50" charset="0"/>
              </a:rPr>
              <a:t> </a:t>
            </a:r>
            <a:endParaRPr lang="fr-FR" sz="1000"/>
          </a:p>
        </p:txBody>
      </p:sp>
      <p:cxnSp>
        <p:nvCxnSpPr>
          <p:cNvPr id="17" name="Connecteur droit 16">
            <a:extLst>
              <a:ext uri="{FF2B5EF4-FFF2-40B4-BE49-F238E27FC236}">
                <a16:creationId xmlns:a16="http://schemas.microsoft.com/office/drawing/2014/main" id="{F4AE6BD4-6FC4-5AC5-67C7-673D06757973}"/>
              </a:ext>
            </a:extLst>
          </p:cNvPr>
          <p:cNvCxnSpPr>
            <a:cxnSpLocks/>
          </p:cNvCxnSpPr>
          <p:nvPr/>
        </p:nvCxnSpPr>
        <p:spPr>
          <a:xfrm>
            <a:off x="483113" y="4477080"/>
            <a:ext cx="8177774" cy="0"/>
          </a:xfrm>
          <a:prstGeom prst="line">
            <a:avLst/>
          </a:prstGeom>
          <a:ln w="19050">
            <a:solidFill>
              <a:schemeClr val="tx1">
                <a:alpha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5218E11E-40E8-FB72-2F3C-84F99B1AF4F2}"/>
              </a:ext>
            </a:extLst>
          </p:cNvPr>
          <p:cNvSpPr txBox="1"/>
          <p:nvPr/>
        </p:nvSpPr>
        <p:spPr>
          <a:xfrm>
            <a:off x="2910054" y="4717018"/>
            <a:ext cx="5599655" cy="338554"/>
          </a:xfrm>
          <a:prstGeom prst="rect">
            <a:avLst/>
          </a:prstGeom>
          <a:noFill/>
        </p:spPr>
        <p:txBody>
          <a:bodyPr wrap="square" rtlCol="0">
            <a:spAutoFit/>
          </a:bodyPr>
          <a:lstStyle/>
          <a:p>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a:p>
            <a:endParaRPr lang="fr-FR" sz="700">
              <a:solidFill>
                <a:schemeClr val="tx1"/>
              </a:solidFill>
              <a:latin typeface="Volte" panose="00000500000000000000" pitchFamily="50" charset="0"/>
            </a:endParaRPr>
          </a:p>
        </p:txBody>
      </p:sp>
      <p:pic>
        <p:nvPicPr>
          <p:cNvPr id="4" name="Image 3">
            <a:extLst>
              <a:ext uri="{FF2B5EF4-FFF2-40B4-BE49-F238E27FC236}">
                <a16:creationId xmlns:a16="http://schemas.microsoft.com/office/drawing/2014/main" id="{D4DC3B47-E80D-0B5E-0425-7698CFB0ABE0}"/>
              </a:ext>
            </a:extLst>
          </p:cNvPr>
          <p:cNvPicPr>
            <a:picLocks noChangeAspect="1"/>
          </p:cNvPicPr>
          <p:nvPr/>
        </p:nvPicPr>
        <p:blipFill>
          <a:blip r:embed="rId3"/>
          <a:stretch>
            <a:fillRect/>
          </a:stretch>
        </p:blipFill>
        <p:spPr>
          <a:xfrm>
            <a:off x="1060850" y="4603353"/>
            <a:ext cx="1671637" cy="460137"/>
          </a:xfrm>
          <a:prstGeom prst="rect">
            <a:avLst/>
          </a:prstGeom>
        </p:spPr>
      </p:pic>
      <p:sp>
        <p:nvSpPr>
          <p:cNvPr id="2" name="CasellaDiTesto 2">
            <a:extLst>
              <a:ext uri="{FF2B5EF4-FFF2-40B4-BE49-F238E27FC236}">
                <a16:creationId xmlns:a16="http://schemas.microsoft.com/office/drawing/2014/main" id="{A55681A2-FD8E-D781-E784-1A287BC1DEB7}"/>
              </a:ext>
            </a:extLst>
          </p:cNvPr>
          <p:cNvSpPr txBox="1"/>
          <p:nvPr/>
        </p:nvSpPr>
        <p:spPr>
          <a:xfrm>
            <a:off x="479482" y="1081009"/>
            <a:ext cx="8548673" cy="3293209"/>
          </a:xfrm>
          <a:prstGeom prst="rect">
            <a:avLst/>
          </a:prstGeom>
          <a:noFill/>
        </p:spPr>
        <p:txBody>
          <a:bodyPr wrap="square" lIns="91440" tIns="45720" rIns="91440" bIns="45720" rtlCol="0" anchor="t">
            <a:spAutoFit/>
          </a:bodyPr>
          <a:ls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it-IT">
                <a:latin typeface="Volte"/>
                <a:cs typeface="Arial"/>
              </a:rPr>
              <a:t>COALITIONS OF ACTION: </a:t>
            </a:r>
            <a:endParaRPr lang="en-US"/>
          </a:p>
          <a:p>
            <a:endParaRPr lang="it-IT">
              <a:latin typeface="Volte"/>
            </a:endParaRPr>
          </a:p>
          <a:p>
            <a:r>
              <a:rPr lang="it-IT" sz="1200" b="1">
                <a:latin typeface="Volte"/>
              </a:rPr>
              <a:t>Groups of </a:t>
            </a:r>
            <a:r>
              <a:rPr lang="it-IT" sz="1200" b="1" err="1">
                <a:latin typeface="Volte"/>
              </a:rPr>
              <a:t>organisations</a:t>
            </a:r>
            <a:r>
              <a:rPr lang="it-IT" sz="1200" b="1">
                <a:latin typeface="Volte"/>
              </a:rPr>
              <a:t> and/or institutions (State and/or non-State </a:t>
            </a:r>
            <a:r>
              <a:rPr lang="it-IT" sz="1200" b="1" err="1">
                <a:latin typeface="Volte"/>
              </a:rPr>
              <a:t>actors</a:t>
            </a:r>
            <a:r>
              <a:rPr lang="it-IT" sz="1200" b="1">
                <a:latin typeface="Volte"/>
              </a:rPr>
              <a:t>) </a:t>
            </a:r>
            <a:r>
              <a:rPr lang="it-IT" sz="1200" err="1">
                <a:latin typeface="Volte"/>
              </a:rPr>
              <a:t>assembled</a:t>
            </a:r>
            <a:r>
              <a:rPr lang="it-IT" sz="1200">
                <a:latin typeface="Volte"/>
              </a:rPr>
              <a:t> to challenge business </a:t>
            </a:r>
            <a:r>
              <a:rPr lang="it-IT" sz="1200" err="1">
                <a:latin typeface="Volte"/>
              </a:rPr>
              <a:t>as</a:t>
            </a:r>
            <a:r>
              <a:rPr lang="it-IT" sz="1200">
                <a:latin typeface="Volte"/>
              </a:rPr>
              <a:t> </a:t>
            </a:r>
            <a:r>
              <a:rPr lang="it-IT" sz="1200" err="1">
                <a:latin typeface="Volte"/>
              </a:rPr>
              <a:t>usual</a:t>
            </a:r>
            <a:r>
              <a:rPr lang="it-IT" sz="1200">
                <a:latin typeface="Volte"/>
              </a:rPr>
              <a:t> and </a:t>
            </a:r>
            <a:r>
              <a:rPr lang="it-IT" sz="1200" err="1">
                <a:latin typeface="Volte"/>
              </a:rPr>
              <a:t>champion</a:t>
            </a:r>
            <a:r>
              <a:rPr lang="it-IT" sz="1200">
                <a:latin typeface="Volte"/>
              </a:rPr>
              <a:t> an </a:t>
            </a:r>
            <a:r>
              <a:rPr lang="it-IT" sz="1200" err="1">
                <a:latin typeface="Volte"/>
              </a:rPr>
              <a:t>integrated</a:t>
            </a:r>
            <a:r>
              <a:rPr lang="it-IT" sz="1200">
                <a:latin typeface="Volte"/>
              </a:rPr>
              <a:t>, </a:t>
            </a:r>
            <a:r>
              <a:rPr lang="it-IT" sz="1200" err="1">
                <a:latin typeface="Volte"/>
              </a:rPr>
              <a:t>systemic</a:t>
            </a:r>
            <a:r>
              <a:rPr lang="it-IT" sz="1200">
                <a:latin typeface="Volte"/>
              </a:rPr>
              <a:t> </a:t>
            </a:r>
            <a:r>
              <a:rPr lang="it-IT" sz="1200" err="1">
                <a:latin typeface="Volte"/>
              </a:rPr>
              <a:t>approach</a:t>
            </a:r>
            <a:r>
              <a:rPr lang="it-IT" sz="1200">
                <a:latin typeface="Volte"/>
              </a:rPr>
              <a:t> </a:t>
            </a:r>
            <a:r>
              <a:rPr lang="it-IT" sz="1200" err="1">
                <a:latin typeface="Volte"/>
              </a:rPr>
              <a:t>at</a:t>
            </a:r>
            <a:r>
              <a:rPr lang="it-IT" sz="1200">
                <a:latin typeface="Volte"/>
              </a:rPr>
              <a:t> scale to </a:t>
            </a:r>
            <a:r>
              <a:rPr lang="it-IT" sz="1200" err="1">
                <a:latin typeface="Volte"/>
              </a:rPr>
              <a:t>address</a:t>
            </a:r>
            <a:r>
              <a:rPr lang="it-IT" sz="1200">
                <a:latin typeface="Volte"/>
              </a:rPr>
              <a:t> </a:t>
            </a:r>
            <a:r>
              <a:rPr lang="it-IT" sz="1200" err="1">
                <a:latin typeface="Volte"/>
              </a:rPr>
              <a:t>specific</a:t>
            </a:r>
            <a:r>
              <a:rPr lang="it-IT" sz="1200">
                <a:latin typeface="Volte"/>
              </a:rPr>
              <a:t> </a:t>
            </a:r>
            <a:r>
              <a:rPr lang="it-IT" sz="1200" err="1">
                <a:latin typeface="Volte"/>
              </a:rPr>
              <a:t>issue</a:t>
            </a:r>
            <a:r>
              <a:rPr lang="it-IT" sz="1200">
                <a:latin typeface="Volte"/>
              </a:rPr>
              <a:t> </a:t>
            </a:r>
            <a:r>
              <a:rPr lang="it-IT" sz="1200" err="1">
                <a:latin typeface="Volte"/>
              </a:rPr>
              <a:t>related</a:t>
            </a:r>
            <a:r>
              <a:rPr lang="it-IT" sz="1200">
                <a:latin typeface="Volte"/>
              </a:rPr>
              <a:t> to food systems. </a:t>
            </a:r>
          </a:p>
          <a:p>
            <a:endParaRPr lang="it-IT" sz="1200">
              <a:latin typeface="Volte"/>
            </a:endParaRPr>
          </a:p>
          <a:p>
            <a:r>
              <a:rPr lang="it-IT" sz="1200">
                <a:latin typeface="Volte"/>
              </a:rPr>
              <a:t>In </a:t>
            </a:r>
            <a:r>
              <a:rPr lang="it-IT" sz="1200" err="1">
                <a:latin typeface="Volte"/>
              </a:rPr>
              <a:t>each</a:t>
            </a:r>
            <a:r>
              <a:rPr lang="it-IT" sz="1200">
                <a:latin typeface="Volte"/>
              </a:rPr>
              <a:t> case, the </a:t>
            </a:r>
            <a:r>
              <a:rPr lang="it-IT" sz="1200" err="1">
                <a:latin typeface="Volte"/>
              </a:rPr>
              <a:t>coalition</a:t>
            </a:r>
            <a:r>
              <a:rPr lang="it-IT" sz="1200">
                <a:latin typeface="Volte"/>
              </a:rPr>
              <a:t> </a:t>
            </a:r>
            <a:r>
              <a:rPr lang="it-IT" sz="1200" err="1">
                <a:latin typeface="Volte"/>
              </a:rPr>
              <a:t>members</a:t>
            </a:r>
            <a:r>
              <a:rPr lang="it-IT" sz="1200">
                <a:latin typeface="Volte"/>
              </a:rPr>
              <a:t>’ </a:t>
            </a:r>
            <a:r>
              <a:rPr lang="it-IT" sz="1200" err="1">
                <a:latin typeface="Volte"/>
              </a:rPr>
              <a:t>priority</a:t>
            </a:r>
            <a:r>
              <a:rPr lang="it-IT" sz="1200">
                <a:latin typeface="Volte"/>
              </a:rPr>
              <a:t> </a:t>
            </a:r>
            <a:r>
              <a:rPr lang="it-IT" sz="1200" err="1">
                <a:latin typeface="Volte"/>
              </a:rPr>
              <a:t>is</a:t>
            </a:r>
            <a:r>
              <a:rPr lang="it-IT" sz="1200">
                <a:latin typeface="Volte"/>
              </a:rPr>
              <a:t> to </a:t>
            </a:r>
            <a:r>
              <a:rPr lang="it-IT" sz="1200" err="1">
                <a:latin typeface="Volte"/>
              </a:rPr>
              <a:t>catalyse</a:t>
            </a:r>
            <a:r>
              <a:rPr lang="it-IT" sz="1200">
                <a:latin typeface="Volte"/>
              </a:rPr>
              <a:t> the achievement of the </a:t>
            </a:r>
            <a:r>
              <a:rPr lang="it-IT" sz="1200" err="1">
                <a:latin typeface="Volte"/>
              </a:rPr>
              <a:t>Sustainable</a:t>
            </a:r>
            <a:r>
              <a:rPr lang="it-IT" sz="1200">
                <a:latin typeface="Volte"/>
              </a:rPr>
              <a:t> Development Goals (</a:t>
            </a:r>
            <a:r>
              <a:rPr lang="it-IT" sz="1200" err="1">
                <a:latin typeface="Volte"/>
              </a:rPr>
              <a:t>SDGs</a:t>
            </a:r>
            <a:r>
              <a:rPr lang="it-IT" sz="1200">
                <a:latin typeface="Volte"/>
              </a:rPr>
              <a:t>) by </a:t>
            </a:r>
            <a:r>
              <a:rPr lang="it-IT" sz="1200" err="1">
                <a:latin typeface="Volte"/>
              </a:rPr>
              <a:t>s</a:t>
            </a:r>
            <a:r>
              <a:rPr lang="it-IT" sz="1200" b="1" err="1">
                <a:latin typeface="Volte"/>
              </a:rPr>
              <a:t>upporting</a:t>
            </a:r>
            <a:r>
              <a:rPr lang="it-IT" sz="1200" b="1">
                <a:latin typeface="Volte"/>
              </a:rPr>
              <a:t> national pathways for food systems </a:t>
            </a:r>
            <a:r>
              <a:rPr lang="it-IT" sz="1200" b="1" err="1">
                <a:latin typeface="Volte"/>
              </a:rPr>
              <a:t>transformation</a:t>
            </a:r>
            <a:r>
              <a:rPr lang="it-IT" sz="1200" b="1">
                <a:latin typeface="Volte"/>
              </a:rPr>
              <a:t> by 2030. </a:t>
            </a:r>
            <a:endParaRPr lang="it-IT" b="1">
              <a:cs typeface="Arial"/>
            </a:endParaRPr>
          </a:p>
          <a:p>
            <a:pPr>
              <a:buChar char="•"/>
            </a:pPr>
            <a:endParaRPr lang="it-IT" sz="1200">
              <a:latin typeface="Volte"/>
            </a:endParaRPr>
          </a:p>
          <a:p>
            <a:r>
              <a:rPr lang="it-IT" sz="1200" err="1">
                <a:latin typeface="Volte"/>
              </a:rPr>
              <a:t>They</a:t>
            </a:r>
            <a:r>
              <a:rPr lang="it-IT" sz="1200">
                <a:latin typeface="Volte"/>
              </a:rPr>
              <a:t> </a:t>
            </a:r>
            <a:r>
              <a:rPr lang="it-IT" sz="1200" err="1">
                <a:latin typeface="Volte"/>
              </a:rPr>
              <a:t>commit</a:t>
            </a:r>
            <a:r>
              <a:rPr lang="it-IT" sz="1200">
                <a:latin typeface="Volte"/>
              </a:rPr>
              <a:t> to </a:t>
            </a:r>
            <a:r>
              <a:rPr lang="it-IT" sz="1200" err="1">
                <a:latin typeface="Volte"/>
              </a:rPr>
              <a:t>doing</a:t>
            </a:r>
            <a:r>
              <a:rPr lang="it-IT" sz="1200">
                <a:latin typeface="Volte"/>
              </a:rPr>
              <a:t> so in line with the </a:t>
            </a:r>
            <a:r>
              <a:rPr lang="it-IT" sz="1200" err="1">
                <a:latin typeface="Volte"/>
              </a:rPr>
              <a:t>principles</a:t>
            </a:r>
            <a:r>
              <a:rPr lang="it-IT" sz="1200">
                <a:latin typeface="Volte"/>
              </a:rPr>
              <a:t>, targets, and </a:t>
            </a:r>
            <a:r>
              <a:rPr lang="it-IT" sz="1200" err="1">
                <a:latin typeface="Volte"/>
              </a:rPr>
              <a:t>indicators</a:t>
            </a:r>
            <a:r>
              <a:rPr lang="it-IT" sz="1200">
                <a:latin typeface="Volte"/>
              </a:rPr>
              <a:t> of the 2030 Agenda. </a:t>
            </a:r>
          </a:p>
          <a:p>
            <a:endParaRPr lang="it-IT" sz="1200">
              <a:latin typeface="Volte"/>
            </a:endParaRPr>
          </a:p>
          <a:p>
            <a:r>
              <a:rPr lang="it-IT" sz="1200">
                <a:latin typeface="Volte"/>
              </a:rPr>
              <a:t>Self-</a:t>
            </a:r>
            <a:r>
              <a:rPr lang="it-IT" sz="1200" err="1">
                <a:latin typeface="Volte"/>
              </a:rPr>
              <a:t>organised</a:t>
            </a:r>
            <a:r>
              <a:rPr lang="it-IT" sz="1200">
                <a:latin typeface="Volte"/>
              </a:rPr>
              <a:t> and </a:t>
            </a:r>
            <a:r>
              <a:rPr lang="it-IT" sz="1200" err="1">
                <a:latin typeface="Volte"/>
              </a:rPr>
              <a:t>independent</a:t>
            </a:r>
            <a:r>
              <a:rPr lang="it-IT" sz="1200">
                <a:latin typeface="Volte"/>
              </a:rPr>
              <a:t> </a:t>
            </a:r>
            <a:r>
              <a:rPr lang="it-IT" sz="1200" err="1">
                <a:latin typeface="Volte"/>
              </a:rPr>
              <a:t>strucured</a:t>
            </a:r>
            <a:r>
              <a:rPr lang="it-IT" sz="1200">
                <a:latin typeface="Volte"/>
              </a:rPr>
              <a:t> </a:t>
            </a:r>
            <a:r>
              <a:rPr lang="it-IT" sz="1200" err="1">
                <a:latin typeface="Volte"/>
              </a:rPr>
              <a:t>according</a:t>
            </a:r>
            <a:r>
              <a:rPr lang="it-IT" sz="1200">
                <a:latin typeface="Volte"/>
              </a:rPr>
              <a:t> the following </a:t>
            </a:r>
            <a:r>
              <a:rPr lang="it-IT" sz="1200" err="1">
                <a:latin typeface="Volte"/>
              </a:rPr>
              <a:t>principles</a:t>
            </a:r>
            <a:r>
              <a:rPr lang="it-IT" sz="1200">
                <a:latin typeface="Volte"/>
              </a:rPr>
              <a:t>:</a:t>
            </a:r>
          </a:p>
          <a:p>
            <a:pPr>
              <a:buChar char="•"/>
            </a:pPr>
            <a:endParaRPr lang="it-IT" sz="1200">
              <a:latin typeface="Volte"/>
            </a:endParaRPr>
          </a:p>
          <a:p>
            <a:pPr marL="171450" indent="-171450">
              <a:buChar char="•"/>
            </a:pPr>
            <a:r>
              <a:rPr lang="it-IT" sz="1200">
                <a:latin typeface="Volte"/>
              </a:rPr>
              <a:t>Country-</a:t>
            </a:r>
            <a:r>
              <a:rPr lang="it-IT" sz="1200" err="1">
                <a:latin typeface="Volte"/>
              </a:rPr>
              <a:t>driven</a:t>
            </a:r>
            <a:endParaRPr lang="it-IT" sz="1200">
              <a:latin typeface="Volte"/>
            </a:endParaRPr>
          </a:p>
          <a:p>
            <a:pPr>
              <a:buChar char="•"/>
            </a:pPr>
            <a:r>
              <a:rPr lang="it-IT" sz="1200">
                <a:latin typeface="Volte"/>
              </a:rPr>
              <a:t> </a:t>
            </a:r>
            <a:r>
              <a:rPr lang="it-IT" sz="1200" err="1">
                <a:latin typeface="Volte"/>
              </a:rPr>
              <a:t>Systemic</a:t>
            </a:r>
            <a:r>
              <a:rPr lang="it-IT" sz="1200">
                <a:latin typeface="Volte"/>
              </a:rPr>
              <a:t> and </a:t>
            </a:r>
            <a:r>
              <a:rPr lang="it-IT" sz="1200" err="1">
                <a:latin typeface="Volte"/>
              </a:rPr>
              <a:t>transformative</a:t>
            </a:r>
            <a:endParaRPr lang="it-IT" sz="1200">
              <a:latin typeface="Volte"/>
            </a:endParaRPr>
          </a:p>
          <a:p>
            <a:pPr>
              <a:buChar char="•"/>
            </a:pPr>
            <a:r>
              <a:rPr lang="it-IT" sz="1200">
                <a:latin typeface="Volte"/>
              </a:rPr>
              <a:t> Inclusive and </a:t>
            </a:r>
            <a:r>
              <a:rPr lang="it-IT" sz="1200" err="1">
                <a:latin typeface="Volte"/>
              </a:rPr>
              <a:t>based</a:t>
            </a:r>
            <a:r>
              <a:rPr lang="it-IT" sz="1200">
                <a:latin typeface="Volte"/>
              </a:rPr>
              <a:t> on </a:t>
            </a:r>
            <a:r>
              <a:rPr lang="it-IT" sz="1200" err="1">
                <a:latin typeface="Volte"/>
              </a:rPr>
              <a:t>coordination</a:t>
            </a:r>
            <a:endParaRPr lang="it-IT" sz="1200">
              <a:latin typeface="Volte"/>
            </a:endParaRPr>
          </a:p>
          <a:p>
            <a:pPr>
              <a:buChar char="•"/>
            </a:pPr>
            <a:r>
              <a:rPr lang="it-IT" sz="1200">
                <a:latin typeface="Volte"/>
              </a:rPr>
              <a:t> </a:t>
            </a:r>
            <a:r>
              <a:rPr lang="it-IT" sz="1200" err="1">
                <a:latin typeface="Volte"/>
              </a:rPr>
              <a:t>Accountable</a:t>
            </a:r>
            <a:endParaRPr lang="it-IT" sz="1200">
              <a:latin typeface="Volte"/>
            </a:endParaRPr>
          </a:p>
          <a:p>
            <a:pPr>
              <a:buChar char="•"/>
            </a:pPr>
            <a:r>
              <a:rPr lang="it-IT" sz="1200">
                <a:latin typeface="Volte"/>
              </a:rPr>
              <a:t> Action-</a:t>
            </a:r>
            <a:r>
              <a:rPr lang="it-IT" sz="1200" err="1">
                <a:latin typeface="Volte"/>
              </a:rPr>
              <a:t>oriented</a:t>
            </a:r>
            <a:r>
              <a:rPr lang="it-IT" sz="1200">
                <a:latin typeface="Volte"/>
              </a:rPr>
              <a:t> </a:t>
            </a:r>
            <a:r>
              <a:rPr lang="it-IT" sz="1200" err="1">
                <a:latin typeface="Volte"/>
              </a:rPr>
              <a:t>development</a:t>
            </a:r>
            <a:r>
              <a:rPr lang="it-IT" sz="1200">
                <a:latin typeface="Volte"/>
              </a:rPr>
              <a:t> </a:t>
            </a:r>
            <a:r>
              <a:rPr lang="it-IT" sz="1200" err="1">
                <a:latin typeface="Volte"/>
              </a:rPr>
              <a:t>finance</a:t>
            </a:r>
            <a:r>
              <a:rPr lang="it-IT" sz="1200">
                <a:latin typeface="Volte"/>
              </a:rPr>
              <a:t> to support </a:t>
            </a:r>
            <a:r>
              <a:rPr lang="it-IT" sz="1200" err="1">
                <a:latin typeface="Volte"/>
              </a:rPr>
              <a:t>transformative</a:t>
            </a:r>
            <a:r>
              <a:rPr lang="it-IT" sz="1200">
                <a:latin typeface="Volte"/>
              </a:rPr>
              <a:t> actions </a:t>
            </a:r>
            <a:r>
              <a:rPr lang="it-IT" sz="1200" err="1">
                <a:latin typeface="Volte"/>
              </a:rPr>
              <a:t>at</a:t>
            </a:r>
            <a:r>
              <a:rPr lang="it-IT" sz="1200">
                <a:latin typeface="Volte"/>
              </a:rPr>
              <a:t> scale.</a:t>
            </a:r>
            <a:endParaRPr lang="it-IT" sz="1200">
              <a:cs typeface="Arial"/>
            </a:endParaRPr>
          </a:p>
        </p:txBody>
      </p:sp>
    </p:spTree>
    <p:extLst>
      <p:ext uri="{BB962C8B-B14F-4D97-AF65-F5344CB8AC3E}">
        <p14:creationId xmlns:p14="http://schemas.microsoft.com/office/powerpoint/2010/main" val="980387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E113B2EB-D028-2265-F9D8-66ECF901EE78}"/>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E0A6759D-BCCB-F5FF-E7D4-5948ED16BA5C}"/>
              </a:ext>
            </a:extLst>
          </p:cNvPr>
          <p:cNvSpPr/>
          <p:nvPr/>
        </p:nvSpPr>
        <p:spPr>
          <a:xfrm>
            <a:off x="0" y="0"/>
            <a:ext cx="9144000" cy="990347"/>
          </a:xfrm>
          <a:prstGeom prst="rect">
            <a:avLst/>
          </a:prstGeom>
          <a:solidFill>
            <a:srgbClr val="8FBEB5"/>
          </a:solidFill>
          <a:ln>
            <a:noFill/>
          </a:ln>
          <a:effectLst>
            <a:outerShdw blurRad="57150" dist="19050" dir="5400000" algn="bl" rotWithShape="0">
              <a:schemeClr val="lt1">
                <a:alpha val="49800"/>
              </a:scheme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65" name="Google Shape;65;p14">
            <a:extLst>
              <a:ext uri="{FF2B5EF4-FFF2-40B4-BE49-F238E27FC236}">
                <a16:creationId xmlns:a16="http://schemas.microsoft.com/office/drawing/2014/main" id="{A747729C-1915-5ABB-4B2C-8927338F30E1}"/>
              </a:ext>
            </a:extLst>
          </p:cNvPr>
          <p:cNvCxnSpPr/>
          <p:nvPr/>
        </p:nvCxnSpPr>
        <p:spPr>
          <a:xfrm flipH="1">
            <a:off x="814300" y="150025"/>
            <a:ext cx="10800" cy="846600"/>
          </a:xfrm>
          <a:prstGeom prst="straightConnector1">
            <a:avLst/>
          </a:prstGeom>
          <a:noFill/>
          <a:ln w="19050" cap="flat" cmpd="sng">
            <a:solidFill>
              <a:srgbClr val="F7E33F"/>
            </a:solidFill>
            <a:prstDash val="sysDot"/>
            <a:round/>
            <a:headEnd type="none" w="med" len="med"/>
            <a:tailEnd type="none" w="med" len="med"/>
          </a:ln>
        </p:spPr>
      </p:cxnSp>
      <p:sp>
        <p:nvSpPr>
          <p:cNvPr id="66" name="Google Shape;66;p14">
            <a:extLst>
              <a:ext uri="{FF2B5EF4-FFF2-40B4-BE49-F238E27FC236}">
                <a16:creationId xmlns:a16="http://schemas.microsoft.com/office/drawing/2014/main" id="{B0BEAC2C-5C89-F6B9-9348-074799842A11}"/>
              </a:ext>
            </a:extLst>
          </p:cNvPr>
          <p:cNvSpPr txBox="1">
            <a:spLocks noGrp="1"/>
          </p:cNvSpPr>
          <p:nvPr>
            <p:ph type="title" idx="4294967295"/>
          </p:nvPr>
        </p:nvSpPr>
        <p:spPr>
          <a:xfrm>
            <a:off x="955342" y="221861"/>
            <a:ext cx="8189035" cy="539931"/>
          </a:xfrm>
          <a:prstGeom prst="rect">
            <a:avLst/>
          </a:prstGeom>
        </p:spPr>
        <p:txBody>
          <a:bodyPr spcFirstLastPara="1" wrap="square" lIns="91425" tIns="91425" rIns="91425" bIns="91425" anchor="t" anchorCtr="0">
            <a:noAutofit/>
          </a:bodyPr>
          <a:lstStyle/>
          <a:p>
            <a:r>
              <a:rPr lang="fr-FR">
                <a:solidFill>
                  <a:srgbClr val="1A233A"/>
                </a:solidFill>
                <a:latin typeface="Volte"/>
                <a:ea typeface="Calibri"/>
              </a:rPr>
              <a:t>RLFSC Alliance</a:t>
            </a:r>
            <a:endParaRPr lang="en-US"/>
          </a:p>
          <a:p>
            <a:endParaRPr lang="fr-FR">
              <a:solidFill>
                <a:srgbClr val="1A233A"/>
              </a:solidFill>
              <a:latin typeface="Volte"/>
              <a:ea typeface="Calibri"/>
            </a:endParaRPr>
          </a:p>
        </p:txBody>
      </p:sp>
      <p:sp>
        <p:nvSpPr>
          <p:cNvPr id="11" name="ZoneTexte 10">
            <a:extLst>
              <a:ext uri="{FF2B5EF4-FFF2-40B4-BE49-F238E27FC236}">
                <a16:creationId xmlns:a16="http://schemas.microsoft.com/office/drawing/2014/main" id="{91382CB8-2B6A-5F51-5722-85E207C22D1C}"/>
              </a:ext>
            </a:extLst>
          </p:cNvPr>
          <p:cNvSpPr txBox="1"/>
          <p:nvPr/>
        </p:nvSpPr>
        <p:spPr>
          <a:xfrm>
            <a:off x="2732487" y="4545612"/>
            <a:ext cx="213288" cy="461665"/>
          </a:xfrm>
          <a:prstGeom prst="rect">
            <a:avLst/>
          </a:prstGeom>
          <a:noFill/>
        </p:spPr>
        <p:txBody>
          <a:bodyPr wrap="square">
            <a:spAutoFit/>
          </a:bodyPr>
          <a:lstStyle/>
          <a:p>
            <a:r>
              <a:rPr lang="fr-FR" sz="2400">
                <a:solidFill>
                  <a:schemeClr val="tx1"/>
                </a:solidFill>
                <a:latin typeface="Volte" panose="00000500000000000000" pitchFamily="50" charset="0"/>
              </a:rPr>
              <a:t>.</a:t>
            </a:r>
            <a:r>
              <a:rPr lang="fr-FR" sz="400">
                <a:solidFill>
                  <a:schemeClr val="tx1"/>
                </a:solidFill>
                <a:latin typeface="Volte" panose="00000500000000000000" pitchFamily="50" charset="0"/>
              </a:rPr>
              <a:t> </a:t>
            </a:r>
            <a:endParaRPr lang="fr-FR" sz="1000"/>
          </a:p>
        </p:txBody>
      </p:sp>
      <p:cxnSp>
        <p:nvCxnSpPr>
          <p:cNvPr id="17" name="Connecteur droit 16">
            <a:extLst>
              <a:ext uri="{FF2B5EF4-FFF2-40B4-BE49-F238E27FC236}">
                <a16:creationId xmlns:a16="http://schemas.microsoft.com/office/drawing/2014/main" id="{CF20900E-BC63-E743-E7EB-D99453F57F3D}"/>
              </a:ext>
            </a:extLst>
          </p:cNvPr>
          <p:cNvCxnSpPr>
            <a:cxnSpLocks/>
          </p:cNvCxnSpPr>
          <p:nvPr/>
        </p:nvCxnSpPr>
        <p:spPr>
          <a:xfrm>
            <a:off x="483113" y="4477080"/>
            <a:ext cx="8177774" cy="0"/>
          </a:xfrm>
          <a:prstGeom prst="line">
            <a:avLst/>
          </a:prstGeom>
          <a:ln w="19050">
            <a:solidFill>
              <a:schemeClr val="tx1">
                <a:alpha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822F4386-6954-782F-3F3B-01DF504EC38E}"/>
              </a:ext>
            </a:extLst>
          </p:cNvPr>
          <p:cNvSpPr txBox="1"/>
          <p:nvPr/>
        </p:nvSpPr>
        <p:spPr>
          <a:xfrm>
            <a:off x="2910054" y="4717018"/>
            <a:ext cx="5599655" cy="338554"/>
          </a:xfrm>
          <a:prstGeom prst="rect">
            <a:avLst/>
          </a:prstGeom>
          <a:noFill/>
        </p:spPr>
        <p:txBody>
          <a:bodyPr wrap="square" rtlCol="0">
            <a:spAutoFit/>
          </a:bodyPr>
          <a:lstStyle/>
          <a:p>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a:p>
            <a:endParaRPr lang="fr-FR" sz="700">
              <a:solidFill>
                <a:schemeClr val="tx1"/>
              </a:solidFill>
              <a:latin typeface="Volte" panose="00000500000000000000" pitchFamily="50" charset="0"/>
            </a:endParaRPr>
          </a:p>
        </p:txBody>
      </p:sp>
      <p:pic>
        <p:nvPicPr>
          <p:cNvPr id="4" name="Image 3">
            <a:extLst>
              <a:ext uri="{FF2B5EF4-FFF2-40B4-BE49-F238E27FC236}">
                <a16:creationId xmlns:a16="http://schemas.microsoft.com/office/drawing/2014/main" id="{F6F49CAE-D240-8DE4-999F-783939A1FAAF}"/>
              </a:ext>
            </a:extLst>
          </p:cNvPr>
          <p:cNvPicPr>
            <a:picLocks noChangeAspect="1"/>
          </p:cNvPicPr>
          <p:nvPr/>
        </p:nvPicPr>
        <p:blipFill>
          <a:blip r:embed="rId3"/>
          <a:stretch>
            <a:fillRect/>
          </a:stretch>
        </p:blipFill>
        <p:spPr>
          <a:xfrm>
            <a:off x="1060850" y="4603353"/>
            <a:ext cx="1671637" cy="460137"/>
          </a:xfrm>
          <a:prstGeom prst="rect">
            <a:avLst/>
          </a:prstGeom>
        </p:spPr>
      </p:pic>
      <p:pic>
        <p:nvPicPr>
          <p:cNvPr id="3" name="Picture 2">
            <a:extLst>
              <a:ext uri="{FF2B5EF4-FFF2-40B4-BE49-F238E27FC236}">
                <a16:creationId xmlns:a16="http://schemas.microsoft.com/office/drawing/2014/main" id="{91C76F79-A9DE-051D-1C13-6E2D3B4FFC60}"/>
              </a:ext>
            </a:extLst>
          </p:cNvPr>
          <p:cNvPicPr>
            <a:picLocks noChangeAspect="1"/>
          </p:cNvPicPr>
          <p:nvPr/>
        </p:nvPicPr>
        <p:blipFill>
          <a:blip r:embed="rId4"/>
          <a:stretch>
            <a:fillRect/>
          </a:stretch>
        </p:blipFill>
        <p:spPr>
          <a:xfrm>
            <a:off x="1897921" y="976698"/>
            <a:ext cx="5402220" cy="3622589"/>
          </a:xfrm>
          <a:prstGeom prst="rect">
            <a:avLst/>
          </a:prstGeom>
        </p:spPr>
      </p:pic>
    </p:spTree>
    <p:extLst>
      <p:ext uri="{BB962C8B-B14F-4D97-AF65-F5344CB8AC3E}">
        <p14:creationId xmlns:p14="http://schemas.microsoft.com/office/powerpoint/2010/main" val="4239335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p:nvPr/>
        </p:nvSpPr>
        <p:spPr>
          <a:xfrm>
            <a:off x="0" y="0"/>
            <a:ext cx="9144000" cy="1157400"/>
          </a:xfrm>
          <a:prstGeom prst="rect">
            <a:avLst/>
          </a:prstGeom>
          <a:solidFill>
            <a:srgbClr val="8FBEB5"/>
          </a:solidFill>
          <a:ln>
            <a:noFill/>
          </a:ln>
          <a:effectLst>
            <a:outerShdw blurRad="57150" dist="19050" dir="5400000" algn="bl" rotWithShape="0">
              <a:schemeClr val="lt1">
                <a:alpha val="49800"/>
              </a:scheme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65" name="Google Shape;65;p14"/>
          <p:cNvCxnSpPr/>
          <p:nvPr/>
        </p:nvCxnSpPr>
        <p:spPr>
          <a:xfrm flipH="1">
            <a:off x="814300" y="150025"/>
            <a:ext cx="10800" cy="846600"/>
          </a:xfrm>
          <a:prstGeom prst="straightConnector1">
            <a:avLst/>
          </a:prstGeom>
          <a:noFill/>
          <a:ln w="19050" cap="flat" cmpd="sng">
            <a:solidFill>
              <a:srgbClr val="F7E33F"/>
            </a:solidFill>
            <a:prstDash val="sysDot"/>
            <a:round/>
            <a:headEnd type="none" w="med" len="med"/>
            <a:tailEnd type="none" w="med" len="med"/>
          </a:ln>
        </p:spPr>
      </p:cxnSp>
      <p:sp>
        <p:nvSpPr>
          <p:cNvPr id="66" name="Google Shape;66;p14"/>
          <p:cNvSpPr txBox="1">
            <a:spLocks noGrp="1"/>
          </p:cNvSpPr>
          <p:nvPr>
            <p:ph type="title" idx="4294967295"/>
          </p:nvPr>
        </p:nvSpPr>
        <p:spPr>
          <a:xfrm>
            <a:off x="1060850" y="190137"/>
            <a:ext cx="6150900" cy="80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a:solidFill>
                  <a:srgbClr val="1A233A"/>
                </a:solidFill>
                <a:latin typeface="Volte" panose="00000500000000000000" pitchFamily="50" charset="0"/>
              </a:rPr>
              <a:t>Round table – </a:t>
            </a:r>
            <a:r>
              <a:rPr lang="fr-FR">
                <a:solidFill>
                  <a:schemeClr val="accent1">
                    <a:lumMod val="75000"/>
                  </a:schemeClr>
                </a:solidFill>
                <a:latin typeface="Volte" panose="00000500000000000000" pitchFamily="50" charset="0"/>
              </a:rPr>
              <a:t>Table ronde</a:t>
            </a:r>
          </a:p>
        </p:txBody>
      </p:sp>
      <p:sp>
        <p:nvSpPr>
          <p:cNvPr id="2" name="Google Shape;64;p14">
            <a:extLst>
              <a:ext uri="{FF2B5EF4-FFF2-40B4-BE49-F238E27FC236}">
                <a16:creationId xmlns:a16="http://schemas.microsoft.com/office/drawing/2014/main" id="{DC7CD02B-3A08-9686-BAEA-DDFD6903BA35}"/>
              </a:ext>
            </a:extLst>
          </p:cNvPr>
          <p:cNvSpPr txBox="1">
            <a:spLocks/>
          </p:cNvSpPr>
          <p:nvPr/>
        </p:nvSpPr>
        <p:spPr>
          <a:xfrm>
            <a:off x="321187" y="1528265"/>
            <a:ext cx="8339700" cy="2635521"/>
          </a:xfrm>
          <a:prstGeom prst="rect">
            <a:avLst/>
          </a:prstGeom>
          <a:noFill/>
          <a:ln>
            <a:noFill/>
          </a:ln>
        </p:spPr>
        <p:txBody>
          <a:bodyPr spcFirstLastPara="1" wrap="square" lIns="91425" tIns="91425" rIns="91425" bIns="91425" anchor="t" anchorCtr="0">
            <a:normAutofit fontScale="4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r>
              <a:rPr lang="fr-FR" sz="2200">
                <a:solidFill>
                  <a:srgbClr val="1A233A"/>
                </a:solidFill>
                <a:latin typeface="Volte" panose="00000500000000000000" pitchFamily="50" charset="0"/>
              </a:rPr>
              <a:t>Speakers </a:t>
            </a:r>
            <a:r>
              <a:rPr lang="fr-FR" sz="2200">
                <a:solidFill>
                  <a:schemeClr val="accent1">
                    <a:lumMod val="75000"/>
                  </a:schemeClr>
                </a:solidFill>
                <a:latin typeface="Volte" panose="00000500000000000000" pitchFamily="50" charset="0"/>
              </a:rPr>
              <a:t>Intervenants</a:t>
            </a:r>
          </a:p>
          <a:p>
            <a:pPr algn="just"/>
            <a:endParaRPr lang="fr-FR" sz="2200">
              <a:solidFill>
                <a:srgbClr val="1A233A"/>
              </a:solidFill>
              <a:latin typeface="Volte" panose="00000500000000000000" pitchFamily="50" charset="0"/>
            </a:endParaRPr>
          </a:p>
          <a:p>
            <a:pPr algn="just"/>
            <a:r>
              <a:rPr lang="fr-FR" sz="4400" b="1">
                <a:solidFill>
                  <a:srgbClr val="1A233A"/>
                </a:solidFill>
                <a:latin typeface="Volte"/>
              </a:rPr>
              <a:t>Alina </a:t>
            </a:r>
            <a:r>
              <a:rPr lang="fr-FR" sz="4400" b="1" err="1">
                <a:solidFill>
                  <a:srgbClr val="1A233A"/>
                </a:solidFill>
                <a:latin typeface="Volte"/>
              </a:rPr>
              <a:t>Bekka</a:t>
            </a:r>
            <a:r>
              <a:rPr lang="fr-FR" sz="4400" b="1">
                <a:solidFill>
                  <a:srgbClr val="1A233A"/>
                </a:solidFill>
                <a:latin typeface="Volte"/>
              </a:rPr>
              <a:t> </a:t>
            </a:r>
            <a:r>
              <a:rPr lang="fr-FR" sz="2200">
                <a:solidFill>
                  <a:srgbClr val="1A233A"/>
                </a:solidFill>
                <a:latin typeface="Volte"/>
              </a:rPr>
              <a:t>		Cité de l'agriculture (Marseille), co-directrice</a:t>
            </a:r>
            <a:endParaRPr lang="fr-FR" sz="2200">
              <a:solidFill>
                <a:srgbClr val="1A233A"/>
              </a:solidFill>
              <a:latin typeface="Volte" panose="00000500000000000000" pitchFamily="50" charset="0"/>
            </a:endParaRPr>
          </a:p>
          <a:p>
            <a:pPr algn="just"/>
            <a:endParaRPr lang="fr-FR" sz="2200">
              <a:solidFill>
                <a:srgbClr val="1A233A"/>
              </a:solidFill>
              <a:latin typeface="Volte" panose="00000500000000000000" pitchFamily="50" charset="0"/>
            </a:endParaRPr>
          </a:p>
          <a:p>
            <a:pPr algn="just"/>
            <a:r>
              <a:rPr lang="fr-FR" sz="4400" b="1">
                <a:solidFill>
                  <a:srgbClr val="1A233A"/>
                </a:solidFill>
                <a:latin typeface="Volte" panose="00000500000000000000" pitchFamily="50" charset="0"/>
              </a:rPr>
              <a:t>Marie </a:t>
            </a:r>
            <a:r>
              <a:rPr lang="fr-FR" sz="4400" b="1" err="1">
                <a:solidFill>
                  <a:srgbClr val="1A233A"/>
                </a:solidFill>
                <a:latin typeface="Volte" panose="00000500000000000000" pitchFamily="50" charset="0"/>
              </a:rPr>
              <a:t>Goumarre</a:t>
            </a:r>
            <a:r>
              <a:rPr lang="fr-FR" sz="4400" b="1">
                <a:solidFill>
                  <a:srgbClr val="1A233A"/>
                </a:solidFill>
                <a:latin typeface="Volte" panose="00000500000000000000" pitchFamily="50" charset="0"/>
              </a:rPr>
              <a:t> </a:t>
            </a:r>
            <a:r>
              <a:rPr lang="fr-FR" sz="2200">
                <a:solidFill>
                  <a:srgbClr val="1A233A"/>
                </a:solidFill>
                <a:latin typeface="Volte" panose="00000500000000000000" pitchFamily="50" charset="0"/>
              </a:rPr>
              <a:t>	Métropole d’Aix Marseille Provence, Cheffe de projet résilience alimentaire</a:t>
            </a:r>
          </a:p>
          <a:p>
            <a:pPr algn="just"/>
            <a:endParaRPr lang="fr-FR" sz="2200">
              <a:solidFill>
                <a:srgbClr val="1A233A"/>
              </a:solidFill>
              <a:latin typeface="Volte" panose="00000500000000000000" pitchFamily="50" charset="0"/>
            </a:endParaRPr>
          </a:p>
          <a:p>
            <a:pPr algn="just"/>
            <a:r>
              <a:rPr lang="fr-FR" sz="4400" b="1">
                <a:solidFill>
                  <a:srgbClr val="1A233A"/>
                </a:solidFill>
                <a:latin typeface="Volte" panose="00000500000000000000" pitchFamily="50" charset="0"/>
              </a:rPr>
              <a:t>Salima Djidel</a:t>
            </a:r>
            <a:r>
              <a:rPr lang="fr-FR" sz="2200">
                <a:solidFill>
                  <a:srgbClr val="1A233A"/>
                </a:solidFill>
                <a:latin typeface="Volte" panose="00000500000000000000" pitchFamily="50" charset="0"/>
              </a:rPr>
              <a:t>		Vice-présidente de Grenoble Alpes Métropole</a:t>
            </a:r>
          </a:p>
          <a:p>
            <a:pPr algn="just"/>
            <a:endParaRPr lang="fr-FR" sz="2200" b="1">
              <a:solidFill>
                <a:srgbClr val="1A233A"/>
              </a:solidFill>
              <a:latin typeface="Volte" panose="00000500000000000000" pitchFamily="50" charset="0"/>
            </a:endParaRPr>
          </a:p>
          <a:p>
            <a:pPr algn="just"/>
            <a:r>
              <a:rPr lang="fr-FR" sz="5100" b="1">
                <a:solidFill>
                  <a:srgbClr val="1A233A"/>
                </a:solidFill>
                <a:latin typeface="Volte" panose="00000500000000000000" pitchFamily="50" charset="0"/>
              </a:rPr>
              <a:t>Giaime Berti</a:t>
            </a:r>
            <a:r>
              <a:rPr lang="fr-FR" sz="2200">
                <a:solidFill>
                  <a:srgbClr val="1A233A"/>
                </a:solidFill>
                <a:latin typeface="Volte" panose="00000500000000000000" pitchFamily="50" charset="0"/>
              </a:rPr>
              <a:t>		Chair of the </a:t>
            </a:r>
            <a:r>
              <a:rPr lang="fr-FR" sz="2200" err="1">
                <a:solidFill>
                  <a:srgbClr val="1A233A"/>
                </a:solidFill>
                <a:latin typeface="Volte" panose="00000500000000000000" pitchFamily="50" charset="0"/>
              </a:rPr>
              <a:t>Resilient</a:t>
            </a:r>
            <a:r>
              <a:rPr lang="fr-FR" sz="2200">
                <a:solidFill>
                  <a:srgbClr val="1A233A"/>
                </a:solidFill>
                <a:latin typeface="Volte" panose="00000500000000000000" pitchFamily="50" charset="0"/>
              </a:rPr>
              <a:t> Local Food </a:t>
            </a:r>
            <a:r>
              <a:rPr lang="fr-FR" sz="2200" err="1">
                <a:solidFill>
                  <a:srgbClr val="1A233A"/>
                </a:solidFill>
                <a:latin typeface="Volte" panose="00000500000000000000" pitchFamily="50" charset="0"/>
              </a:rPr>
              <a:t>Supply</a:t>
            </a:r>
            <a:r>
              <a:rPr lang="fr-FR" sz="2200">
                <a:solidFill>
                  <a:srgbClr val="1A233A"/>
                </a:solidFill>
                <a:latin typeface="Volte" panose="00000500000000000000" pitchFamily="50" charset="0"/>
              </a:rPr>
              <a:t> </a:t>
            </a:r>
            <a:r>
              <a:rPr lang="fr-FR" sz="2200" err="1">
                <a:solidFill>
                  <a:srgbClr val="1A233A"/>
                </a:solidFill>
                <a:latin typeface="Volte" panose="00000500000000000000" pitchFamily="50" charset="0"/>
              </a:rPr>
              <a:t>Chains</a:t>
            </a:r>
            <a:r>
              <a:rPr lang="fr-FR" sz="2200">
                <a:solidFill>
                  <a:srgbClr val="1A233A"/>
                </a:solidFill>
                <a:latin typeface="Volte" panose="00000500000000000000" pitchFamily="50" charset="0"/>
              </a:rPr>
              <a:t> Alliance</a:t>
            </a:r>
          </a:p>
          <a:p>
            <a:pPr algn="just"/>
            <a:endParaRPr lang="fr-FR" sz="2200">
              <a:solidFill>
                <a:srgbClr val="1A233A"/>
              </a:solidFill>
              <a:latin typeface="Volte" panose="00000500000000000000" pitchFamily="50" charset="0"/>
            </a:endParaRPr>
          </a:p>
          <a:p>
            <a:pPr algn="just"/>
            <a:endParaRPr lang="fr-FR" sz="2200">
              <a:solidFill>
                <a:srgbClr val="1A233A"/>
              </a:solidFill>
              <a:latin typeface="Volte" panose="00000500000000000000" pitchFamily="50" charset="0"/>
            </a:endParaRPr>
          </a:p>
          <a:p>
            <a:pPr algn="just"/>
            <a:endParaRPr lang="fr-FR" sz="2200">
              <a:solidFill>
                <a:srgbClr val="1A233A"/>
              </a:solidFill>
              <a:latin typeface="Volte" panose="00000500000000000000" pitchFamily="50" charset="0"/>
            </a:endParaRPr>
          </a:p>
          <a:p>
            <a:pPr algn="just"/>
            <a:r>
              <a:rPr lang="fr-FR" sz="3300" b="1">
                <a:solidFill>
                  <a:srgbClr val="1A233A"/>
                </a:solidFill>
                <a:latin typeface="Volte" panose="00000500000000000000" pitchFamily="50" charset="0"/>
              </a:rPr>
              <a:t>Florent Yann Lardic 	</a:t>
            </a:r>
            <a:r>
              <a:rPr lang="fr-FR" sz="2200">
                <a:solidFill>
                  <a:srgbClr val="1A233A"/>
                </a:solidFill>
                <a:latin typeface="Volte" panose="00000500000000000000" pitchFamily="50" charset="0"/>
              </a:rPr>
              <a:t>Directeur de Terres en villes, réseau français des politiques alimentaires locales</a:t>
            </a:r>
            <a:endParaRPr lang="fr-FR" sz="1400">
              <a:solidFill>
                <a:srgbClr val="1A233A"/>
              </a:solidFill>
              <a:latin typeface="Volte" panose="00000500000000000000" pitchFamily="50" charset="0"/>
            </a:endParaRPr>
          </a:p>
          <a:p>
            <a:pPr marL="457200" lvl="4" indent="-308610" algn="just">
              <a:buClr>
                <a:srgbClr val="141530"/>
              </a:buClr>
              <a:buSzPct val="100000"/>
              <a:buFont typeface="Arial"/>
              <a:buChar char="●"/>
            </a:pPr>
            <a:endParaRPr lang="fr-FR" sz="1400">
              <a:solidFill>
                <a:srgbClr val="1A233A"/>
              </a:solidFill>
              <a:latin typeface="Punto" panose="00000500000000000000" pitchFamily="50" charset="0"/>
            </a:endParaRPr>
          </a:p>
        </p:txBody>
      </p:sp>
      <p:sp>
        <p:nvSpPr>
          <p:cNvPr id="11" name="ZoneTexte 10">
            <a:extLst>
              <a:ext uri="{FF2B5EF4-FFF2-40B4-BE49-F238E27FC236}">
                <a16:creationId xmlns:a16="http://schemas.microsoft.com/office/drawing/2014/main" id="{E47BA462-F833-96EA-4D7C-AD3D2A944E53}"/>
              </a:ext>
            </a:extLst>
          </p:cNvPr>
          <p:cNvSpPr txBox="1"/>
          <p:nvPr/>
        </p:nvSpPr>
        <p:spPr>
          <a:xfrm>
            <a:off x="2732487" y="4545612"/>
            <a:ext cx="213288" cy="461665"/>
          </a:xfrm>
          <a:prstGeom prst="rect">
            <a:avLst/>
          </a:prstGeom>
          <a:noFill/>
        </p:spPr>
        <p:txBody>
          <a:bodyPr wrap="square">
            <a:spAutoFit/>
          </a:bodyPr>
          <a:lstStyle/>
          <a:p>
            <a:r>
              <a:rPr lang="fr-FR" sz="2400">
                <a:solidFill>
                  <a:schemeClr val="tx1"/>
                </a:solidFill>
                <a:latin typeface="Volte" panose="00000500000000000000" pitchFamily="50" charset="0"/>
              </a:rPr>
              <a:t>.</a:t>
            </a:r>
            <a:r>
              <a:rPr lang="fr-FR" sz="400">
                <a:solidFill>
                  <a:schemeClr val="tx1"/>
                </a:solidFill>
                <a:latin typeface="Volte" panose="00000500000000000000" pitchFamily="50" charset="0"/>
              </a:rPr>
              <a:t> </a:t>
            </a:r>
            <a:endParaRPr lang="fr-FR" sz="1000"/>
          </a:p>
        </p:txBody>
      </p:sp>
      <p:cxnSp>
        <p:nvCxnSpPr>
          <p:cNvPr id="17" name="Connecteur droit 16">
            <a:extLst>
              <a:ext uri="{FF2B5EF4-FFF2-40B4-BE49-F238E27FC236}">
                <a16:creationId xmlns:a16="http://schemas.microsoft.com/office/drawing/2014/main" id="{E83511E2-B2C1-79EE-4E3F-0BA2E19821A9}"/>
              </a:ext>
            </a:extLst>
          </p:cNvPr>
          <p:cNvCxnSpPr>
            <a:cxnSpLocks/>
          </p:cNvCxnSpPr>
          <p:nvPr/>
        </p:nvCxnSpPr>
        <p:spPr>
          <a:xfrm>
            <a:off x="483113" y="4477080"/>
            <a:ext cx="8177774" cy="0"/>
          </a:xfrm>
          <a:prstGeom prst="line">
            <a:avLst/>
          </a:prstGeom>
          <a:ln w="19050">
            <a:solidFill>
              <a:schemeClr val="tx1">
                <a:alpha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C1C7D85C-7AEF-61D1-F6E9-85F2237BFF3A}"/>
              </a:ext>
            </a:extLst>
          </p:cNvPr>
          <p:cNvSpPr txBox="1"/>
          <p:nvPr/>
        </p:nvSpPr>
        <p:spPr>
          <a:xfrm>
            <a:off x="2910054" y="4717018"/>
            <a:ext cx="5599655" cy="338554"/>
          </a:xfrm>
          <a:prstGeom prst="rect">
            <a:avLst/>
          </a:prstGeom>
          <a:noFill/>
        </p:spPr>
        <p:txBody>
          <a:bodyPr wrap="square" rtlCol="0">
            <a:spAutoFit/>
          </a:bodyPr>
          <a:lstStyle/>
          <a:p>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a:p>
            <a:endParaRPr lang="fr-FR" sz="700">
              <a:solidFill>
                <a:schemeClr val="tx1"/>
              </a:solidFill>
              <a:latin typeface="Volte" panose="00000500000000000000" pitchFamily="50" charset="0"/>
            </a:endParaRPr>
          </a:p>
        </p:txBody>
      </p:sp>
      <p:pic>
        <p:nvPicPr>
          <p:cNvPr id="4" name="Image 3">
            <a:extLst>
              <a:ext uri="{FF2B5EF4-FFF2-40B4-BE49-F238E27FC236}">
                <a16:creationId xmlns:a16="http://schemas.microsoft.com/office/drawing/2014/main" id="{18AF0624-3E6D-B818-02B0-32825C87D1EC}"/>
              </a:ext>
            </a:extLst>
          </p:cNvPr>
          <p:cNvPicPr>
            <a:picLocks noChangeAspect="1"/>
          </p:cNvPicPr>
          <p:nvPr/>
        </p:nvPicPr>
        <p:blipFill>
          <a:blip r:embed="rId3"/>
          <a:stretch>
            <a:fillRect/>
          </a:stretch>
        </p:blipFill>
        <p:spPr>
          <a:xfrm>
            <a:off x="1060850" y="4603353"/>
            <a:ext cx="1671637" cy="46013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E2040479-C587-EA07-B585-6F826056F1FF}"/>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1C236B27-7308-C11D-30BF-A033DB2DDFDA}"/>
              </a:ext>
            </a:extLst>
          </p:cNvPr>
          <p:cNvSpPr/>
          <p:nvPr/>
        </p:nvSpPr>
        <p:spPr>
          <a:xfrm>
            <a:off x="0" y="1"/>
            <a:ext cx="9144000" cy="770782"/>
          </a:xfrm>
          <a:prstGeom prst="rect">
            <a:avLst/>
          </a:prstGeom>
          <a:solidFill>
            <a:srgbClr val="8FBEB5"/>
          </a:solidFill>
          <a:ln>
            <a:noFill/>
          </a:ln>
          <a:effectLst>
            <a:outerShdw blurRad="57150" dist="19050" dir="5400000" algn="bl" rotWithShape="0">
              <a:schemeClr val="lt1">
                <a:alpha val="49800"/>
              </a:scheme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65" name="Google Shape;65;p14">
            <a:extLst>
              <a:ext uri="{FF2B5EF4-FFF2-40B4-BE49-F238E27FC236}">
                <a16:creationId xmlns:a16="http://schemas.microsoft.com/office/drawing/2014/main" id="{76B89177-7203-F422-0B39-6A3160114382}"/>
              </a:ext>
            </a:extLst>
          </p:cNvPr>
          <p:cNvCxnSpPr/>
          <p:nvPr/>
        </p:nvCxnSpPr>
        <p:spPr>
          <a:xfrm flipH="1">
            <a:off x="814299" y="-384"/>
            <a:ext cx="10800" cy="846600"/>
          </a:xfrm>
          <a:prstGeom prst="straightConnector1">
            <a:avLst/>
          </a:prstGeom>
          <a:noFill/>
          <a:ln w="19050" cap="flat" cmpd="sng">
            <a:solidFill>
              <a:srgbClr val="F7E33F"/>
            </a:solidFill>
            <a:prstDash val="sysDot"/>
            <a:round/>
            <a:headEnd type="none" w="med" len="med"/>
            <a:tailEnd type="none" w="med" len="med"/>
          </a:ln>
        </p:spPr>
      </p:cxnSp>
      <p:sp>
        <p:nvSpPr>
          <p:cNvPr id="66" name="Google Shape;66;p14">
            <a:extLst>
              <a:ext uri="{FF2B5EF4-FFF2-40B4-BE49-F238E27FC236}">
                <a16:creationId xmlns:a16="http://schemas.microsoft.com/office/drawing/2014/main" id="{C0D0D1C8-448C-16C6-8795-58CF4C128476}"/>
              </a:ext>
            </a:extLst>
          </p:cNvPr>
          <p:cNvSpPr txBox="1">
            <a:spLocks noGrp="1"/>
          </p:cNvSpPr>
          <p:nvPr>
            <p:ph type="title" idx="4294967295"/>
          </p:nvPr>
        </p:nvSpPr>
        <p:spPr>
          <a:xfrm>
            <a:off x="890032" y="140931"/>
            <a:ext cx="8189035" cy="539931"/>
          </a:xfrm>
          <a:prstGeom prst="rect">
            <a:avLst/>
          </a:prstGeom>
        </p:spPr>
        <p:txBody>
          <a:bodyPr spcFirstLastPara="1" wrap="square" lIns="91425" tIns="91425" rIns="91425" bIns="91425" anchor="t" anchorCtr="0">
            <a:noAutofit/>
          </a:bodyPr>
          <a:lstStyle/>
          <a:p>
            <a:r>
              <a:rPr lang="fr-FR">
                <a:solidFill>
                  <a:srgbClr val="1A233A"/>
                </a:solidFill>
                <a:latin typeface="Volte"/>
                <a:ea typeface="Calibri"/>
              </a:rPr>
              <a:t>RLFSC Alliance: </a:t>
            </a:r>
            <a:r>
              <a:rPr lang="fr-FR" err="1">
                <a:solidFill>
                  <a:srgbClr val="1A233A"/>
                </a:solidFill>
                <a:latin typeface="Volte"/>
                <a:ea typeface="Calibri"/>
              </a:rPr>
              <a:t>governance</a:t>
            </a:r>
            <a:endParaRPr lang="en-US"/>
          </a:p>
          <a:p>
            <a:endParaRPr lang="fr-FR">
              <a:solidFill>
                <a:srgbClr val="1A233A"/>
              </a:solidFill>
              <a:latin typeface="Volte"/>
              <a:ea typeface="Calibri"/>
            </a:endParaRPr>
          </a:p>
        </p:txBody>
      </p:sp>
      <p:sp>
        <p:nvSpPr>
          <p:cNvPr id="11" name="ZoneTexte 10">
            <a:extLst>
              <a:ext uri="{FF2B5EF4-FFF2-40B4-BE49-F238E27FC236}">
                <a16:creationId xmlns:a16="http://schemas.microsoft.com/office/drawing/2014/main" id="{8761242D-879F-29BA-FEF7-F0D197985662}"/>
              </a:ext>
            </a:extLst>
          </p:cNvPr>
          <p:cNvSpPr txBox="1"/>
          <p:nvPr/>
        </p:nvSpPr>
        <p:spPr>
          <a:xfrm>
            <a:off x="2732487" y="4545612"/>
            <a:ext cx="213288" cy="461665"/>
          </a:xfrm>
          <a:prstGeom prst="rect">
            <a:avLst/>
          </a:prstGeom>
          <a:noFill/>
        </p:spPr>
        <p:txBody>
          <a:bodyPr wrap="square">
            <a:spAutoFit/>
          </a:bodyPr>
          <a:lstStyle/>
          <a:p>
            <a:r>
              <a:rPr lang="fr-FR" sz="2400">
                <a:solidFill>
                  <a:schemeClr val="tx1"/>
                </a:solidFill>
                <a:latin typeface="Volte" panose="00000500000000000000" pitchFamily="50" charset="0"/>
              </a:rPr>
              <a:t>.</a:t>
            </a:r>
            <a:r>
              <a:rPr lang="fr-FR" sz="400">
                <a:solidFill>
                  <a:schemeClr val="tx1"/>
                </a:solidFill>
                <a:latin typeface="Volte" panose="00000500000000000000" pitchFamily="50" charset="0"/>
              </a:rPr>
              <a:t> </a:t>
            </a:r>
            <a:endParaRPr lang="fr-FR" sz="1000"/>
          </a:p>
        </p:txBody>
      </p:sp>
      <p:cxnSp>
        <p:nvCxnSpPr>
          <p:cNvPr id="17" name="Connecteur droit 16">
            <a:extLst>
              <a:ext uri="{FF2B5EF4-FFF2-40B4-BE49-F238E27FC236}">
                <a16:creationId xmlns:a16="http://schemas.microsoft.com/office/drawing/2014/main" id="{34BEB1C3-943B-4B68-F8B3-26C8EA393E5E}"/>
              </a:ext>
            </a:extLst>
          </p:cNvPr>
          <p:cNvCxnSpPr>
            <a:cxnSpLocks/>
          </p:cNvCxnSpPr>
          <p:nvPr/>
        </p:nvCxnSpPr>
        <p:spPr>
          <a:xfrm>
            <a:off x="483113" y="4477080"/>
            <a:ext cx="8177774" cy="0"/>
          </a:xfrm>
          <a:prstGeom prst="line">
            <a:avLst/>
          </a:prstGeom>
          <a:ln w="19050">
            <a:solidFill>
              <a:schemeClr val="tx1">
                <a:alpha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A6CD6B44-B233-CC43-0457-33815ECA5A5D}"/>
              </a:ext>
            </a:extLst>
          </p:cNvPr>
          <p:cNvSpPr txBox="1"/>
          <p:nvPr/>
        </p:nvSpPr>
        <p:spPr>
          <a:xfrm>
            <a:off x="2910054" y="4717018"/>
            <a:ext cx="5599655" cy="338554"/>
          </a:xfrm>
          <a:prstGeom prst="rect">
            <a:avLst/>
          </a:prstGeom>
          <a:noFill/>
        </p:spPr>
        <p:txBody>
          <a:bodyPr wrap="square" rtlCol="0">
            <a:spAutoFit/>
          </a:bodyPr>
          <a:lstStyle/>
          <a:p>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a:p>
            <a:endParaRPr lang="fr-FR" sz="700">
              <a:solidFill>
                <a:schemeClr val="tx1"/>
              </a:solidFill>
              <a:latin typeface="Volte" panose="00000500000000000000" pitchFamily="50" charset="0"/>
            </a:endParaRPr>
          </a:p>
        </p:txBody>
      </p:sp>
      <p:pic>
        <p:nvPicPr>
          <p:cNvPr id="4" name="Image 3">
            <a:extLst>
              <a:ext uri="{FF2B5EF4-FFF2-40B4-BE49-F238E27FC236}">
                <a16:creationId xmlns:a16="http://schemas.microsoft.com/office/drawing/2014/main" id="{74E8111A-12CB-A404-DC2E-EA27EA70FEAA}"/>
              </a:ext>
            </a:extLst>
          </p:cNvPr>
          <p:cNvPicPr>
            <a:picLocks noChangeAspect="1"/>
          </p:cNvPicPr>
          <p:nvPr/>
        </p:nvPicPr>
        <p:blipFill>
          <a:blip r:embed="rId3"/>
          <a:stretch>
            <a:fillRect/>
          </a:stretch>
        </p:blipFill>
        <p:spPr>
          <a:xfrm>
            <a:off x="1060850" y="4603353"/>
            <a:ext cx="1671637" cy="460137"/>
          </a:xfrm>
          <a:prstGeom prst="rect">
            <a:avLst/>
          </a:prstGeom>
        </p:spPr>
      </p:pic>
      <p:sp>
        <p:nvSpPr>
          <p:cNvPr id="2" name="TextBox 1">
            <a:extLst>
              <a:ext uri="{FF2B5EF4-FFF2-40B4-BE49-F238E27FC236}">
                <a16:creationId xmlns:a16="http://schemas.microsoft.com/office/drawing/2014/main" id="{5F05BD91-0B5F-20DD-034F-77CBEEDEE75C}"/>
              </a:ext>
            </a:extLst>
          </p:cNvPr>
          <p:cNvSpPr txBox="1"/>
          <p:nvPr/>
        </p:nvSpPr>
        <p:spPr>
          <a:xfrm>
            <a:off x="106032" y="831864"/>
            <a:ext cx="5679486" cy="4076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9887"/>
                </a:solidFill>
                <a:latin typeface="Volte"/>
                <a:cs typeface="Segoe UI"/>
              </a:rPr>
              <a:t>Members Forum</a:t>
            </a:r>
            <a:r>
              <a:rPr lang="en-US">
                <a:solidFill>
                  <a:srgbClr val="009887"/>
                </a:solidFill>
                <a:latin typeface="Volte"/>
                <a:cs typeface="Segoe UI"/>
              </a:rPr>
              <a:t> – </a:t>
            </a:r>
            <a:r>
              <a:rPr lang="en-US">
                <a:solidFill>
                  <a:schemeClr val="tx1"/>
                </a:solidFill>
                <a:latin typeface="Volte"/>
                <a:cs typeface="Segoe UI"/>
              </a:rPr>
              <a:t>comprise of countries, research</a:t>
            </a:r>
            <a:endParaRPr lang="en-US">
              <a:solidFill>
                <a:schemeClr val="tx1"/>
              </a:solidFill>
              <a:latin typeface="Volte"/>
            </a:endParaRPr>
          </a:p>
          <a:p>
            <a:r>
              <a:rPr lang="en-US">
                <a:solidFill>
                  <a:schemeClr val="tx1"/>
                </a:solidFill>
                <a:latin typeface="Volte"/>
                <a:cs typeface="Segoe UI"/>
              </a:rPr>
              <a:t> institutions, academia, private sector, youth groups, women’s groups, NGOs, indigenous people</a:t>
            </a:r>
            <a:r>
              <a:rPr lang="it-IT">
                <a:solidFill>
                  <a:schemeClr val="tx1"/>
                </a:solidFill>
                <a:latin typeface="Volte"/>
                <a:cs typeface="Segoe UI"/>
              </a:rPr>
              <a:t>​</a:t>
            </a:r>
            <a:endParaRPr lang="it-IT">
              <a:solidFill>
                <a:schemeClr val="tx1"/>
              </a:solidFill>
            </a:endParaRPr>
          </a:p>
          <a:p>
            <a:r>
              <a:rPr lang="en-US">
                <a:solidFill>
                  <a:schemeClr val="tx1"/>
                </a:solidFill>
                <a:latin typeface="Volte"/>
                <a:cs typeface="Segoe UI"/>
              </a:rPr>
              <a:t>​</a:t>
            </a:r>
          </a:p>
          <a:p>
            <a:r>
              <a:rPr lang="en-US" b="1">
                <a:solidFill>
                  <a:srgbClr val="009887"/>
                </a:solidFill>
                <a:latin typeface="Volte"/>
                <a:cs typeface="Segoe UI"/>
              </a:rPr>
              <a:t>Steering Group</a:t>
            </a:r>
            <a:r>
              <a:rPr lang="en-US">
                <a:solidFill>
                  <a:srgbClr val="009887"/>
                </a:solidFill>
                <a:latin typeface="Volte"/>
                <a:cs typeface="Segoe UI"/>
              </a:rPr>
              <a:t> – </a:t>
            </a:r>
            <a:r>
              <a:rPr lang="en-US">
                <a:solidFill>
                  <a:schemeClr val="tx1"/>
                </a:solidFill>
                <a:latin typeface="Volte"/>
                <a:cs typeface="Segoe UI"/>
              </a:rPr>
              <a:t>Chair Italy​</a:t>
            </a:r>
          </a:p>
          <a:p>
            <a:r>
              <a:rPr lang="it-IT">
                <a:solidFill>
                  <a:srgbClr val="009887"/>
                </a:solidFill>
                <a:latin typeface="Volte"/>
                <a:cs typeface="Segoe UI"/>
              </a:rPr>
              <a:t>​</a:t>
            </a:r>
          </a:p>
          <a:p>
            <a:r>
              <a:rPr lang="it-IT" b="1">
                <a:solidFill>
                  <a:srgbClr val="009887"/>
                </a:solidFill>
                <a:latin typeface="Volte"/>
                <a:cs typeface="Segoe UI"/>
              </a:rPr>
              <a:t>Task Forces</a:t>
            </a:r>
            <a:r>
              <a:rPr lang="it-IT">
                <a:solidFill>
                  <a:srgbClr val="009887"/>
                </a:solidFill>
                <a:latin typeface="Volte"/>
                <a:cs typeface="Segoe UI"/>
              </a:rPr>
              <a:t>​</a:t>
            </a:r>
          </a:p>
          <a:p>
            <a:pPr marL="342900" indent="-342900">
              <a:buFont typeface="Symbol,Sans-Serif"/>
              <a:buChar char=""/>
            </a:pPr>
            <a:r>
              <a:rPr lang="it-IT">
                <a:solidFill>
                  <a:schemeClr val="tx1"/>
                </a:solidFill>
                <a:latin typeface="Volte"/>
              </a:rPr>
              <a:t>Research and Innovation​</a:t>
            </a:r>
          </a:p>
          <a:p>
            <a:pPr marL="342900" indent="-342900">
              <a:buFont typeface="Symbol,Sans-Serif"/>
              <a:buChar char=""/>
            </a:pPr>
            <a:r>
              <a:rPr lang="it-IT">
                <a:solidFill>
                  <a:schemeClr val="tx1"/>
                </a:solidFill>
                <a:latin typeface="Volte"/>
              </a:rPr>
              <a:t>Finance and Investment​</a:t>
            </a:r>
          </a:p>
          <a:p>
            <a:pPr marL="342900" indent="-342900">
              <a:buFont typeface="Symbol,Sans-Serif"/>
              <a:buChar char=""/>
            </a:pPr>
            <a:r>
              <a:rPr lang="it-IT">
                <a:solidFill>
                  <a:schemeClr val="tx1"/>
                </a:solidFill>
                <a:latin typeface="Volte"/>
              </a:rPr>
              <a:t>Knowledge Sharing/Management​</a:t>
            </a:r>
          </a:p>
          <a:p>
            <a:pPr marL="342900" indent="-342900">
              <a:buFont typeface="Symbol,Sans-Serif"/>
              <a:buChar char=""/>
            </a:pPr>
            <a:r>
              <a:rPr lang="it-IT">
                <a:solidFill>
                  <a:schemeClr val="tx1"/>
                </a:solidFill>
                <a:latin typeface="Volte"/>
              </a:rPr>
              <a:t>Short Value Chains​</a:t>
            </a:r>
          </a:p>
          <a:p>
            <a:r>
              <a:rPr lang="en-US">
                <a:solidFill>
                  <a:schemeClr val="tx1"/>
                </a:solidFill>
                <a:latin typeface="Volte"/>
                <a:cs typeface="Segoe UI"/>
              </a:rPr>
              <a:t>​</a:t>
            </a:r>
          </a:p>
          <a:p>
            <a:r>
              <a:rPr lang="en-US" b="1">
                <a:solidFill>
                  <a:srgbClr val="009887"/>
                </a:solidFill>
                <a:latin typeface="Volte"/>
                <a:cs typeface="Segoe UI"/>
              </a:rPr>
              <a:t>The Secretariat</a:t>
            </a:r>
            <a:r>
              <a:rPr lang="it-IT">
                <a:solidFill>
                  <a:srgbClr val="009887"/>
                </a:solidFill>
                <a:latin typeface="Volte"/>
                <a:cs typeface="Segoe UI"/>
              </a:rPr>
              <a:t>​</a:t>
            </a:r>
          </a:p>
          <a:p>
            <a:r>
              <a:rPr lang="en-US">
                <a:solidFill>
                  <a:schemeClr val="tx1"/>
                </a:solidFill>
                <a:latin typeface="Volte"/>
                <a:cs typeface="Segoe UI"/>
              </a:rPr>
              <a:t>The Secretariat is hosted from WFP to AUDA-NEPAD​</a:t>
            </a:r>
          </a:p>
          <a:p>
            <a:r>
              <a:rPr lang="en-US">
                <a:solidFill>
                  <a:srgbClr val="009887"/>
                </a:solidFill>
                <a:latin typeface="Volte"/>
                <a:cs typeface="Segoe UI"/>
              </a:rPr>
              <a:t>​</a:t>
            </a:r>
          </a:p>
          <a:p>
            <a:r>
              <a:rPr lang="en-US" b="1">
                <a:solidFill>
                  <a:srgbClr val="009887"/>
                </a:solidFill>
                <a:latin typeface="Volte"/>
                <a:cs typeface="Segoe UI"/>
              </a:rPr>
              <a:t>The Alliance Coordination Team (ACT)</a:t>
            </a:r>
            <a:r>
              <a:rPr lang="it-IT">
                <a:solidFill>
                  <a:srgbClr val="009887"/>
                </a:solidFill>
                <a:latin typeface="Volte"/>
                <a:cs typeface="Segoe UI"/>
              </a:rPr>
              <a:t>​</a:t>
            </a:r>
          </a:p>
          <a:p>
            <a:r>
              <a:rPr lang="en-US">
                <a:solidFill>
                  <a:schemeClr val="tx1"/>
                </a:solidFill>
                <a:latin typeface="Volte"/>
                <a:cs typeface="Segoe UI"/>
              </a:rPr>
              <a:t>WFP, AUDA-NEPAD, UN CDF, </a:t>
            </a:r>
            <a:r>
              <a:rPr lang="it-IT">
                <a:solidFill>
                  <a:schemeClr val="tx1"/>
                </a:solidFill>
                <a:latin typeface="Volte"/>
                <a:cs typeface="Segoe UI"/>
              </a:rPr>
              <a:t>FAO</a:t>
            </a:r>
            <a:r>
              <a:rPr lang="en-US">
                <a:solidFill>
                  <a:schemeClr val="tx1"/>
                </a:solidFill>
                <a:latin typeface="Volte"/>
                <a:cs typeface="Segoe UI"/>
              </a:rPr>
              <a:t>​</a:t>
            </a:r>
          </a:p>
          <a:p>
            <a:pPr>
              <a:lnSpc>
                <a:spcPts val="1200"/>
              </a:lnSpc>
            </a:pPr>
            <a:r>
              <a:rPr lang="it-IT">
                <a:solidFill>
                  <a:srgbClr val="009887"/>
                </a:solidFill>
                <a:latin typeface="Volte"/>
                <a:cs typeface="Segoe UI"/>
              </a:rPr>
              <a:t>​</a:t>
            </a:r>
          </a:p>
          <a:p>
            <a:pPr>
              <a:lnSpc>
                <a:spcPts val="1200"/>
              </a:lnSpc>
            </a:pPr>
            <a:r>
              <a:rPr lang="en-GB" sz="1800">
                <a:cs typeface="Segoe UI"/>
              </a:rPr>
              <a:t>​</a:t>
            </a:r>
          </a:p>
        </p:txBody>
      </p:sp>
      <p:sp>
        <p:nvSpPr>
          <p:cNvPr id="5" name="TextBox 4">
            <a:extLst>
              <a:ext uri="{FF2B5EF4-FFF2-40B4-BE49-F238E27FC236}">
                <a16:creationId xmlns:a16="http://schemas.microsoft.com/office/drawing/2014/main" id="{DCEA9C6A-D386-6A72-F117-351C0EF50C95}"/>
              </a:ext>
            </a:extLst>
          </p:cNvPr>
          <p:cNvSpPr txBox="1"/>
          <p:nvPr/>
        </p:nvSpPr>
        <p:spPr>
          <a:xfrm>
            <a:off x="5710365" y="1285103"/>
            <a:ext cx="322202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b="1">
                <a:solidFill>
                  <a:srgbClr val="009887"/>
                </a:solidFill>
                <a:latin typeface="Volte"/>
                <a:cs typeface="Segoe UI"/>
              </a:rPr>
              <a:t>The Declaration of Commitment</a:t>
            </a:r>
            <a:r>
              <a:rPr lang="it-IT">
                <a:solidFill>
                  <a:srgbClr val="009887"/>
                </a:solidFill>
                <a:latin typeface="Volte"/>
                <a:cs typeface="Segoe UI"/>
              </a:rPr>
              <a:t>​</a:t>
            </a:r>
          </a:p>
          <a:p>
            <a:pPr algn="ctr"/>
            <a:r>
              <a:rPr lang="en-US">
                <a:latin typeface="Volte"/>
                <a:cs typeface="Segoe UI"/>
              </a:rPr>
              <a:t>Partners are requested </a:t>
            </a:r>
            <a:r>
              <a:rPr lang="en-US" b="1">
                <a:latin typeface="Volte"/>
                <a:cs typeface="Segoe UI"/>
              </a:rPr>
              <a:t>to sign a Declaration of Commitment </a:t>
            </a:r>
            <a:r>
              <a:rPr lang="en-US">
                <a:latin typeface="Volte"/>
                <a:cs typeface="Segoe UI"/>
              </a:rPr>
              <a:t>that will confirm their participation in the Alliance and commitment to its mission and objectives. </a:t>
            </a:r>
            <a:r>
              <a:rPr lang="it-IT">
                <a:latin typeface="Volte"/>
                <a:cs typeface="Segoe UI"/>
              </a:rPr>
              <a:t>​</a:t>
            </a:r>
          </a:p>
          <a:p>
            <a:pPr algn="ctr"/>
            <a:r>
              <a:rPr lang="en-US">
                <a:latin typeface="Volte"/>
                <a:cs typeface="Segoe UI"/>
              </a:rPr>
              <a:t>This document </a:t>
            </a:r>
            <a:r>
              <a:rPr lang="en-US" b="1">
                <a:latin typeface="Volte"/>
                <a:cs typeface="Segoe UI"/>
              </a:rPr>
              <a:t>is not legally binding </a:t>
            </a:r>
            <a:r>
              <a:rPr lang="en-US">
                <a:latin typeface="Volte"/>
                <a:cs typeface="Segoe UI"/>
              </a:rPr>
              <a:t>but demonstrates a willingness to work together in partnership, to share successes, challenges and best practices and benefit from the activities of the Alliance.</a:t>
            </a:r>
            <a:r>
              <a:rPr lang="it-IT">
                <a:latin typeface="Volte"/>
                <a:cs typeface="Segoe UI"/>
              </a:rPr>
              <a:t>​</a:t>
            </a:r>
          </a:p>
        </p:txBody>
      </p:sp>
      <p:cxnSp>
        <p:nvCxnSpPr>
          <p:cNvPr id="6" name="Connecteur droit 5">
            <a:extLst>
              <a:ext uri="{FF2B5EF4-FFF2-40B4-BE49-F238E27FC236}">
                <a16:creationId xmlns:a16="http://schemas.microsoft.com/office/drawing/2014/main" id="{F0C94F09-ADD2-C22C-F10C-D7857DC79B19}"/>
              </a:ext>
            </a:extLst>
          </p:cNvPr>
          <p:cNvCxnSpPr/>
          <p:nvPr/>
        </p:nvCxnSpPr>
        <p:spPr>
          <a:xfrm>
            <a:off x="5510893" y="1028700"/>
            <a:ext cx="0" cy="271870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76146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401CB68F-C6DB-73D1-223A-21C2C152DEC5}"/>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D0B84081-B576-5048-BE1B-1928ED5105D8}"/>
              </a:ext>
            </a:extLst>
          </p:cNvPr>
          <p:cNvSpPr/>
          <p:nvPr/>
        </p:nvSpPr>
        <p:spPr>
          <a:xfrm>
            <a:off x="0" y="1"/>
            <a:ext cx="9144000" cy="770782"/>
          </a:xfrm>
          <a:prstGeom prst="rect">
            <a:avLst/>
          </a:prstGeom>
          <a:solidFill>
            <a:srgbClr val="8FBEB5"/>
          </a:solidFill>
          <a:ln>
            <a:noFill/>
          </a:ln>
          <a:effectLst>
            <a:outerShdw blurRad="57150" dist="19050" dir="5400000" algn="bl" rotWithShape="0">
              <a:schemeClr val="lt1">
                <a:alpha val="49800"/>
              </a:scheme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65" name="Google Shape;65;p14">
            <a:extLst>
              <a:ext uri="{FF2B5EF4-FFF2-40B4-BE49-F238E27FC236}">
                <a16:creationId xmlns:a16="http://schemas.microsoft.com/office/drawing/2014/main" id="{03470AE3-82F5-1777-C99C-9D2E43BFCB4F}"/>
              </a:ext>
            </a:extLst>
          </p:cNvPr>
          <p:cNvCxnSpPr/>
          <p:nvPr/>
        </p:nvCxnSpPr>
        <p:spPr>
          <a:xfrm flipH="1">
            <a:off x="814299" y="-384"/>
            <a:ext cx="10800" cy="846600"/>
          </a:xfrm>
          <a:prstGeom prst="straightConnector1">
            <a:avLst/>
          </a:prstGeom>
          <a:noFill/>
          <a:ln w="19050" cap="flat" cmpd="sng">
            <a:solidFill>
              <a:srgbClr val="F7E33F"/>
            </a:solidFill>
            <a:prstDash val="sysDot"/>
            <a:round/>
            <a:headEnd type="none" w="med" len="med"/>
            <a:tailEnd type="none" w="med" len="med"/>
          </a:ln>
        </p:spPr>
      </p:cxnSp>
      <p:sp>
        <p:nvSpPr>
          <p:cNvPr id="66" name="Google Shape;66;p14">
            <a:extLst>
              <a:ext uri="{FF2B5EF4-FFF2-40B4-BE49-F238E27FC236}">
                <a16:creationId xmlns:a16="http://schemas.microsoft.com/office/drawing/2014/main" id="{80A828D5-DDD5-9151-E4E6-6F011B2D7010}"/>
              </a:ext>
            </a:extLst>
          </p:cNvPr>
          <p:cNvSpPr txBox="1">
            <a:spLocks noGrp="1"/>
          </p:cNvSpPr>
          <p:nvPr>
            <p:ph type="title" idx="4294967295"/>
          </p:nvPr>
        </p:nvSpPr>
        <p:spPr>
          <a:xfrm>
            <a:off x="890032" y="140931"/>
            <a:ext cx="8189035" cy="539931"/>
          </a:xfrm>
          <a:prstGeom prst="rect">
            <a:avLst/>
          </a:prstGeom>
        </p:spPr>
        <p:txBody>
          <a:bodyPr spcFirstLastPara="1" wrap="square" lIns="91425" tIns="91425" rIns="91425" bIns="91425" anchor="t" anchorCtr="0">
            <a:noAutofit/>
          </a:bodyPr>
          <a:lstStyle/>
          <a:p>
            <a:r>
              <a:rPr lang="fr-FR">
                <a:solidFill>
                  <a:srgbClr val="1A233A"/>
                </a:solidFill>
                <a:latin typeface="Volte"/>
                <a:ea typeface="Calibri"/>
              </a:rPr>
              <a:t>RLFSC Alliance: </a:t>
            </a:r>
            <a:r>
              <a:rPr lang="fr-FR" err="1">
                <a:solidFill>
                  <a:srgbClr val="1A233A"/>
                </a:solidFill>
                <a:latin typeface="Volte"/>
                <a:ea typeface="Calibri"/>
              </a:rPr>
              <a:t>activities</a:t>
            </a:r>
            <a:endParaRPr lang="fr-FR">
              <a:solidFill>
                <a:srgbClr val="1A233A"/>
              </a:solidFill>
              <a:latin typeface="Volte"/>
              <a:ea typeface="Calibri"/>
            </a:endParaRPr>
          </a:p>
        </p:txBody>
      </p:sp>
      <p:sp>
        <p:nvSpPr>
          <p:cNvPr id="11" name="ZoneTexte 10">
            <a:extLst>
              <a:ext uri="{FF2B5EF4-FFF2-40B4-BE49-F238E27FC236}">
                <a16:creationId xmlns:a16="http://schemas.microsoft.com/office/drawing/2014/main" id="{20437012-CD9A-B714-F1BA-04BB7DB623C6}"/>
              </a:ext>
            </a:extLst>
          </p:cNvPr>
          <p:cNvSpPr txBox="1"/>
          <p:nvPr/>
        </p:nvSpPr>
        <p:spPr>
          <a:xfrm>
            <a:off x="2732487" y="4545612"/>
            <a:ext cx="213288" cy="461665"/>
          </a:xfrm>
          <a:prstGeom prst="rect">
            <a:avLst/>
          </a:prstGeom>
          <a:noFill/>
        </p:spPr>
        <p:txBody>
          <a:bodyPr wrap="square">
            <a:spAutoFit/>
          </a:bodyPr>
          <a:lstStyle/>
          <a:p>
            <a:r>
              <a:rPr lang="fr-FR" sz="2400">
                <a:solidFill>
                  <a:schemeClr val="tx1"/>
                </a:solidFill>
                <a:latin typeface="Volte" panose="00000500000000000000" pitchFamily="50" charset="0"/>
              </a:rPr>
              <a:t>.</a:t>
            </a:r>
            <a:r>
              <a:rPr lang="fr-FR" sz="400">
                <a:solidFill>
                  <a:schemeClr val="tx1"/>
                </a:solidFill>
                <a:latin typeface="Volte" panose="00000500000000000000" pitchFamily="50" charset="0"/>
              </a:rPr>
              <a:t> </a:t>
            </a:r>
            <a:endParaRPr lang="fr-FR" sz="1000"/>
          </a:p>
        </p:txBody>
      </p:sp>
      <p:cxnSp>
        <p:nvCxnSpPr>
          <p:cNvPr id="17" name="Connecteur droit 16">
            <a:extLst>
              <a:ext uri="{FF2B5EF4-FFF2-40B4-BE49-F238E27FC236}">
                <a16:creationId xmlns:a16="http://schemas.microsoft.com/office/drawing/2014/main" id="{1220290A-47F9-6D85-4573-38E10B712A54}"/>
              </a:ext>
            </a:extLst>
          </p:cNvPr>
          <p:cNvCxnSpPr>
            <a:cxnSpLocks/>
          </p:cNvCxnSpPr>
          <p:nvPr/>
        </p:nvCxnSpPr>
        <p:spPr>
          <a:xfrm>
            <a:off x="483113" y="4477080"/>
            <a:ext cx="8177774" cy="0"/>
          </a:xfrm>
          <a:prstGeom prst="line">
            <a:avLst/>
          </a:prstGeom>
          <a:ln w="19050">
            <a:solidFill>
              <a:schemeClr val="tx1">
                <a:alpha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A0A1B559-1703-6C99-0AC9-A076B267AF18}"/>
              </a:ext>
            </a:extLst>
          </p:cNvPr>
          <p:cNvSpPr txBox="1"/>
          <p:nvPr/>
        </p:nvSpPr>
        <p:spPr>
          <a:xfrm>
            <a:off x="2910054" y="4717018"/>
            <a:ext cx="5599655" cy="338554"/>
          </a:xfrm>
          <a:prstGeom prst="rect">
            <a:avLst/>
          </a:prstGeom>
          <a:noFill/>
        </p:spPr>
        <p:txBody>
          <a:bodyPr wrap="square" rtlCol="0">
            <a:spAutoFit/>
          </a:bodyPr>
          <a:lstStyle/>
          <a:p>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a:p>
            <a:endParaRPr lang="fr-FR" sz="700">
              <a:solidFill>
                <a:schemeClr val="tx1"/>
              </a:solidFill>
              <a:latin typeface="Volte" panose="00000500000000000000" pitchFamily="50" charset="0"/>
            </a:endParaRPr>
          </a:p>
        </p:txBody>
      </p:sp>
      <p:pic>
        <p:nvPicPr>
          <p:cNvPr id="4" name="Image 3">
            <a:extLst>
              <a:ext uri="{FF2B5EF4-FFF2-40B4-BE49-F238E27FC236}">
                <a16:creationId xmlns:a16="http://schemas.microsoft.com/office/drawing/2014/main" id="{D23078FF-7390-5368-49E3-8EF1A0C30E2D}"/>
              </a:ext>
            </a:extLst>
          </p:cNvPr>
          <p:cNvPicPr>
            <a:picLocks noChangeAspect="1"/>
          </p:cNvPicPr>
          <p:nvPr/>
        </p:nvPicPr>
        <p:blipFill>
          <a:blip r:embed="rId3"/>
          <a:stretch>
            <a:fillRect/>
          </a:stretch>
        </p:blipFill>
        <p:spPr>
          <a:xfrm>
            <a:off x="1060850" y="4603353"/>
            <a:ext cx="1671637" cy="460137"/>
          </a:xfrm>
          <a:prstGeom prst="rect">
            <a:avLst/>
          </a:prstGeom>
        </p:spPr>
      </p:pic>
      <p:sp>
        <p:nvSpPr>
          <p:cNvPr id="2" name="TextBox 1">
            <a:extLst>
              <a:ext uri="{FF2B5EF4-FFF2-40B4-BE49-F238E27FC236}">
                <a16:creationId xmlns:a16="http://schemas.microsoft.com/office/drawing/2014/main" id="{A180A69A-85A9-D9C9-6FCB-4EC99DB31914}"/>
              </a:ext>
            </a:extLst>
          </p:cNvPr>
          <p:cNvSpPr txBox="1"/>
          <p:nvPr/>
        </p:nvSpPr>
        <p:spPr>
          <a:xfrm>
            <a:off x="106032" y="831864"/>
            <a:ext cx="9037968" cy="3861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rgbClr val="009887"/>
                </a:solidFill>
                <a:latin typeface="Volte"/>
                <a:cs typeface="Segoe UI"/>
              </a:rPr>
              <a:t>OBJECTIVE 1: ADVOCACY AND PARTNERSHIPS ​</a:t>
            </a:r>
          </a:p>
          <a:p>
            <a:r>
              <a:rPr lang="en-US" sz="1100">
                <a:solidFill>
                  <a:srgbClr val="009887"/>
                </a:solidFill>
                <a:latin typeface="Volte"/>
                <a:cs typeface="Segoe UI"/>
              </a:rPr>
              <a:t> </a:t>
            </a:r>
            <a:r>
              <a:rPr lang="en-US" sz="1050">
                <a:solidFill>
                  <a:schemeClr val="tx1"/>
                </a:solidFill>
                <a:latin typeface="Volte"/>
                <a:cs typeface="Segoe UI"/>
              </a:rPr>
              <a:t>At global, regional and national levels for the use of integrated approaches to build resilient local food supply chains, using its partners’ reach and influence as champions and holding side events coordinated and led by partners </a:t>
            </a:r>
            <a:r>
              <a:rPr lang="it-IT" sz="1050">
                <a:solidFill>
                  <a:schemeClr val="tx1"/>
                </a:solidFill>
                <a:latin typeface="Volte"/>
                <a:cs typeface="Segoe UI"/>
              </a:rPr>
              <a:t>​</a:t>
            </a:r>
            <a:endParaRPr lang="it-IT" sz="1050">
              <a:solidFill>
                <a:schemeClr val="tx1"/>
              </a:solidFill>
            </a:endParaRPr>
          </a:p>
          <a:p>
            <a:r>
              <a:rPr lang="en-US" sz="1100">
                <a:solidFill>
                  <a:schemeClr val="tx1"/>
                </a:solidFill>
                <a:latin typeface="Volte"/>
                <a:cs typeface="Segoe UI"/>
              </a:rPr>
              <a:t>​</a:t>
            </a:r>
          </a:p>
          <a:p>
            <a:r>
              <a:rPr lang="en-US" sz="1100" b="1">
                <a:solidFill>
                  <a:srgbClr val="009887"/>
                </a:solidFill>
                <a:latin typeface="Volte"/>
                <a:cs typeface="Segoe UI"/>
              </a:rPr>
              <a:t>OBJECTIVE 2: FACILITATE PEER-PEER KNOWLEDGE SHARING, EXPERTISE AND EXPERIENCES </a:t>
            </a:r>
          </a:p>
          <a:p>
            <a:r>
              <a:rPr lang="en-US" sz="1050">
                <a:solidFill>
                  <a:schemeClr val="tx1"/>
                </a:solidFill>
                <a:latin typeface="Volte"/>
                <a:cs typeface="Segoe UI"/>
              </a:rPr>
              <a:t>Foster peer-to-peer exchange of best practices knowledge of technical expertise, facilitating of peer exchange field visits  and provide experts and tools to sub-national/local, national and regional systems – leveraging partners’ knowledge and expertise as examples from different regions.</a:t>
            </a:r>
          </a:p>
          <a:p>
            <a:r>
              <a:rPr lang="it-IT" sz="1100">
                <a:solidFill>
                  <a:srgbClr val="009887"/>
                </a:solidFill>
                <a:latin typeface="Volte"/>
                <a:cs typeface="Segoe UI"/>
              </a:rPr>
              <a:t>​</a:t>
            </a:r>
          </a:p>
          <a:p>
            <a:r>
              <a:rPr lang="en-US" sz="1100" b="1">
                <a:solidFill>
                  <a:srgbClr val="009887"/>
                </a:solidFill>
                <a:latin typeface="Volte"/>
                <a:cs typeface="Segoe UI"/>
              </a:rPr>
              <a:t>OBJECTIVE 3: FACILITATE TECHNICAL SUPPORT TO NATIONAL AND REGIONAL SYSTEMS AND SCOPING MISSIONS</a:t>
            </a:r>
          </a:p>
          <a:p>
            <a:r>
              <a:rPr lang="en-US" sz="1050">
                <a:solidFill>
                  <a:schemeClr val="tx1"/>
                </a:solidFill>
                <a:latin typeface="Volte"/>
              </a:rPr>
              <a:t>Objective three includes </a:t>
            </a:r>
            <a:r>
              <a:rPr lang="en-US" sz="1050" err="1">
                <a:solidFill>
                  <a:schemeClr val="tx1"/>
                </a:solidFill>
                <a:latin typeface="Volte"/>
              </a:rPr>
              <a:t>mobilising</a:t>
            </a:r>
            <a:r>
              <a:rPr lang="en-US" sz="1050">
                <a:solidFill>
                  <a:schemeClr val="tx1"/>
                </a:solidFill>
                <a:latin typeface="Volte"/>
              </a:rPr>
              <a:t> traditional and non-traditional partners (private sector, foundations) in support of countries’ efforts to identify and develop interventions and </a:t>
            </a:r>
            <a:r>
              <a:rPr lang="en-US" sz="1050" err="1">
                <a:solidFill>
                  <a:schemeClr val="tx1"/>
                </a:solidFill>
                <a:latin typeface="Volte"/>
              </a:rPr>
              <a:t>programmes</a:t>
            </a:r>
            <a:r>
              <a:rPr lang="en-US" sz="1050">
                <a:solidFill>
                  <a:schemeClr val="tx1"/>
                </a:solidFill>
                <a:latin typeface="Volte"/>
              </a:rPr>
              <a:t> that address country priorities.</a:t>
            </a:r>
          </a:p>
          <a:p>
            <a:r>
              <a:rPr lang="en-US" sz="1100">
                <a:solidFill>
                  <a:schemeClr val="tx1"/>
                </a:solidFill>
                <a:latin typeface="Volte"/>
                <a:cs typeface="Segoe UI"/>
              </a:rPr>
              <a:t>​</a:t>
            </a:r>
          </a:p>
          <a:p>
            <a:r>
              <a:rPr lang="en-US" sz="1100" b="1">
                <a:solidFill>
                  <a:srgbClr val="009887"/>
                </a:solidFill>
                <a:latin typeface="Volte"/>
                <a:cs typeface="Segoe UI"/>
              </a:rPr>
              <a:t>OBJECTIVE 4: RESEARCH AND INNOVATION: </a:t>
            </a:r>
          </a:p>
          <a:p>
            <a:r>
              <a:rPr lang="en-US" sz="1050">
                <a:solidFill>
                  <a:schemeClr val="tx1"/>
                </a:solidFill>
                <a:latin typeface="Volte"/>
                <a:cs typeface="Segoe UI"/>
              </a:rPr>
              <a:t>Scientific, academia, private sector and financing experts that are partners will be in the vanguard to provide studies, hold webinars and workshops through their partner networks that will highlight advances in research and technology, innovative financing, climate action (mitigation and adaption), especially for inclusion of </a:t>
            </a:r>
            <a:r>
              <a:rPr lang="en-US" sz="1050" err="1">
                <a:solidFill>
                  <a:schemeClr val="tx1"/>
                </a:solidFill>
                <a:latin typeface="Volte"/>
                <a:cs typeface="Segoe UI"/>
              </a:rPr>
              <a:t>marginalised</a:t>
            </a:r>
            <a:r>
              <a:rPr lang="en-US" sz="1050">
                <a:solidFill>
                  <a:schemeClr val="tx1"/>
                </a:solidFill>
                <a:latin typeface="Volte"/>
                <a:cs typeface="Segoe UI"/>
              </a:rPr>
              <a:t> groups and to advance countries’ priorities. </a:t>
            </a:r>
            <a:r>
              <a:rPr lang="en-US" sz="1050">
                <a:solidFill>
                  <a:srgbClr val="009887"/>
                </a:solidFill>
                <a:latin typeface="Volte"/>
                <a:cs typeface="Segoe UI"/>
              </a:rPr>
              <a:t>​</a:t>
            </a:r>
          </a:p>
          <a:p>
            <a:endParaRPr lang="en-US" sz="1050">
              <a:solidFill>
                <a:srgbClr val="009887"/>
              </a:solidFill>
              <a:latin typeface="Volte"/>
              <a:cs typeface="Segoe UI"/>
            </a:endParaRPr>
          </a:p>
          <a:p>
            <a:r>
              <a:rPr lang="en-US" sz="1100" b="1">
                <a:solidFill>
                  <a:srgbClr val="009887"/>
                </a:solidFill>
                <a:latin typeface="Volte"/>
                <a:cs typeface="Segoe UI"/>
              </a:rPr>
              <a:t>OBJECTIVE 5: RESOURCE MOBILISATION IDENTIFY AND PROPOSE FINANCING MECHANISMS </a:t>
            </a:r>
          </a:p>
          <a:p>
            <a:r>
              <a:rPr lang="en-US" sz="1050">
                <a:solidFill>
                  <a:schemeClr val="tx1"/>
                </a:solidFill>
                <a:latin typeface="Volte"/>
                <a:cs typeface="Segoe UI"/>
              </a:rPr>
              <a:t>Jointly with Alliance partners seek funding to enhance domestic financing and complement existing funding to support implementation, capacity building, oversight and reporting and other priorities identified by partners</a:t>
            </a:r>
            <a:r>
              <a:rPr lang="it-IT" sz="1050">
                <a:solidFill>
                  <a:srgbClr val="009887"/>
                </a:solidFill>
                <a:latin typeface="Volte"/>
                <a:cs typeface="Segoe UI"/>
              </a:rPr>
              <a:t>​</a:t>
            </a:r>
          </a:p>
          <a:p>
            <a:pPr>
              <a:lnSpc>
                <a:spcPts val="1200"/>
              </a:lnSpc>
            </a:pPr>
            <a:r>
              <a:rPr lang="en-GB" sz="1800">
                <a:cs typeface="Segoe UI"/>
              </a:rPr>
              <a:t>​</a:t>
            </a:r>
          </a:p>
        </p:txBody>
      </p:sp>
    </p:spTree>
    <p:extLst>
      <p:ext uri="{BB962C8B-B14F-4D97-AF65-F5344CB8AC3E}">
        <p14:creationId xmlns:p14="http://schemas.microsoft.com/office/powerpoint/2010/main" val="3565530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E4203FE2-8964-F243-C680-9B659237D0D9}"/>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BF176CE0-011A-14F0-E484-26FD7343372B}"/>
              </a:ext>
            </a:extLst>
          </p:cNvPr>
          <p:cNvSpPr/>
          <p:nvPr/>
        </p:nvSpPr>
        <p:spPr>
          <a:xfrm>
            <a:off x="0" y="1"/>
            <a:ext cx="9144000" cy="770782"/>
          </a:xfrm>
          <a:prstGeom prst="rect">
            <a:avLst/>
          </a:prstGeom>
          <a:solidFill>
            <a:srgbClr val="8FBEB5"/>
          </a:solidFill>
          <a:ln>
            <a:noFill/>
          </a:ln>
          <a:effectLst>
            <a:outerShdw blurRad="57150" dist="19050" dir="5400000" algn="bl" rotWithShape="0">
              <a:schemeClr val="lt1">
                <a:alpha val="49800"/>
              </a:scheme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65" name="Google Shape;65;p14">
            <a:extLst>
              <a:ext uri="{FF2B5EF4-FFF2-40B4-BE49-F238E27FC236}">
                <a16:creationId xmlns:a16="http://schemas.microsoft.com/office/drawing/2014/main" id="{3A4E8271-E9DD-E8F0-7022-17436756C831}"/>
              </a:ext>
            </a:extLst>
          </p:cNvPr>
          <p:cNvCxnSpPr/>
          <p:nvPr/>
        </p:nvCxnSpPr>
        <p:spPr>
          <a:xfrm flipH="1">
            <a:off x="814299" y="-384"/>
            <a:ext cx="10800" cy="846600"/>
          </a:xfrm>
          <a:prstGeom prst="straightConnector1">
            <a:avLst/>
          </a:prstGeom>
          <a:noFill/>
          <a:ln w="19050" cap="flat" cmpd="sng">
            <a:solidFill>
              <a:srgbClr val="F7E33F"/>
            </a:solidFill>
            <a:prstDash val="sysDot"/>
            <a:round/>
            <a:headEnd type="none" w="med" len="med"/>
            <a:tailEnd type="none" w="med" len="med"/>
          </a:ln>
        </p:spPr>
      </p:cxnSp>
      <p:sp>
        <p:nvSpPr>
          <p:cNvPr id="66" name="Google Shape;66;p14">
            <a:extLst>
              <a:ext uri="{FF2B5EF4-FFF2-40B4-BE49-F238E27FC236}">
                <a16:creationId xmlns:a16="http://schemas.microsoft.com/office/drawing/2014/main" id="{2C583150-4D8E-4746-8898-A6F2CCB73322}"/>
              </a:ext>
            </a:extLst>
          </p:cNvPr>
          <p:cNvSpPr txBox="1">
            <a:spLocks noGrp="1"/>
          </p:cNvSpPr>
          <p:nvPr>
            <p:ph type="title" idx="4294967295"/>
          </p:nvPr>
        </p:nvSpPr>
        <p:spPr>
          <a:xfrm>
            <a:off x="890032" y="140931"/>
            <a:ext cx="8189035" cy="539931"/>
          </a:xfrm>
          <a:prstGeom prst="rect">
            <a:avLst/>
          </a:prstGeom>
        </p:spPr>
        <p:txBody>
          <a:bodyPr spcFirstLastPara="1" wrap="square" lIns="91425" tIns="91425" rIns="91425" bIns="91425" anchor="t" anchorCtr="0">
            <a:noAutofit/>
          </a:bodyPr>
          <a:lstStyle/>
          <a:p>
            <a:r>
              <a:rPr lang="fr-FR">
                <a:solidFill>
                  <a:srgbClr val="1A233A"/>
                </a:solidFill>
                <a:latin typeface="Volte"/>
                <a:ea typeface="Calibri"/>
              </a:rPr>
              <a:t>RLFSC Alliance </a:t>
            </a:r>
            <a:r>
              <a:rPr lang="fr-FR" err="1">
                <a:solidFill>
                  <a:srgbClr val="1A233A"/>
                </a:solidFill>
                <a:latin typeface="Volte"/>
                <a:ea typeface="Calibri"/>
              </a:rPr>
              <a:t>advocacy</a:t>
            </a:r>
            <a:endParaRPr lang="fr-FR">
              <a:solidFill>
                <a:srgbClr val="1A233A"/>
              </a:solidFill>
              <a:latin typeface="Volte"/>
              <a:ea typeface="Calibri"/>
            </a:endParaRPr>
          </a:p>
        </p:txBody>
      </p:sp>
      <p:sp>
        <p:nvSpPr>
          <p:cNvPr id="11" name="ZoneTexte 10">
            <a:extLst>
              <a:ext uri="{FF2B5EF4-FFF2-40B4-BE49-F238E27FC236}">
                <a16:creationId xmlns:a16="http://schemas.microsoft.com/office/drawing/2014/main" id="{55920811-40AF-DFB7-A85D-4D5DACBF25B7}"/>
              </a:ext>
            </a:extLst>
          </p:cNvPr>
          <p:cNvSpPr txBox="1"/>
          <p:nvPr/>
        </p:nvSpPr>
        <p:spPr>
          <a:xfrm>
            <a:off x="2732487" y="4545612"/>
            <a:ext cx="213288" cy="461665"/>
          </a:xfrm>
          <a:prstGeom prst="rect">
            <a:avLst/>
          </a:prstGeom>
          <a:noFill/>
        </p:spPr>
        <p:txBody>
          <a:bodyPr wrap="square">
            <a:spAutoFit/>
          </a:bodyPr>
          <a:lstStyle/>
          <a:p>
            <a:r>
              <a:rPr lang="fr-FR" sz="2400">
                <a:solidFill>
                  <a:schemeClr val="tx1"/>
                </a:solidFill>
                <a:latin typeface="Volte" panose="00000500000000000000" pitchFamily="50" charset="0"/>
              </a:rPr>
              <a:t>.</a:t>
            </a:r>
            <a:r>
              <a:rPr lang="fr-FR" sz="400">
                <a:solidFill>
                  <a:schemeClr val="tx1"/>
                </a:solidFill>
                <a:latin typeface="Volte" panose="00000500000000000000" pitchFamily="50" charset="0"/>
              </a:rPr>
              <a:t> </a:t>
            </a:r>
            <a:endParaRPr lang="fr-FR" sz="1000"/>
          </a:p>
        </p:txBody>
      </p:sp>
      <p:cxnSp>
        <p:nvCxnSpPr>
          <p:cNvPr id="17" name="Connecteur droit 16">
            <a:extLst>
              <a:ext uri="{FF2B5EF4-FFF2-40B4-BE49-F238E27FC236}">
                <a16:creationId xmlns:a16="http://schemas.microsoft.com/office/drawing/2014/main" id="{EC32C6D9-2610-DCB2-9CBA-1B2C10594758}"/>
              </a:ext>
            </a:extLst>
          </p:cNvPr>
          <p:cNvCxnSpPr>
            <a:cxnSpLocks/>
          </p:cNvCxnSpPr>
          <p:nvPr/>
        </p:nvCxnSpPr>
        <p:spPr>
          <a:xfrm>
            <a:off x="483113" y="4477080"/>
            <a:ext cx="8177774" cy="0"/>
          </a:xfrm>
          <a:prstGeom prst="line">
            <a:avLst/>
          </a:prstGeom>
          <a:ln w="19050">
            <a:solidFill>
              <a:schemeClr val="tx1">
                <a:alpha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FD38C096-1799-8F31-9CC8-38A7C533235E}"/>
              </a:ext>
            </a:extLst>
          </p:cNvPr>
          <p:cNvSpPr txBox="1"/>
          <p:nvPr/>
        </p:nvSpPr>
        <p:spPr>
          <a:xfrm>
            <a:off x="2910054" y="4717018"/>
            <a:ext cx="5599655" cy="338554"/>
          </a:xfrm>
          <a:prstGeom prst="rect">
            <a:avLst/>
          </a:prstGeom>
          <a:noFill/>
        </p:spPr>
        <p:txBody>
          <a:bodyPr wrap="square" rtlCol="0">
            <a:spAutoFit/>
          </a:bodyPr>
          <a:lstStyle/>
          <a:p>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a:p>
            <a:endParaRPr lang="fr-FR" sz="700">
              <a:solidFill>
                <a:schemeClr val="tx1"/>
              </a:solidFill>
              <a:latin typeface="Volte" panose="00000500000000000000" pitchFamily="50" charset="0"/>
            </a:endParaRPr>
          </a:p>
        </p:txBody>
      </p:sp>
      <p:pic>
        <p:nvPicPr>
          <p:cNvPr id="4" name="Image 3">
            <a:extLst>
              <a:ext uri="{FF2B5EF4-FFF2-40B4-BE49-F238E27FC236}">
                <a16:creationId xmlns:a16="http://schemas.microsoft.com/office/drawing/2014/main" id="{CED5C281-26B6-AE77-DA2B-EA0D9644F7E2}"/>
              </a:ext>
            </a:extLst>
          </p:cNvPr>
          <p:cNvPicPr>
            <a:picLocks noChangeAspect="1"/>
          </p:cNvPicPr>
          <p:nvPr/>
        </p:nvPicPr>
        <p:blipFill>
          <a:blip r:embed="rId3"/>
          <a:stretch>
            <a:fillRect/>
          </a:stretch>
        </p:blipFill>
        <p:spPr>
          <a:xfrm>
            <a:off x="1060850" y="4603353"/>
            <a:ext cx="1671637" cy="460137"/>
          </a:xfrm>
          <a:prstGeom prst="rect">
            <a:avLst/>
          </a:prstGeom>
        </p:spPr>
      </p:pic>
      <p:pic>
        <p:nvPicPr>
          <p:cNvPr id="5" name="Image 4">
            <a:extLst>
              <a:ext uri="{FF2B5EF4-FFF2-40B4-BE49-F238E27FC236}">
                <a16:creationId xmlns:a16="http://schemas.microsoft.com/office/drawing/2014/main" id="{416A25F6-DB72-E4D0-E32D-112388726374}"/>
              </a:ext>
            </a:extLst>
          </p:cNvPr>
          <p:cNvPicPr>
            <a:picLocks noChangeAspect="1"/>
          </p:cNvPicPr>
          <p:nvPr/>
        </p:nvPicPr>
        <p:blipFill>
          <a:blip r:embed="rId4"/>
          <a:stretch>
            <a:fillRect/>
          </a:stretch>
        </p:blipFill>
        <p:spPr>
          <a:xfrm>
            <a:off x="1861216" y="749393"/>
            <a:ext cx="5421567" cy="3769472"/>
          </a:xfrm>
          <a:prstGeom prst="rect">
            <a:avLst/>
          </a:prstGeom>
        </p:spPr>
      </p:pic>
    </p:spTree>
    <p:extLst>
      <p:ext uri="{BB962C8B-B14F-4D97-AF65-F5344CB8AC3E}">
        <p14:creationId xmlns:p14="http://schemas.microsoft.com/office/powerpoint/2010/main" val="4207009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B48919A8-199E-7745-AB9F-B163438D4DC6}"/>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6A9E2D0A-A15C-2693-8E6D-4F573AF5A95D}"/>
              </a:ext>
            </a:extLst>
          </p:cNvPr>
          <p:cNvSpPr/>
          <p:nvPr/>
        </p:nvSpPr>
        <p:spPr>
          <a:xfrm>
            <a:off x="0" y="1"/>
            <a:ext cx="9144000" cy="770782"/>
          </a:xfrm>
          <a:prstGeom prst="rect">
            <a:avLst/>
          </a:prstGeom>
          <a:solidFill>
            <a:srgbClr val="8FBEB5"/>
          </a:solidFill>
          <a:ln>
            <a:noFill/>
          </a:ln>
          <a:effectLst>
            <a:outerShdw blurRad="57150" dist="19050" dir="5400000" algn="bl" rotWithShape="0">
              <a:schemeClr val="lt1">
                <a:alpha val="49800"/>
              </a:scheme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65" name="Google Shape;65;p14">
            <a:extLst>
              <a:ext uri="{FF2B5EF4-FFF2-40B4-BE49-F238E27FC236}">
                <a16:creationId xmlns:a16="http://schemas.microsoft.com/office/drawing/2014/main" id="{3A8B8CE0-19AB-AD38-AE62-F32F40923325}"/>
              </a:ext>
            </a:extLst>
          </p:cNvPr>
          <p:cNvCxnSpPr/>
          <p:nvPr/>
        </p:nvCxnSpPr>
        <p:spPr>
          <a:xfrm flipH="1">
            <a:off x="814299" y="-384"/>
            <a:ext cx="10800" cy="846600"/>
          </a:xfrm>
          <a:prstGeom prst="straightConnector1">
            <a:avLst/>
          </a:prstGeom>
          <a:noFill/>
          <a:ln w="19050" cap="flat" cmpd="sng">
            <a:solidFill>
              <a:srgbClr val="F7E33F"/>
            </a:solidFill>
            <a:prstDash val="sysDot"/>
            <a:round/>
            <a:headEnd type="none" w="med" len="med"/>
            <a:tailEnd type="none" w="med" len="med"/>
          </a:ln>
        </p:spPr>
      </p:cxnSp>
      <p:sp>
        <p:nvSpPr>
          <p:cNvPr id="66" name="Google Shape;66;p14">
            <a:extLst>
              <a:ext uri="{FF2B5EF4-FFF2-40B4-BE49-F238E27FC236}">
                <a16:creationId xmlns:a16="http://schemas.microsoft.com/office/drawing/2014/main" id="{6AE13CD9-ADC8-795E-7E88-EDA4D81AC6B3}"/>
              </a:ext>
            </a:extLst>
          </p:cNvPr>
          <p:cNvSpPr txBox="1">
            <a:spLocks noGrp="1"/>
          </p:cNvSpPr>
          <p:nvPr>
            <p:ph type="title" idx="4294967295"/>
          </p:nvPr>
        </p:nvSpPr>
        <p:spPr>
          <a:xfrm>
            <a:off x="890032" y="140931"/>
            <a:ext cx="8189035" cy="539931"/>
          </a:xfrm>
          <a:prstGeom prst="rect">
            <a:avLst/>
          </a:prstGeom>
        </p:spPr>
        <p:txBody>
          <a:bodyPr spcFirstLastPara="1" wrap="square" lIns="91425" tIns="91425" rIns="91425" bIns="91425" anchor="t" anchorCtr="0">
            <a:noAutofit/>
          </a:bodyPr>
          <a:lstStyle/>
          <a:p>
            <a:r>
              <a:rPr lang="fr-FR">
                <a:solidFill>
                  <a:srgbClr val="1A233A"/>
                </a:solidFill>
                <a:latin typeface="Volte"/>
                <a:ea typeface="Calibri"/>
              </a:rPr>
              <a:t>RLFSC Alliance </a:t>
            </a:r>
            <a:r>
              <a:rPr lang="fr-FR" err="1">
                <a:solidFill>
                  <a:srgbClr val="1A233A"/>
                </a:solidFill>
                <a:latin typeface="Volte"/>
                <a:ea typeface="Calibri"/>
              </a:rPr>
              <a:t>advocacy</a:t>
            </a:r>
            <a:endParaRPr lang="fr-FR">
              <a:solidFill>
                <a:srgbClr val="1A233A"/>
              </a:solidFill>
              <a:latin typeface="Volte"/>
              <a:ea typeface="Calibri"/>
            </a:endParaRPr>
          </a:p>
        </p:txBody>
      </p:sp>
      <p:sp>
        <p:nvSpPr>
          <p:cNvPr id="11" name="ZoneTexte 10">
            <a:extLst>
              <a:ext uri="{FF2B5EF4-FFF2-40B4-BE49-F238E27FC236}">
                <a16:creationId xmlns:a16="http://schemas.microsoft.com/office/drawing/2014/main" id="{870F89B9-4E21-852C-265A-F4D897DFD452}"/>
              </a:ext>
            </a:extLst>
          </p:cNvPr>
          <p:cNvSpPr txBox="1"/>
          <p:nvPr/>
        </p:nvSpPr>
        <p:spPr>
          <a:xfrm>
            <a:off x="2732487" y="4545612"/>
            <a:ext cx="213288" cy="461665"/>
          </a:xfrm>
          <a:prstGeom prst="rect">
            <a:avLst/>
          </a:prstGeom>
          <a:noFill/>
        </p:spPr>
        <p:txBody>
          <a:bodyPr wrap="square">
            <a:spAutoFit/>
          </a:bodyPr>
          <a:lstStyle/>
          <a:p>
            <a:r>
              <a:rPr lang="fr-FR" sz="2400">
                <a:solidFill>
                  <a:schemeClr val="tx1"/>
                </a:solidFill>
                <a:latin typeface="Volte" panose="00000500000000000000" pitchFamily="50" charset="0"/>
              </a:rPr>
              <a:t>.</a:t>
            </a:r>
            <a:r>
              <a:rPr lang="fr-FR" sz="400">
                <a:solidFill>
                  <a:schemeClr val="tx1"/>
                </a:solidFill>
                <a:latin typeface="Volte" panose="00000500000000000000" pitchFamily="50" charset="0"/>
              </a:rPr>
              <a:t> </a:t>
            </a:r>
            <a:endParaRPr lang="fr-FR" sz="1000"/>
          </a:p>
        </p:txBody>
      </p:sp>
      <p:cxnSp>
        <p:nvCxnSpPr>
          <p:cNvPr id="17" name="Connecteur droit 16">
            <a:extLst>
              <a:ext uri="{FF2B5EF4-FFF2-40B4-BE49-F238E27FC236}">
                <a16:creationId xmlns:a16="http://schemas.microsoft.com/office/drawing/2014/main" id="{24F5D863-A1A9-84CF-A545-3231EC0878DD}"/>
              </a:ext>
            </a:extLst>
          </p:cNvPr>
          <p:cNvCxnSpPr>
            <a:cxnSpLocks/>
          </p:cNvCxnSpPr>
          <p:nvPr/>
        </p:nvCxnSpPr>
        <p:spPr>
          <a:xfrm>
            <a:off x="483113" y="4477080"/>
            <a:ext cx="8177774" cy="0"/>
          </a:xfrm>
          <a:prstGeom prst="line">
            <a:avLst/>
          </a:prstGeom>
          <a:ln w="19050">
            <a:solidFill>
              <a:schemeClr val="tx1">
                <a:alpha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7C0860CC-37E0-BA67-4EA6-306BBB73F360}"/>
              </a:ext>
            </a:extLst>
          </p:cNvPr>
          <p:cNvSpPr txBox="1"/>
          <p:nvPr/>
        </p:nvSpPr>
        <p:spPr>
          <a:xfrm>
            <a:off x="2910054" y="4717018"/>
            <a:ext cx="5599655" cy="338554"/>
          </a:xfrm>
          <a:prstGeom prst="rect">
            <a:avLst/>
          </a:prstGeom>
          <a:noFill/>
        </p:spPr>
        <p:txBody>
          <a:bodyPr wrap="square" rtlCol="0">
            <a:spAutoFit/>
          </a:bodyPr>
          <a:lstStyle/>
          <a:p>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a:p>
            <a:endParaRPr lang="fr-FR" sz="700">
              <a:solidFill>
                <a:schemeClr val="tx1"/>
              </a:solidFill>
              <a:latin typeface="Volte" panose="00000500000000000000" pitchFamily="50" charset="0"/>
            </a:endParaRPr>
          </a:p>
        </p:txBody>
      </p:sp>
      <p:pic>
        <p:nvPicPr>
          <p:cNvPr id="4" name="Image 3">
            <a:extLst>
              <a:ext uri="{FF2B5EF4-FFF2-40B4-BE49-F238E27FC236}">
                <a16:creationId xmlns:a16="http://schemas.microsoft.com/office/drawing/2014/main" id="{385ECCD5-B0FB-36C4-71C2-E2EC5AFB3DF9}"/>
              </a:ext>
            </a:extLst>
          </p:cNvPr>
          <p:cNvPicPr>
            <a:picLocks noChangeAspect="1"/>
          </p:cNvPicPr>
          <p:nvPr/>
        </p:nvPicPr>
        <p:blipFill>
          <a:blip r:embed="rId3"/>
          <a:stretch>
            <a:fillRect/>
          </a:stretch>
        </p:blipFill>
        <p:spPr>
          <a:xfrm>
            <a:off x="1060850" y="4603353"/>
            <a:ext cx="1671637" cy="460137"/>
          </a:xfrm>
          <a:prstGeom prst="rect">
            <a:avLst/>
          </a:prstGeom>
        </p:spPr>
      </p:pic>
      <p:pic>
        <p:nvPicPr>
          <p:cNvPr id="1026" name="Picture 2">
            <a:extLst>
              <a:ext uri="{FF2B5EF4-FFF2-40B4-BE49-F238E27FC236}">
                <a16:creationId xmlns:a16="http://schemas.microsoft.com/office/drawing/2014/main" id="{A97D27DE-F5CE-2D55-F2C9-18FC787298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2421" y="729080"/>
            <a:ext cx="4452208" cy="381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921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44BB35E4-CD05-B371-F4C1-E066F960763D}"/>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239F5414-4834-F63A-ABF9-B1F2D3EAB655}"/>
              </a:ext>
            </a:extLst>
          </p:cNvPr>
          <p:cNvSpPr/>
          <p:nvPr/>
        </p:nvSpPr>
        <p:spPr>
          <a:xfrm>
            <a:off x="0" y="1"/>
            <a:ext cx="9144000" cy="770782"/>
          </a:xfrm>
          <a:prstGeom prst="rect">
            <a:avLst/>
          </a:prstGeom>
          <a:solidFill>
            <a:srgbClr val="8FBEB5"/>
          </a:solidFill>
          <a:ln>
            <a:noFill/>
          </a:ln>
          <a:effectLst>
            <a:outerShdw blurRad="57150" dist="19050" dir="5400000" algn="bl" rotWithShape="0">
              <a:schemeClr val="lt1">
                <a:alpha val="49800"/>
              </a:scheme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65" name="Google Shape;65;p14">
            <a:extLst>
              <a:ext uri="{FF2B5EF4-FFF2-40B4-BE49-F238E27FC236}">
                <a16:creationId xmlns:a16="http://schemas.microsoft.com/office/drawing/2014/main" id="{ECC9A897-CCFB-705A-DE6F-A053481B946A}"/>
              </a:ext>
            </a:extLst>
          </p:cNvPr>
          <p:cNvCxnSpPr/>
          <p:nvPr/>
        </p:nvCxnSpPr>
        <p:spPr>
          <a:xfrm flipH="1">
            <a:off x="814299" y="-384"/>
            <a:ext cx="10800" cy="846600"/>
          </a:xfrm>
          <a:prstGeom prst="straightConnector1">
            <a:avLst/>
          </a:prstGeom>
          <a:noFill/>
          <a:ln w="19050" cap="flat" cmpd="sng">
            <a:solidFill>
              <a:srgbClr val="F7E33F"/>
            </a:solidFill>
            <a:prstDash val="sysDot"/>
            <a:round/>
            <a:headEnd type="none" w="med" len="med"/>
            <a:tailEnd type="none" w="med" len="med"/>
          </a:ln>
        </p:spPr>
      </p:cxnSp>
      <p:sp>
        <p:nvSpPr>
          <p:cNvPr id="66" name="Google Shape;66;p14">
            <a:extLst>
              <a:ext uri="{FF2B5EF4-FFF2-40B4-BE49-F238E27FC236}">
                <a16:creationId xmlns:a16="http://schemas.microsoft.com/office/drawing/2014/main" id="{E6E13468-0A1E-C596-E371-8A18BDD2DBA3}"/>
              </a:ext>
            </a:extLst>
          </p:cNvPr>
          <p:cNvSpPr txBox="1">
            <a:spLocks noGrp="1"/>
          </p:cNvSpPr>
          <p:nvPr>
            <p:ph type="title" idx="4294967295"/>
          </p:nvPr>
        </p:nvSpPr>
        <p:spPr>
          <a:xfrm>
            <a:off x="890032" y="140931"/>
            <a:ext cx="8189035" cy="539931"/>
          </a:xfrm>
          <a:prstGeom prst="rect">
            <a:avLst/>
          </a:prstGeom>
        </p:spPr>
        <p:txBody>
          <a:bodyPr spcFirstLastPara="1" wrap="square" lIns="91425" tIns="91425" rIns="91425" bIns="91425" anchor="t" anchorCtr="0">
            <a:noAutofit/>
          </a:bodyPr>
          <a:lstStyle/>
          <a:p>
            <a:r>
              <a:rPr lang="fr-FR" err="1">
                <a:solidFill>
                  <a:srgbClr val="1A233A"/>
                </a:solidFill>
                <a:latin typeface="Volte"/>
                <a:ea typeface="Calibri"/>
              </a:rPr>
              <a:t>Italy</a:t>
            </a:r>
            <a:r>
              <a:rPr lang="fr-FR">
                <a:solidFill>
                  <a:srgbClr val="1A233A"/>
                </a:solidFill>
                <a:latin typeface="Volte"/>
                <a:ea typeface="Calibri"/>
              </a:rPr>
              <a:t> and RLFSC Alliance</a:t>
            </a:r>
          </a:p>
        </p:txBody>
      </p:sp>
      <p:sp>
        <p:nvSpPr>
          <p:cNvPr id="11" name="ZoneTexte 10">
            <a:extLst>
              <a:ext uri="{FF2B5EF4-FFF2-40B4-BE49-F238E27FC236}">
                <a16:creationId xmlns:a16="http://schemas.microsoft.com/office/drawing/2014/main" id="{7AB2A7D7-271A-191F-DB0E-7757FBE3A8D6}"/>
              </a:ext>
            </a:extLst>
          </p:cNvPr>
          <p:cNvSpPr txBox="1"/>
          <p:nvPr/>
        </p:nvSpPr>
        <p:spPr>
          <a:xfrm>
            <a:off x="2732487" y="4545612"/>
            <a:ext cx="213288" cy="461665"/>
          </a:xfrm>
          <a:prstGeom prst="rect">
            <a:avLst/>
          </a:prstGeom>
          <a:noFill/>
        </p:spPr>
        <p:txBody>
          <a:bodyPr wrap="square">
            <a:spAutoFit/>
          </a:bodyPr>
          <a:lstStyle/>
          <a:p>
            <a:r>
              <a:rPr lang="fr-FR" sz="2400">
                <a:solidFill>
                  <a:schemeClr val="tx1"/>
                </a:solidFill>
                <a:latin typeface="Volte" panose="00000500000000000000" pitchFamily="50" charset="0"/>
              </a:rPr>
              <a:t>.</a:t>
            </a:r>
            <a:r>
              <a:rPr lang="fr-FR" sz="400">
                <a:solidFill>
                  <a:schemeClr val="tx1"/>
                </a:solidFill>
                <a:latin typeface="Volte" panose="00000500000000000000" pitchFamily="50" charset="0"/>
              </a:rPr>
              <a:t> </a:t>
            </a:r>
            <a:endParaRPr lang="fr-FR" sz="1000"/>
          </a:p>
        </p:txBody>
      </p:sp>
      <p:cxnSp>
        <p:nvCxnSpPr>
          <p:cNvPr id="17" name="Connecteur droit 16">
            <a:extLst>
              <a:ext uri="{FF2B5EF4-FFF2-40B4-BE49-F238E27FC236}">
                <a16:creationId xmlns:a16="http://schemas.microsoft.com/office/drawing/2014/main" id="{9784B213-1AEF-8E8F-406C-14877FD9E26A}"/>
              </a:ext>
            </a:extLst>
          </p:cNvPr>
          <p:cNvCxnSpPr>
            <a:cxnSpLocks/>
          </p:cNvCxnSpPr>
          <p:nvPr/>
        </p:nvCxnSpPr>
        <p:spPr>
          <a:xfrm>
            <a:off x="483113" y="4477080"/>
            <a:ext cx="8177774" cy="0"/>
          </a:xfrm>
          <a:prstGeom prst="line">
            <a:avLst/>
          </a:prstGeom>
          <a:ln w="19050">
            <a:solidFill>
              <a:schemeClr val="tx1">
                <a:alpha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93F42DBD-D892-87B3-991F-7C33CC741EEC}"/>
              </a:ext>
            </a:extLst>
          </p:cNvPr>
          <p:cNvSpPr txBox="1"/>
          <p:nvPr/>
        </p:nvSpPr>
        <p:spPr>
          <a:xfrm>
            <a:off x="2910054" y="4717018"/>
            <a:ext cx="5599655" cy="338554"/>
          </a:xfrm>
          <a:prstGeom prst="rect">
            <a:avLst/>
          </a:prstGeom>
          <a:noFill/>
        </p:spPr>
        <p:txBody>
          <a:bodyPr wrap="square" rtlCol="0">
            <a:spAutoFit/>
          </a:bodyPr>
          <a:lstStyle/>
          <a:p>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a:p>
            <a:endParaRPr lang="fr-FR" sz="700">
              <a:solidFill>
                <a:schemeClr val="tx1"/>
              </a:solidFill>
              <a:latin typeface="Volte" panose="00000500000000000000" pitchFamily="50" charset="0"/>
            </a:endParaRPr>
          </a:p>
        </p:txBody>
      </p:sp>
      <p:pic>
        <p:nvPicPr>
          <p:cNvPr id="4" name="Image 3">
            <a:extLst>
              <a:ext uri="{FF2B5EF4-FFF2-40B4-BE49-F238E27FC236}">
                <a16:creationId xmlns:a16="http://schemas.microsoft.com/office/drawing/2014/main" id="{1094D5FB-F24B-CFB6-36C1-70F751ECCB75}"/>
              </a:ext>
            </a:extLst>
          </p:cNvPr>
          <p:cNvPicPr>
            <a:picLocks noChangeAspect="1"/>
          </p:cNvPicPr>
          <p:nvPr/>
        </p:nvPicPr>
        <p:blipFill>
          <a:blip r:embed="rId3"/>
          <a:stretch>
            <a:fillRect/>
          </a:stretch>
        </p:blipFill>
        <p:spPr>
          <a:xfrm>
            <a:off x="1060850" y="4603353"/>
            <a:ext cx="1671637" cy="460137"/>
          </a:xfrm>
          <a:prstGeom prst="rect">
            <a:avLst/>
          </a:prstGeom>
        </p:spPr>
      </p:pic>
      <p:pic>
        <p:nvPicPr>
          <p:cNvPr id="3" name="Image 2">
            <a:extLst>
              <a:ext uri="{FF2B5EF4-FFF2-40B4-BE49-F238E27FC236}">
                <a16:creationId xmlns:a16="http://schemas.microsoft.com/office/drawing/2014/main" id="{91F578D5-8313-5980-05B7-28886730F013}"/>
              </a:ext>
            </a:extLst>
          </p:cNvPr>
          <p:cNvPicPr>
            <a:picLocks noChangeAspect="1"/>
          </p:cNvPicPr>
          <p:nvPr/>
        </p:nvPicPr>
        <p:blipFill>
          <a:blip r:embed="rId4"/>
          <a:stretch>
            <a:fillRect/>
          </a:stretch>
        </p:blipFill>
        <p:spPr>
          <a:xfrm>
            <a:off x="1896668" y="888154"/>
            <a:ext cx="5150560" cy="3520395"/>
          </a:xfrm>
          <a:prstGeom prst="rect">
            <a:avLst/>
          </a:prstGeom>
        </p:spPr>
      </p:pic>
    </p:spTree>
    <p:extLst>
      <p:ext uri="{BB962C8B-B14F-4D97-AF65-F5344CB8AC3E}">
        <p14:creationId xmlns:p14="http://schemas.microsoft.com/office/powerpoint/2010/main" val="3927751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A31BAC55-FE95-32CF-E3BF-43C020080DF0}"/>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3A6EE94F-C11E-6BA1-8E70-7119CA922E99}"/>
              </a:ext>
            </a:extLst>
          </p:cNvPr>
          <p:cNvSpPr/>
          <p:nvPr/>
        </p:nvSpPr>
        <p:spPr>
          <a:xfrm>
            <a:off x="0" y="1"/>
            <a:ext cx="9144000" cy="770782"/>
          </a:xfrm>
          <a:prstGeom prst="rect">
            <a:avLst/>
          </a:prstGeom>
          <a:solidFill>
            <a:srgbClr val="8FBEB5"/>
          </a:solidFill>
          <a:ln>
            <a:noFill/>
          </a:ln>
          <a:effectLst>
            <a:outerShdw blurRad="57150" dist="19050" dir="5400000" algn="bl" rotWithShape="0">
              <a:schemeClr val="lt1">
                <a:alpha val="49800"/>
              </a:scheme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65" name="Google Shape;65;p14">
            <a:extLst>
              <a:ext uri="{FF2B5EF4-FFF2-40B4-BE49-F238E27FC236}">
                <a16:creationId xmlns:a16="http://schemas.microsoft.com/office/drawing/2014/main" id="{D7D8E39D-39AB-D488-4898-5C216D48A35E}"/>
              </a:ext>
            </a:extLst>
          </p:cNvPr>
          <p:cNvCxnSpPr/>
          <p:nvPr/>
        </p:nvCxnSpPr>
        <p:spPr>
          <a:xfrm flipH="1">
            <a:off x="814299" y="-384"/>
            <a:ext cx="10800" cy="846600"/>
          </a:xfrm>
          <a:prstGeom prst="straightConnector1">
            <a:avLst/>
          </a:prstGeom>
          <a:noFill/>
          <a:ln w="19050" cap="flat" cmpd="sng">
            <a:solidFill>
              <a:srgbClr val="F7E33F"/>
            </a:solidFill>
            <a:prstDash val="sysDot"/>
            <a:round/>
            <a:headEnd type="none" w="med" len="med"/>
            <a:tailEnd type="none" w="med" len="med"/>
          </a:ln>
        </p:spPr>
      </p:cxnSp>
      <p:sp>
        <p:nvSpPr>
          <p:cNvPr id="66" name="Google Shape;66;p14">
            <a:extLst>
              <a:ext uri="{FF2B5EF4-FFF2-40B4-BE49-F238E27FC236}">
                <a16:creationId xmlns:a16="http://schemas.microsoft.com/office/drawing/2014/main" id="{15403F7C-5FAA-D6A6-BEB4-4AB1EC36880D}"/>
              </a:ext>
            </a:extLst>
          </p:cNvPr>
          <p:cNvSpPr txBox="1">
            <a:spLocks noGrp="1"/>
          </p:cNvSpPr>
          <p:nvPr>
            <p:ph type="title" idx="4294967295"/>
          </p:nvPr>
        </p:nvSpPr>
        <p:spPr>
          <a:xfrm>
            <a:off x="890032" y="140931"/>
            <a:ext cx="8189035" cy="539931"/>
          </a:xfrm>
          <a:prstGeom prst="rect">
            <a:avLst/>
          </a:prstGeom>
        </p:spPr>
        <p:txBody>
          <a:bodyPr spcFirstLastPara="1" wrap="square" lIns="91425" tIns="91425" rIns="91425" bIns="91425" anchor="t" anchorCtr="0">
            <a:noAutofit/>
          </a:bodyPr>
          <a:lstStyle/>
          <a:p>
            <a:r>
              <a:rPr lang="fr-FR" err="1">
                <a:solidFill>
                  <a:srgbClr val="1A233A"/>
                </a:solidFill>
                <a:latin typeface="Volte"/>
                <a:ea typeface="Calibri"/>
              </a:rPr>
              <a:t>Re.food</a:t>
            </a:r>
            <a:endParaRPr lang="fr-FR">
              <a:solidFill>
                <a:srgbClr val="1A233A"/>
              </a:solidFill>
              <a:latin typeface="Volte"/>
              <a:ea typeface="Calibri"/>
            </a:endParaRPr>
          </a:p>
        </p:txBody>
      </p:sp>
      <p:sp>
        <p:nvSpPr>
          <p:cNvPr id="11" name="ZoneTexte 10">
            <a:extLst>
              <a:ext uri="{FF2B5EF4-FFF2-40B4-BE49-F238E27FC236}">
                <a16:creationId xmlns:a16="http://schemas.microsoft.com/office/drawing/2014/main" id="{5A694B26-D062-6803-22C9-013913F498AA}"/>
              </a:ext>
            </a:extLst>
          </p:cNvPr>
          <p:cNvSpPr txBox="1"/>
          <p:nvPr/>
        </p:nvSpPr>
        <p:spPr>
          <a:xfrm>
            <a:off x="2732487" y="4545612"/>
            <a:ext cx="213288" cy="461665"/>
          </a:xfrm>
          <a:prstGeom prst="rect">
            <a:avLst/>
          </a:prstGeom>
          <a:noFill/>
        </p:spPr>
        <p:txBody>
          <a:bodyPr wrap="square">
            <a:spAutoFit/>
          </a:bodyPr>
          <a:lstStyle/>
          <a:p>
            <a:r>
              <a:rPr lang="fr-FR" sz="2400">
                <a:solidFill>
                  <a:schemeClr val="tx1"/>
                </a:solidFill>
                <a:latin typeface="Volte" panose="00000500000000000000" pitchFamily="50" charset="0"/>
              </a:rPr>
              <a:t>.</a:t>
            </a:r>
            <a:r>
              <a:rPr lang="fr-FR" sz="400">
                <a:solidFill>
                  <a:schemeClr val="tx1"/>
                </a:solidFill>
                <a:latin typeface="Volte" panose="00000500000000000000" pitchFamily="50" charset="0"/>
              </a:rPr>
              <a:t> </a:t>
            </a:r>
            <a:endParaRPr lang="fr-FR" sz="1000"/>
          </a:p>
        </p:txBody>
      </p:sp>
      <p:cxnSp>
        <p:nvCxnSpPr>
          <p:cNvPr id="17" name="Connecteur droit 16">
            <a:extLst>
              <a:ext uri="{FF2B5EF4-FFF2-40B4-BE49-F238E27FC236}">
                <a16:creationId xmlns:a16="http://schemas.microsoft.com/office/drawing/2014/main" id="{7A714D9F-C5F0-F2BD-2801-FC4D7B1AD9A5}"/>
              </a:ext>
            </a:extLst>
          </p:cNvPr>
          <p:cNvCxnSpPr>
            <a:cxnSpLocks/>
          </p:cNvCxnSpPr>
          <p:nvPr/>
        </p:nvCxnSpPr>
        <p:spPr>
          <a:xfrm>
            <a:off x="483113" y="4477080"/>
            <a:ext cx="8177774" cy="0"/>
          </a:xfrm>
          <a:prstGeom prst="line">
            <a:avLst/>
          </a:prstGeom>
          <a:ln w="19050">
            <a:solidFill>
              <a:schemeClr val="tx1">
                <a:alpha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10769DEF-C5E7-219F-6D3F-5C0511496577}"/>
              </a:ext>
            </a:extLst>
          </p:cNvPr>
          <p:cNvSpPr txBox="1"/>
          <p:nvPr/>
        </p:nvSpPr>
        <p:spPr>
          <a:xfrm>
            <a:off x="2910054" y="4717018"/>
            <a:ext cx="5599655" cy="338554"/>
          </a:xfrm>
          <a:prstGeom prst="rect">
            <a:avLst/>
          </a:prstGeom>
          <a:noFill/>
        </p:spPr>
        <p:txBody>
          <a:bodyPr wrap="square" rtlCol="0">
            <a:spAutoFit/>
          </a:bodyPr>
          <a:lstStyle/>
          <a:p>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a:p>
            <a:endParaRPr lang="fr-FR" sz="700">
              <a:solidFill>
                <a:schemeClr val="tx1"/>
              </a:solidFill>
              <a:latin typeface="Volte" panose="00000500000000000000" pitchFamily="50" charset="0"/>
            </a:endParaRPr>
          </a:p>
        </p:txBody>
      </p:sp>
      <p:pic>
        <p:nvPicPr>
          <p:cNvPr id="4" name="Image 3">
            <a:extLst>
              <a:ext uri="{FF2B5EF4-FFF2-40B4-BE49-F238E27FC236}">
                <a16:creationId xmlns:a16="http://schemas.microsoft.com/office/drawing/2014/main" id="{361C1F38-3A45-8254-733B-780A715CFB08}"/>
              </a:ext>
            </a:extLst>
          </p:cNvPr>
          <p:cNvPicPr>
            <a:picLocks noChangeAspect="1"/>
          </p:cNvPicPr>
          <p:nvPr/>
        </p:nvPicPr>
        <p:blipFill>
          <a:blip r:embed="rId3"/>
          <a:stretch>
            <a:fillRect/>
          </a:stretch>
        </p:blipFill>
        <p:spPr>
          <a:xfrm>
            <a:off x="1060850" y="4603353"/>
            <a:ext cx="1671637" cy="460137"/>
          </a:xfrm>
          <a:prstGeom prst="rect">
            <a:avLst/>
          </a:prstGeom>
        </p:spPr>
      </p:pic>
      <p:graphicFrame>
        <p:nvGraphicFramePr>
          <p:cNvPr id="6" name="Tableau 5">
            <a:extLst>
              <a:ext uri="{FF2B5EF4-FFF2-40B4-BE49-F238E27FC236}">
                <a16:creationId xmlns:a16="http://schemas.microsoft.com/office/drawing/2014/main" id="{492932CF-0E56-1DD2-178B-3D521A4D6B42}"/>
              </a:ext>
            </a:extLst>
          </p:cNvPr>
          <p:cNvGraphicFramePr>
            <a:graphicFrameLocks noGrp="1"/>
          </p:cNvGraphicFramePr>
          <p:nvPr>
            <p:extLst>
              <p:ext uri="{D42A27DB-BD31-4B8C-83A1-F6EECF244321}">
                <p14:modId xmlns:p14="http://schemas.microsoft.com/office/powerpoint/2010/main" val="2224790321"/>
              </p:ext>
            </p:extLst>
          </p:nvPr>
        </p:nvGraphicFramePr>
        <p:xfrm>
          <a:off x="169334" y="807134"/>
          <a:ext cx="9042399" cy="3715015"/>
        </p:xfrm>
        <a:graphic>
          <a:graphicData uri="http://schemas.openxmlformats.org/drawingml/2006/table">
            <a:tbl>
              <a:tblPr/>
              <a:tblGrid>
                <a:gridCol w="1132659">
                  <a:extLst>
                    <a:ext uri="{9D8B030D-6E8A-4147-A177-3AD203B41FA5}">
                      <a16:colId xmlns:a16="http://schemas.microsoft.com/office/drawing/2014/main" val="3047375403"/>
                    </a:ext>
                  </a:extLst>
                </a:gridCol>
                <a:gridCol w="1255364">
                  <a:extLst>
                    <a:ext uri="{9D8B030D-6E8A-4147-A177-3AD203B41FA5}">
                      <a16:colId xmlns:a16="http://schemas.microsoft.com/office/drawing/2014/main" val="942860797"/>
                    </a:ext>
                  </a:extLst>
                </a:gridCol>
                <a:gridCol w="6654376">
                  <a:extLst>
                    <a:ext uri="{9D8B030D-6E8A-4147-A177-3AD203B41FA5}">
                      <a16:colId xmlns:a16="http://schemas.microsoft.com/office/drawing/2014/main" val="328830878"/>
                    </a:ext>
                  </a:extLst>
                </a:gridCol>
              </a:tblGrid>
              <a:tr h="194424">
                <a:tc>
                  <a:txBody>
                    <a:bodyPr/>
                    <a:lstStyle/>
                    <a:p>
                      <a:pPr algn="l" fontAlgn="base">
                        <a:lnSpc>
                          <a:spcPts val="1800"/>
                        </a:lnSpc>
                        <a:buNone/>
                      </a:pPr>
                      <a:r>
                        <a:rPr lang="en-GB" sz="900" b="1" i="0">
                          <a:solidFill>
                            <a:srgbClr val="FFFFFF"/>
                          </a:solidFill>
                          <a:effectLst/>
                          <a:latin typeface="Calibri" panose="020F0502020204030204" pitchFamily="34" charset="0"/>
                        </a:rPr>
                        <a:t>Result ​</a:t>
                      </a:r>
                      <a:endParaRPr lang="en-GB" sz="900" b="1" i="0">
                        <a:solidFill>
                          <a:srgbClr val="FFFFFF"/>
                        </a:solidFill>
                        <a:effectLst/>
                      </a:endParaRPr>
                    </a:p>
                  </a:txBody>
                  <a:tcPr marL="55550" marR="55550" marT="27775" marB="2777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4459" cap="flat" cmpd="sng" algn="ctr">
                      <a:solidFill>
                        <a:srgbClr val="FFFFFF"/>
                      </a:solidFill>
                      <a:prstDash val="solid"/>
                      <a:round/>
                      <a:headEnd type="none" w="med" len="med"/>
                      <a:tailEnd type="none" w="med" len="med"/>
                    </a:lnB>
                    <a:solidFill>
                      <a:srgbClr val="4F81BD"/>
                    </a:solidFill>
                  </a:tcPr>
                </a:tc>
                <a:tc>
                  <a:txBody>
                    <a:bodyPr/>
                    <a:lstStyle/>
                    <a:p>
                      <a:pPr algn="l" fontAlgn="base">
                        <a:lnSpc>
                          <a:spcPts val="1800"/>
                        </a:lnSpc>
                        <a:buNone/>
                      </a:pPr>
                      <a:r>
                        <a:rPr lang="en-GB" sz="900" b="1" i="0">
                          <a:solidFill>
                            <a:srgbClr val="FFFFFF"/>
                          </a:solidFill>
                          <a:effectLst/>
                          <a:latin typeface="Calibri" panose="020F0502020204030204" pitchFamily="34" charset="0"/>
                        </a:rPr>
                        <a:t>Title​</a:t>
                      </a:r>
                      <a:endParaRPr lang="en-GB" sz="900" b="1" i="0">
                        <a:solidFill>
                          <a:srgbClr val="FFFFFF"/>
                        </a:solidFill>
                        <a:effectLst/>
                      </a:endParaRPr>
                    </a:p>
                  </a:txBody>
                  <a:tcPr marL="55550" marR="55550" marT="27775" marB="2777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4459" cap="flat" cmpd="sng" algn="ctr">
                      <a:solidFill>
                        <a:srgbClr val="FFFFFF"/>
                      </a:solidFill>
                      <a:prstDash val="solid"/>
                      <a:round/>
                      <a:headEnd type="none" w="med" len="med"/>
                      <a:tailEnd type="none" w="med" len="med"/>
                    </a:lnB>
                    <a:solidFill>
                      <a:srgbClr val="4F81BD"/>
                    </a:solidFill>
                  </a:tcPr>
                </a:tc>
                <a:tc>
                  <a:txBody>
                    <a:bodyPr/>
                    <a:lstStyle/>
                    <a:p>
                      <a:pPr algn="l" fontAlgn="base">
                        <a:lnSpc>
                          <a:spcPts val="1800"/>
                        </a:lnSpc>
                        <a:buNone/>
                      </a:pPr>
                      <a:r>
                        <a:rPr lang="en-GB" sz="900" b="1" i="0">
                          <a:solidFill>
                            <a:srgbClr val="FFFFFF"/>
                          </a:solidFill>
                          <a:effectLst/>
                          <a:latin typeface="Calibri" panose="020F0502020204030204" pitchFamily="34" charset="0"/>
                        </a:rPr>
                        <a:t>Objectives​</a:t>
                      </a:r>
                      <a:endParaRPr lang="en-GB" sz="900" b="1" i="0">
                        <a:solidFill>
                          <a:srgbClr val="FFFFFF"/>
                        </a:solidFill>
                        <a:effectLst/>
                      </a:endParaRPr>
                    </a:p>
                  </a:txBody>
                  <a:tcPr marL="55550" marR="55550" marT="27775" marB="2777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4459"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3614634390"/>
                  </a:ext>
                </a:extLst>
              </a:tr>
              <a:tr h="611046">
                <a:tc>
                  <a:txBody>
                    <a:bodyPr/>
                    <a:lstStyle/>
                    <a:p>
                      <a:pPr algn="l" fontAlgn="base">
                        <a:lnSpc>
                          <a:spcPts val="1800"/>
                        </a:lnSpc>
                        <a:buNone/>
                      </a:pPr>
                      <a:r>
                        <a:rPr lang="en-GB" sz="900" b="1" i="0">
                          <a:solidFill>
                            <a:srgbClr val="000000"/>
                          </a:solidFill>
                          <a:effectLst/>
                          <a:latin typeface="Calibri" panose="020F0502020204030204" pitchFamily="34" charset="0"/>
                        </a:rPr>
                        <a:t>Result 1</a:t>
                      </a:r>
                      <a:r>
                        <a:rPr lang="en-GB" sz="900" b="0" i="0">
                          <a:solidFill>
                            <a:srgbClr val="000000"/>
                          </a:solidFill>
                          <a:effectLst/>
                          <a:latin typeface="Calibri" panose="020F0502020204030204" pitchFamily="34" charset="0"/>
                        </a:rPr>
                        <a:t>​</a:t>
                      </a:r>
                      <a:endParaRPr lang="en-GB" sz="900" b="0" i="0">
                        <a:solidFill>
                          <a:srgbClr val="000000"/>
                        </a:solidFill>
                        <a:effectLst/>
                      </a:endParaRPr>
                    </a:p>
                  </a:txBody>
                  <a:tcPr marL="55550" marR="55550" marT="27775" marB="2777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4459"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0D8E8"/>
                    </a:solidFill>
                  </a:tcPr>
                </a:tc>
                <a:tc>
                  <a:txBody>
                    <a:bodyPr/>
                    <a:lstStyle/>
                    <a:p>
                      <a:pPr algn="l" fontAlgn="base">
                        <a:lnSpc>
                          <a:spcPts val="1800"/>
                        </a:lnSpc>
                        <a:buNone/>
                      </a:pPr>
                      <a:r>
                        <a:rPr lang="en-GB" sz="900" b="0" i="0">
                          <a:solidFill>
                            <a:srgbClr val="000000"/>
                          </a:solidFill>
                          <a:effectLst/>
                          <a:latin typeface="Calibri" panose="020F0502020204030204" pitchFamily="34" charset="0"/>
                        </a:rPr>
                        <a:t>Advocacy Support​</a:t>
                      </a:r>
                      <a:endParaRPr lang="en-GB" sz="900" b="0" i="0">
                        <a:solidFill>
                          <a:srgbClr val="000000"/>
                        </a:solidFill>
                        <a:effectLst/>
                      </a:endParaRPr>
                    </a:p>
                  </a:txBody>
                  <a:tcPr marL="55550" marR="55550" marT="27775" marB="2777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4459"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0D8E8"/>
                    </a:solidFill>
                  </a:tcPr>
                </a:tc>
                <a:tc>
                  <a:txBody>
                    <a:bodyPr/>
                    <a:lstStyle/>
                    <a:p>
                      <a:pPr algn="l" fontAlgn="base">
                        <a:lnSpc>
                          <a:spcPts val="1800"/>
                        </a:lnSpc>
                        <a:buNone/>
                      </a:pPr>
                      <a:r>
                        <a:rPr lang="en-US" sz="900" b="0" i="0">
                          <a:solidFill>
                            <a:srgbClr val="000000"/>
                          </a:solidFill>
                          <a:effectLst/>
                          <a:latin typeface="Calibri" panose="020F0502020204030204" pitchFamily="34" charset="0"/>
                        </a:rPr>
                        <a:t>Increasing the number of Countries partners (at least 5 new Egypt, Tunisia, Keya, Senegal, Ethiopia )​</a:t>
                      </a:r>
                      <a:endParaRPr lang="en-US" sz="900" b="0" i="0">
                        <a:solidFill>
                          <a:srgbClr val="000000"/>
                        </a:solidFill>
                        <a:effectLst/>
                      </a:endParaRPr>
                    </a:p>
                    <a:p>
                      <a:pPr algn="l" fontAlgn="base">
                        <a:lnSpc>
                          <a:spcPts val="1800"/>
                        </a:lnSpc>
                        <a:buNone/>
                      </a:pPr>
                      <a:r>
                        <a:rPr lang="en-US" sz="900" b="0" i="0">
                          <a:solidFill>
                            <a:srgbClr val="000000"/>
                          </a:solidFill>
                          <a:effectLst/>
                          <a:latin typeface="Calibri" panose="020F0502020204030204" pitchFamily="34" charset="0"/>
                        </a:rPr>
                        <a:t>​</a:t>
                      </a:r>
                      <a:endParaRPr lang="en-US" sz="900" b="0" i="0">
                        <a:solidFill>
                          <a:srgbClr val="000000"/>
                        </a:solidFill>
                        <a:effectLst/>
                      </a:endParaRPr>
                    </a:p>
                    <a:p>
                      <a:pPr algn="l" fontAlgn="base">
                        <a:lnSpc>
                          <a:spcPts val="1800"/>
                        </a:lnSpc>
                        <a:buNone/>
                      </a:pPr>
                      <a:r>
                        <a:rPr lang="en-US" sz="900" b="0" i="0">
                          <a:solidFill>
                            <a:srgbClr val="000000"/>
                          </a:solidFill>
                          <a:effectLst/>
                          <a:latin typeface="Calibri" panose="020F0502020204030204" pitchFamily="34" charset="0"/>
                        </a:rPr>
                        <a:t>Strengthening the RLFSC Alliance advocacy capacity​</a:t>
                      </a:r>
                      <a:endParaRPr lang="en-US" sz="900" b="0" i="0">
                        <a:solidFill>
                          <a:srgbClr val="000000"/>
                        </a:solidFill>
                        <a:effectLst/>
                      </a:endParaRPr>
                    </a:p>
                  </a:txBody>
                  <a:tcPr marL="55550" marR="55550" marT="27775" marB="2777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4459"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02742362"/>
                  </a:ext>
                </a:extLst>
              </a:tr>
              <a:tr h="888793">
                <a:tc>
                  <a:txBody>
                    <a:bodyPr/>
                    <a:lstStyle/>
                    <a:p>
                      <a:pPr algn="l" fontAlgn="base">
                        <a:lnSpc>
                          <a:spcPts val="1800"/>
                        </a:lnSpc>
                        <a:buNone/>
                      </a:pPr>
                      <a:r>
                        <a:rPr lang="en-GB" sz="900" b="1" i="0">
                          <a:solidFill>
                            <a:srgbClr val="000000"/>
                          </a:solidFill>
                          <a:effectLst/>
                          <a:latin typeface="Calibri" panose="020F0502020204030204" pitchFamily="34" charset="0"/>
                        </a:rPr>
                        <a:t>Result 2</a:t>
                      </a:r>
                      <a:r>
                        <a:rPr lang="en-GB" sz="900" b="0" i="0">
                          <a:solidFill>
                            <a:srgbClr val="000000"/>
                          </a:solidFill>
                          <a:effectLst/>
                          <a:latin typeface="Calibri" panose="020F0502020204030204" pitchFamily="34" charset="0"/>
                        </a:rPr>
                        <a:t>​</a:t>
                      </a:r>
                      <a:endParaRPr lang="en-GB" sz="900" b="0" i="0">
                        <a:solidFill>
                          <a:srgbClr val="000000"/>
                        </a:solidFill>
                        <a:effectLst/>
                      </a:endParaRPr>
                    </a:p>
                  </a:txBody>
                  <a:tcPr marL="55550" marR="55550" marT="27775" marB="2777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DF4"/>
                    </a:solidFill>
                  </a:tcPr>
                </a:tc>
                <a:tc>
                  <a:txBody>
                    <a:bodyPr/>
                    <a:lstStyle/>
                    <a:p>
                      <a:pPr algn="l" fontAlgn="base">
                        <a:lnSpc>
                          <a:spcPts val="1800"/>
                        </a:lnSpc>
                        <a:buNone/>
                      </a:pPr>
                      <a:r>
                        <a:rPr lang="en-US" sz="900" b="0" i="0">
                          <a:solidFill>
                            <a:srgbClr val="000000"/>
                          </a:solidFill>
                          <a:effectLst/>
                          <a:latin typeface="Calibri" panose="020F0502020204030204" pitchFamily="34" charset="0"/>
                        </a:rPr>
                        <a:t>Mapping and sharing best practices​</a:t>
                      </a:r>
                      <a:endParaRPr lang="en-US" sz="900" b="0" i="0">
                        <a:solidFill>
                          <a:srgbClr val="000000"/>
                        </a:solidFill>
                        <a:effectLst/>
                      </a:endParaRPr>
                    </a:p>
                  </a:txBody>
                  <a:tcPr marL="55550" marR="55550" marT="27775" marB="2777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DF4"/>
                    </a:solidFill>
                  </a:tcPr>
                </a:tc>
                <a:tc>
                  <a:txBody>
                    <a:bodyPr/>
                    <a:lstStyle/>
                    <a:p>
                      <a:pPr algn="l" fontAlgn="base">
                        <a:lnSpc>
                          <a:spcPts val="1800"/>
                        </a:lnSpc>
                        <a:buNone/>
                      </a:pPr>
                      <a:r>
                        <a:rPr lang="en-US" sz="900" b="0" i="0">
                          <a:solidFill>
                            <a:srgbClr val="000000"/>
                          </a:solidFill>
                          <a:effectLst/>
                          <a:latin typeface="Calibri" panose="020F0502020204030204" pitchFamily="34" charset="0"/>
                        </a:rPr>
                        <a:t>100 best practices on local food systems ( from Italy and around the globe) mapped and shared ​</a:t>
                      </a:r>
                      <a:endParaRPr lang="en-US" sz="900" b="0" i="0">
                        <a:solidFill>
                          <a:srgbClr val="000000"/>
                        </a:solidFill>
                        <a:effectLst/>
                      </a:endParaRPr>
                    </a:p>
                    <a:p>
                      <a:pPr algn="l" fontAlgn="base">
                        <a:lnSpc>
                          <a:spcPts val="1800"/>
                        </a:lnSpc>
                        <a:buNone/>
                      </a:pPr>
                      <a:r>
                        <a:rPr lang="en-US" sz="900" b="0" i="0">
                          <a:solidFill>
                            <a:srgbClr val="000000"/>
                          </a:solidFill>
                          <a:effectLst/>
                          <a:latin typeface="Calibri" panose="020F0502020204030204" pitchFamily="34" charset="0"/>
                        </a:rPr>
                        <a:t>​</a:t>
                      </a:r>
                      <a:endParaRPr lang="en-US" sz="900" b="0" i="0">
                        <a:solidFill>
                          <a:srgbClr val="000000"/>
                        </a:solidFill>
                        <a:effectLst/>
                      </a:endParaRPr>
                    </a:p>
                    <a:p>
                      <a:pPr algn="l" fontAlgn="base">
                        <a:lnSpc>
                          <a:spcPts val="1800"/>
                        </a:lnSpc>
                        <a:buNone/>
                      </a:pPr>
                      <a:r>
                        <a:rPr lang="en-US" sz="900" b="0" i="0">
                          <a:solidFill>
                            <a:srgbClr val="000000"/>
                          </a:solidFill>
                          <a:effectLst/>
                          <a:latin typeface="Calibri" panose="020F0502020204030204" pitchFamily="34" charset="0"/>
                        </a:rPr>
                        <a:t>Promoting discussion among RLFSC Alliance partners trough thematic working groups​</a:t>
                      </a:r>
                      <a:endParaRPr lang="en-US" sz="900" b="0" i="0">
                        <a:solidFill>
                          <a:srgbClr val="000000"/>
                        </a:solidFill>
                        <a:effectLst/>
                      </a:endParaRPr>
                    </a:p>
                  </a:txBody>
                  <a:tcPr marL="55550" marR="55550" marT="27775" marB="2777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515756187"/>
                  </a:ext>
                </a:extLst>
              </a:tr>
              <a:tr h="1722037">
                <a:tc>
                  <a:txBody>
                    <a:bodyPr/>
                    <a:lstStyle/>
                    <a:p>
                      <a:pPr algn="l" fontAlgn="base">
                        <a:lnSpc>
                          <a:spcPts val="1800"/>
                        </a:lnSpc>
                        <a:buNone/>
                      </a:pPr>
                      <a:r>
                        <a:rPr lang="en-GB" sz="900" b="1" i="0">
                          <a:solidFill>
                            <a:srgbClr val="000000"/>
                          </a:solidFill>
                          <a:effectLst/>
                          <a:latin typeface="Calibri" panose="020F0502020204030204" pitchFamily="34" charset="0"/>
                        </a:rPr>
                        <a:t>Result 3</a:t>
                      </a:r>
                      <a:r>
                        <a:rPr lang="en-GB" sz="900" b="0" i="0">
                          <a:solidFill>
                            <a:srgbClr val="000000"/>
                          </a:solidFill>
                          <a:effectLst/>
                          <a:latin typeface="Calibri" panose="020F0502020204030204" pitchFamily="34" charset="0"/>
                        </a:rPr>
                        <a:t>​</a:t>
                      </a:r>
                      <a:endParaRPr lang="en-GB" sz="900" b="0" i="0">
                        <a:solidFill>
                          <a:srgbClr val="000000"/>
                        </a:solidFill>
                        <a:effectLst/>
                      </a:endParaRPr>
                    </a:p>
                  </a:txBody>
                  <a:tcPr marL="55550" marR="55550" marT="27775" marB="2777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0D8E8"/>
                    </a:solidFill>
                  </a:tcPr>
                </a:tc>
                <a:tc>
                  <a:txBody>
                    <a:bodyPr/>
                    <a:lstStyle/>
                    <a:p>
                      <a:pPr algn="l" fontAlgn="base">
                        <a:lnSpc>
                          <a:spcPts val="1800"/>
                        </a:lnSpc>
                        <a:buNone/>
                      </a:pPr>
                      <a:r>
                        <a:rPr lang="en-GB" sz="900" b="0" i="0">
                          <a:solidFill>
                            <a:srgbClr val="000000"/>
                          </a:solidFill>
                          <a:effectLst/>
                          <a:latin typeface="Calibri" panose="020F0502020204030204" pitchFamily="34" charset="0"/>
                        </a:rPr>
                        <a:t>Training, expertise and experiences exchange, technical support​</a:t>
                      </a:r>
                      <a:endParaRPr lang="en-GB" sz="900" b="0" i="0">
                        <a:solidFill>
                          <a:srgbClr val="000000"/>
                        </a:solidFill>
                        <a:effectLst/>
                      </a:endParaRPr>
                    </a:p>
                    <a:p>
                      <a:pPr algn="l" fontAlgn="base">
                        <a:lnSpc>
                          <a:spcPts val="1800"/>
                        </a:lnSpc>
                        <a:buNone/>
                      </a:pPr>
                      <a:r>
                        <a:rPr lang="en-GB" sz="900" b="0" i="0">
                          <a:solidFill>
                            <a:srgbClr val="000000"/>
                          </a:solidFill>
                          <a:effectLst/>
                          <a:latin typeface="Calibri" panose="020F0502020204030204" pitchFamily="34" charset="0"/>
                        </a:rPr>
                        <a:t>​</a:t>
                      </a:r>
                      <a:endParaRPr lang="en-GB" sz="900" b="0" i="0">
                        <a:solidFill>
                          <a:srgbClr val="000000"/>
                        </a:solidFill>
                        <a:effectLst/>
                      </a:endParaRPr>
                    </a:p>
                  </a:txBody>
                  <a:tcPr marL="55550" marR="55550" marT="27775" marB="2777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0D8E8"/>
                    </a:solidFill>
                  </a:tcPr>
                </a:tc>
                <a:tc>
                  <a:txBody>
                    <a:bodyPr/>
                    <a:lstStyle/>
                    <a:p>
                      <a:pPr algn="l" fontAlgn="base">
                        <a:lnSpc>
                          <a:spcPts val="1800"/>
                        </a:lnSpc>
                        <a:buNone/>
                      </a:pPr>
                      <a:r>
                        <a:rPr lang="en-US" sz="900" b="0" i="0">
                          <a:solidFill>
                            <a:srgbClr val="000000"/>
                          </a:solidFill>
                          <a:effectLst/>
                          <a:latin typeface="Calibri" panose="020F0502020204030204" pitchFamily="34" charset="0"/>
                        </a:rPr>
                        <a:t>Training 10 people on local food systems planning and </a:t>
                      </a:r>
                      <a:r>
                        <a:rPr lang="en-US" sz="900" b="0" i="0" err="1">
                          <a:solidFill>
                            <a:srgbClr val="000000"/>
                          </a:solidFill>
                          <a:effectLst/>
                          <a:latin typeface="Calibri" panose="020F0502020204030204" pitchFamily="34" charset="0"/>
                        </a:rPr>
                        <a:t>and</a:t>
                      </a:r>
                      <a:r>
                        <a:rPr lang="en-US" sz="900" b="0" i="0">
                          <a:solidFill>
                            <a:srgbClr val="000000"/>
                          </a:solidFill>
                          <a:effectLst/>
                          <a:latin typeface="Calibri" panose="020F0502020204030204" pitchFamily="34" charset="0"/>
                        </a:rPr>
                        <a:t> participatory governance​</a:t>
                      </a:r>
                      <a:endParaRPr lang="en-US" sz="900" b="0" i="0">
                        <a:solidFill>
                          <a:srgbClr val="000000"/>
                        </a:solidFill>
                        <a:effectLst/>
                      </a:endParaRPr>
                    </a:p>
                    <a:p>
                      <a:pPr algn="l" fontAlgn="base">
                        <a:lnSpc>
                          <a:spcPts val="1800"/>
                        </a:lnSpc>
                        <a:buNone/>
                      </a:pPr>
                      <a:r>
                        <a:rPr lang="en-US" sz="900" b="0" i="0">
                          <a:solidFill>
                            <a:srgbClr val="000000"/>
                          </a:solidFill>
                          <a:effectLst/>
                          <a:latin typeface="Calibri" panose="020F0502020204030204" pitchFamily="34" charset="0"/>
                        </a:rPr>
                        <a:t>​</a:t>
                      </a:r>
                      <a:endParaRPr lang="en-US" sz="900" b="0" i="0">
                        <a:solidFill>
                          <a:srgbClr val="000000"/>
                        </a:solidFill>
                        <a:effectLst/>
                      </a:endParaRPr>
                    </a:p>
                    <a:p>
                      <a:pPr algn="l" fontAlgn="base">
                        <a:lnSpc>
                          <a:spcPts val="1800"/>
                        </a:lnSpc>
                        <a:buNone/>
                      </a:pPr>
                      <a:r>
                        <a:rPr lang="en-US" sz="900" b="0" i="0">
                          <a:solidFill>
                            <a:srgbClr val="000000"/>
                          </a:solidFill>
                          <a:effectLst/>
                          <a:latin typeface="Calibri" panose="020F0502020204030204" pitchFamily="34" charset="0"/>
                        </a:rPr>
                        <a:t>Experiences exchange: scoping mission of Italian local food supply chains’ representatives in 5 Countries ​</a:t>
                      </a:r>
                      <a:endParaRPr lang="en-US" sz="900" b="0" i="0">
                        <a:solidFill>
                          <a:srgbClr val="000000"/>
                        </a:solidFill>
                        <a:effectLst/>
                      </a:endParaRPr>
                    </a:p>
                    <a:p>
                      <a:pPr algn="l" fontAlgn="base">
                        <a:lnSpc>
                          <a:spcPts val="1800"/>
                        </a:lnSpc>
                        <a:buNone/>
                      </a:pPr>
                      <a:r>
                        <a:rPr lang="en-US" sz="900" b="0" i="0">
                          <a:solidFill>
                            <a:srgbClr val="000000"/>
                          </a:solidFill>
                          <a:effectLst/>
                          <a:latin typeface="Calibri" panose="020F0502020204030204" pitchFamily="34" charset="0"/>
                        </a:rPr>
                        <a:t>​</a:t>
                      </a:r>
                      <a:endParaRPr lang="en-US" sz="900" b="0" i="0">
                        <a:solidFill>
                          <a:srgbClr val="000000"/>
                        </a:solidFill>
                        <a:effectLst/>
                      </a:endParaRPr>
                    </a:p>
                    <a:p>
                      <a:pPr algn="l" fontAlgn="base">
                        <a:lnSpc>
                          <a:spcPts val="1800"/>
                        </a:lnSpc>
                        <a:buNone/>
                      </a:pPr>
                      <a:r>
                        <a:rPr lang="en-US" sz="900" b="0" i="0">
                          <a:solidFill>
                            <a:srgbClr val="000000"/>
                          </a:solidFill>
                          <a:effectLst/>
                          <a:latin typeface="Calibri" panose="020F0502020204030204" pitchFamily="34" charset="0"/>
                        </a:rPr>
                        <a:t>Technical support for local food system planning (5 Countries) through living labs ​</a:t>
                      </a:r>
                      <a:endParaRPr lang="en-US" sz="900" b="0" i="0">
                        <a:solidFill>
                          <a:srgbClr val="000000"/>
                        </a:solidFill>
                        <a:effectLst/>
                      </a:endParaRPr>
                    </a:p>
                    <a:p>
                      <a:pPr algn="l" fontAlgn="base">
                        <a:lnSpc>
                          <a:spcPts val="1800"/>
                        </a:lnSpc>
                        <a:buNone/>
                      </a:pPr>
                      <a:r>
                        <a:rPr lang="en-US" sz="900" b="0" i="0">
                          <a:solidFill>
                            <a:srgbClr val="000000"/>
                          </a:solidFill>
                          <a:effectLst/>
                          <a:latin typeface="Calibri" panose="020F0502020204030204" pitchFamily="34" charset="0"/>
                        </a:rPr>
                        <a:t>Projects design: ​</a:t>
                      </a:r>
                      <a:endParaRPr lang="en-US" sz="900" b="0" i="0">
                        <a:solidFill>
                          <a:srgbClr val="000000"/>
                        </a:solidFill>
                        <a:effectLst/>
                      </a:endParaRPr>
                    </a:p>
                    <a:p>
                      <a:pPr algn="l" fontAlgn="base">
                        <a:lnSpc>
                          <a:spcPts val="1800"/>
                        </a:lnSpc>
                        <a:buNone/>
                      </a:pPr>
                      <a:r>
                        <a:rPr lang="en-US" sz="900" b="0" i="0">
                          <a:solidFill>
                            <a:srgbClr val="000000"/>
                          </a:solidFill>
                          <a:effectLst/>
                          <a:latin typeface="Calibri" panose="020F0502020204030204" pitchFamily="34" charset="0"/>
                        </a:rPr>
                        <a:t>2 local project, ​</a:t>
                      </a:r>
                      <a:endParaRPr lang="en-US" sz="900" b="0" i="0">
                        <a:solidFill>
                          <a:srgbClr val="000000"/>
                        </a:solidFill>
                        <a:effectLst/>
                      </a:endParaRPr>
                    </a:p>
                    <a:p>
                      <a:pPr algn="l" fontAlgn="base">
                        <a:lnSpc>
                          <a:spcPts val="1800"/>
                        </a:lnSpc>
                        <a:buNone/>
                      </a:pPr>
                      <a:r>
                        <a:rPr lang="en-US" sz="900" b="0" i="0">
                          <a:solidFill>
                            <a:srgbClr val="000000"/>
                          </a:solidFill>
                          <a:effectLst/>
                          <a:latin typeface="Calibri" panose="020F0502020204030204" pitchFamily="34" charset="0"/>
                        </a:rPr>
                        <a:t>African Observatory on local food systems​</a:t>
                      </a:r>
                      <a:endParaRPr lang="en-US" sz="900" b="0" i="0">
                        <a:solidFill>
                          <a:srgbClr val="000000"/>
                        </a:solidFill>
                        <a:effectLst/>
                      </a:endParaRPr>
                    </a:p>
                  </a:txBody>
                  <a:tcPr marL="55550" marR="55550" marT="27775" marB="27775">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083260743"/>
                  </a:ext>
                </a:extLst>
              </a:tr>
            </a:tbl>
          </a:graphicData>
        </a:graphic>
      </p:graphicFrame>
      <p:sp>
        <p:nvSpPr>
          <p:cNvPr id="7" name="Rectangle 1">
            <a:extLst>
              <a:ext uri="{FF2B5EF4-FFF2-40B4-BE49-F238E27FC236}">
                <a16:creationId xmlns:a16="http://schemas.microsoft.com/office/drawing/2014/main" id="{64B2C100-32A9-4A23-518E-99537A2F12D5}"/>
              </a:ext>
            </a:extLst>
          </p:cNvPr>
          <p:cNvSpPr>
            <a:spLocks noChangeArrowheads="1"/>
          </p:cNvSpPr>
          <p:nvPr/>
        </p:nvSpPr>
        <p:spPr bwMode="auto">
          <a:xfrm>
            <a:off x="-4032780" y="483755"/>
            <a:ext cx="223736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000000"/>
                </a:solidFill>
                <a:effectLst/>
                <a:latin typeface="Volte" panose="020B0604020202020204" charset="0"/>
                <a:cs typeface="Times New Roman" panose="02020603050405020304" pitchFamily="18" charset="0"/>
              </a:rPr>
              <a:t> </a:t>
            </a:r>
            <a:endParaRPr kumimoji="0" lang="fr-FR" altLang="fr-FR" sz="1800" b="0" i="0" u="none" strike="noStrike" cap="none" normalizeH="0" baseline="0">
              <a:ln>
                <a:noFill/>
              </a:ln>
              <a:solidFill>
                <a:schemeClr val="tx1"/>
              </a:solidFill>
              <a:effectLst/>
              <a:latin typeface="Volte" panose="020B060402020202020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Volte" panose="020B0604020202020204" charset="0"/>
            </a:endParaRPr>
          </a:p>
        </p:txBody>
      </p:sp>
    </p:spTree>
    <p:extLst>
      <p:ext uri="{BB962C8B-B14F-4D97-AF65-F5344CB8AC3E}">
        <p14:creationId xmlns:p14="http://schemas.microsoft.com/office/powerpoint/2010/main" val="3268615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E7093C4F-071F-1989-7DB9-1B83DDB7C1F7}"/>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D616930C-3380-4CC4-43E9-E9373498F081}"/>
              </a:ext>
            </a:extLst>
          </p:cNvPr>
          <p:cNvSpPr/>
          <p:nvPr/>
        </p:nvSpPr>
        <p:spPr>
          <a:xfrm>
            <a:off x="0" y="1"/>
            <a:ext cx="9144000" cy="770782"/>
          </a:xfrm>
          <a:prstGeom prst="rect">
            <a:avLst/>
          </a:prstGeom>
          <a:solidFill>
            <a:srgbClr val="8FBEB5"/>
          </a:solidFill>
          <a:ln>
            <a:noFill/>
          </a:ln>
          <a:effectLst>
            <a:outerShdw blurRad="57150" dist="19050" dir="5400000" algn="bl" rotWithShape="0">
              <a:schemeClr val="lt1">
                <a:alpha val="49800"/>
              </a:scheme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65" name="Google Shape;65;p14">
            <a:extLst>
              <a:ext uri="{FF2B5EF4-FFF2-40B4-BE49-F238E27FC236}">
                <a16:creationId xmlns:a16="http://schemas.microsoft.com/office/drawing/2014/main" id="{75E82D1B-6079-03E7-0261-077BF708140A}"/>
              </a:ext>
            </a:extLst>
          </p:cNvPr>
          <p:cNvCxnSpPr/>
          <p:nvPr/>
        </p:nvCxnSpPr>
        <p:spPr>
          <a:xfrm flipH="1">
            <a:off x="814299" y="-384"/>
            <a:ext cx="10800" cy="846600"/>
          </a:xfrm>
          <a:prstGeom prst="straightConnector1">
            <a:avLst/>
          </a:prstGeom>
          <a:noFill/>
          <a:ln w="19050" cap="flat" cmpd="sng">
            <a:solidFill>
              <a:srgbClr val="F7E33F"/>
            </a:solidFill>
            <a:prstDash val="sysDot"/>
            <a:round/>
            <a:headEnd type="none" w="med" len="med"/>
            <a:tailEnd type="none" w="med" len="med"/>
          </a:ln>
        </p:spPr>
      </p:cxnSp>
      <p:sp>
        <p:nvSpPr>
          <p:cNvPr id="66" name="Google Shape;66;p14">
            <a:extLst>
              <a:ext uri="{FF2B5EF4-FFF2-40B4-BE49-F238E27FC236}">
                <a16:creationId xmlns:a16="http://schemas.microsoft.com/office/drawing/2014/main" id="{0D8FB200-1E49-D770-3839-DE8968BF1156}"/>
              </a:ext>
            </a:extLst>
          </p:cNvPr>
          <p:cNvSpPr txBox="1">
            <a:spLocks noGrp="1"/>
          </p:cNvSpPr>
          <p:nvPr>
            <p:ph type="title" idx="4294967295"/>
          </p:nvPr>
        </p:nvSpPr>
        <p:spPr>
          <a:xfrm>
            <a:off x="890032" y="140931"/>
            <a:ext cx="8189035" cy="539931"/>
          </a:xfrm>
          <a:prstGeom prst="rect">
            <a:avLst/>
          </a:prstGeom>
        </p:spPr>
        <p:txBody>
          <a:bodyPr spcFirstLastPara="1" wrap="square" lIns="91425" tIns="91425" rIns="91425" bIns="91425" anchor="t" anchorCtr="0">
            <a:noAutofit/>
          </a:bodyPr>
          <a:lstStyle/>
          <a:p>
            <a:r>
              <a:rPr lang="fr-FR" err="1">
                <a:solidFill>
                  <a:srgbClr val="1A233A"/>
                </a:solidFill>
                <a:latin typeface="Volte"/>
                <a:ea typeface="Calibri"/>
              </a:rPr>
              <a:t>Re.food</a:t>
            </a:r>
            <a:r>
              <a:rPr lang="fr-FR">
                <a:solidFill>
                  <a:srgbClr val="1A233A"/>
                </a:solidFill>
                <a:latin typeface="Volte"/>
                <a:ea typeface="Calibri"/>
              </a:rPr>
              <a:t> and UNFSS + 4 objectives</a:t>
            </a:r>
          </a:p>
        </p:txBody>
      </p:sp>
      <p:sp>
        <p:nvSpPr>
          <p:cNvPr id="11" name="ZoneTexte 10">
            <a:extLst>
              <a:ext uri="{FF2B5EF4-FFF2-40B4-BE49-F238E27FC236}">
                <a16:creationId xmlns:a16="http://schemas.microsoft.com/office/drawing/2014/main" id="{44076127-B4FD-78EC-C9C2-6A7C0252BD68}"/>
              </a:ext>
            </a:extLst>
          </p:cNvPr>
          <p:cNvSpPr txBox="1"/>
          <p:nvPr/>
        </p:nvSpPr>
        <p:spPr>
          <a:xfrm>
            <a:off x="2732487" y="4545612"/>
            <a:ext cx="213288" cy="461665"/>
          </a:xfrm>
          <a:prstGeom prst="rect">
            <a:avLst/>
          </a:prstGeom>
          <a:noFill/>
        </p:spPr>
        <p:txBody>
          <a:bodyPr wrap="square">
            <a:spAutoFit/>
          </a:bodyPr>
          <a:lstStyle/>
          <a:p>
            <a:r>
              <a:rPr lang="fr-FR" sz="2400">
                <a:solidFill>
                  <a:schemeClr val="tx1"/>
                </a:solidFill>
                <a:latin typeface="Volte" panose="00000500000000000000" pitchFamily="50" charset="0"/>
              </a:rPr>
              <a:t>.</a:t>
            </a:r>
            <a:r>
              <a:rPr lang="fr-FR" sz="400">
                <a:solidFill>
                  <a:schemeClr val="tx1"/>
                </a:solidFill>
                <a:latin typeface="Volte" panose="00000500000000000000" pitchFamily="50" charset="0"/>
              </a:rPr>
              <a:t> </a:t>
            </a:r>
            <a:endParaRPr lang="fr-FR" sz="1000"/>
          </a:p>
        </p:txBody>
      </p:sp>
      <p:cxnSp>
        <p:nvCxnSpPr>
          <p:cNvPr id="17" name="Connecteur droit 16">
            <a:extLst>
              <a:ext uri="{FF2B5EF4-FFF2-40B4-BE49-F238E27FC236}">
                <a16:creationId xmlns:a16="http://schemas.microsoft.com/office/drawing/2014/main" id="{DCC6FADA-BBD1-420A-36DB-431A322E08A9}"/>
              </a:ext>
            </a:extLst>
          </p:cNvPr>
          <p:cNvCxnSpPr>
            <a:cxnSpLocks/>
          </p:cNvCxnSpPr>
          <p:nvPr/>
        </p:nvCxnSpPr>
        <p:spPr>
          <a:xfrm>
            <a:off x="483113" y="4477080"/>
            <a:ext cx="8177774" cy="0"/>
          </a:xfrm>
          <a:prstGeom prst="line">
            <a:avLst/>
          </a:prstGeom>
          <a:ln w="19050">
            <a:solidFill>
              <a:schemeClr val="tx1">
                <a:alpha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F48A3483-6793-86E6-FA9F-9A432EE1AD20}"/>
              </a:ext>
            </a:extLst>
          </p:cNvPr>
          <p:cNvSpPr txBox="1"/>
          <p:nvPr/>
        </p:nvSpPr>
        <p:spPr>
          <a:xfrm>
            <a:off x="2910054" y="4717018"/>
            <a:ext cx="5599655" cy="338554"/>
          </a:xfrm>
          <a:prstGeom prst="rect">
            <a:avLst/>
          </a:prstGeom>
          <a:noFill/>
        </p:spPr>
        <p:txBody>
          <a:bodyPr wrap="square" rtlCol="0">
            <a:spAutoFit/>
          </a:bodyPr>
          <a:lstStyle/>
          <a:p>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a:p>
            <a:endParaRPr lang="fr-FR" sz="700">
              <a:solidFill>
                <a:schemeClr val="tx1"/>
              </a:solidFill>
              <a:latin typeface="Volte" panose="00000500000000000000" pitchFamily="50" charset="0"/>
            </a:endParaRPr>
          </a:p>
        </p:txBody>
      </p:sp>
      <p:pic>
        <p:nvPicPr>
          <p:cNvPr id="4" name="Image 3">
            <a:extLst>
              <a:ext uri="{FF2B5EF4-FFF2-40B4-BE49-F238E27FC236}">
                <a16:creationId xmlns:a16="http://schemas.microsoft.com/office/drawing/2014/main" id="{2E4572E7-D86E-96AF-578B-2E976C573633}"/>
              </a:ext>
            </a:extLst>
          </p:cNvPr>
          <p:cNvPicPr>
            <a:picLocks noChangeAspect="1"/>
          </p:cNvPicPr>
          <p:nvPr/>
        </p:nvPicPr>
        <p:blipFill>
          <a:blip r:embed="rId3"/>
          <a:stretch>
            <a:fillRect/>
          </a:stretch>
        </p:blipFill>
        <p:spPr>
          <a:xfrm>
            <a:off x="1060850" y="4603353"/>
            <a:ext cx="1671637" cy="460137"/>
          </a:xfrm>
          <a:prstGeom prst="rect">
            <a:avLst/>
          </a:prstGeom>
        </p:spPr>
      </p:pic>
      <p:sp>
        <p:nvSpPr>
          <p:cNvPr id="7" name="Rectangle 1">
            <a:extLst>
              <a:ext uri="{FF2B5EF4-FFF2-40B4-BE49-F238E27FC236}">
                <a16:creationId xmlns:a16="http://schemas.microsoft.com/office/drawing/2014/main" id="{B802C822-C813-0A86-1582-618A356DB3E6}"/>
              </a:ext>
            </a:extLst>
          </p:cNvPr>
          <p:cNvSpPr>
            <a:spLocks noChangeArrowheads="1"/>
          </p:cNvSpPr>
          <p:nvPr/>
        </p:nvSpPr>
        <p:spPr bwMode="auto">
          <a:xfrm>
            <a:off x="-4032780" y="483755"/>
            <a:ext cx="223736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000000"/>
                </a:solidFill>
                <a:effectLst/>
                <a:latin typeface="Volte" panose="020B0604020202020204" charset="0"/>
                <a:cs typeface="Times New Roman" panose="02020603050405020304" pitchFamily="18" charset="0"/>
              </a:rPr>
              <a:t> </a:t>
            </a:r>
            <a:endParaRPr kumimoji="0" lang="fr-FR" altLang="fr-FR" sz="1800" b="0" i="0" u="none" strike="noStrike" cap="none" normalizeH="0" baseline="0">
              <a:ln>
                <a:noFill/>
              </a:ln>
              <a:solidFill>
                <a:schemeClr val="tx1"/>
              </a:solidFill>
              <a:effectLst/>
              <a:latin typeface="Volte" panose="020B060402020202020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Volte" panose="020B0604020202020204" charset="0"/>
            </a:endParaRPr>
          </a:p>
        </p:txBody>
      </p:sp>
      <p:sp>
        <p:nvSpPr>
          <p:cNvPr id="3" name="ZoneTexte 2">
            <a:extLst>
              <a:ext uri="{FF2B5EF4-FFF2-40B4-BE49-F238E27FC236}">
                <a16:creationId xmlns:a16="http://schemas.microsoft.com/office/drawing/2014/main" id="{EAE5271F-BE07-DEF8-26EA-5B40DBF23C7F}"/>
              </a:ext>
            </a:extLst>
          </p:cNvPr>
          <p:cNvSpPr txBox="1"/>
          <p:nvPr/>
        </p:nvSpPr>
        <p:spPr>
          <a:xfrm>
            <a:off x="316580" y="1136940"/>
            <a:ext cx="8510839" cy="2989921"/>
          </a:xfrm>
          <a:prstGeom prst="rect">
            <a:avLst/>
          </a:prstGeom>
          <a:noFill/>
        </p:spPr>
        <p:txBody>
          <a:bodyPr wrap="square">
            <a:spAutoFit/>
          </a:bodyPr>
          <a:lstStyle/>
          <a:p>
            <a:pPr algn="l" rtl="0" fontAlgn="base">
              <a:lnSpc>
                <a:spcPts val="1650"/>
              </a:lnSpc>
              <a:buFont typeface="+mj-lt"/>
              <a:buAutoNum type="arabicPeriod"/>
            </a:pPr>
            <a:r>
              <a:rPr lang="it-IT" sz="1600" b="1" i="0" u="none" strike="noStrike">
                <a:solidFill>
                  <a:srgbClr val="0D0E14"/>
                </a:solidFill>
                <a:effectLst/>
                <a:latin typeface="Volte" panose="020B0604020202020204" charset="0"/>
              </a:rPr>
              <a:t>Reflecting on Progress</a:t>
            </a:r>
            <a:r>
              <a:rPr lang="it-IT" sz="1600" b="1" i="0" u="none" strike="noStrike">
                <a:solidFill>
                  <a:srgbClr val="000000"/>
                </a:solidFill>
                <a:effectLst/>
                <a:latin typeface="Volte" panose="020B0604020202020204" charset="0"/>
              </a:rPr>
              <a:t> in food systems transformation</a:t>
            </a:r>
            <a:r>
              <a:rPr lang="it-IT" sz="1600" b="0" i="0">
                <a:solidFill>
                  <a:srgbClr val="000000"/>
                </a:solidFill>
                <a:effectLst/>
                <a:latin typeface="Volte" panose="020B0604020202020204" charset="0"/>
              </a:rPr>
              <a:t>​</a:t>
            </a:r>
            <a:endParaRPr lang="it-IT" b="0" i="0">
              <a:solidFill>
                <a:srgbClr val="000000"/>
              </a:solidFill>
              <a:effectLst/>
              <a:latin typeface="Volte" panose="020B0604020202020204" charset="0"/>
            </a:endParaRPr>
          </a:p>
          <a:p>
            <a:pPr algn="l" rtl="0" fontAlgn="base">
              <a:lnSpc>
                <a:spcPts val="1275"/>
              </a:lnSpc>
              <a:buFont typeface="Arial" panose="020B0604020202020204" pitchFamily="34" charset="0"/>
              <a:buChar char="•"/>
            </a:pPr>
            <a:r>
              <a:rPr lang="it-IT" sz="1400" b="1" i="0" u="none" strike="noStrike">
                <a:solidFill>
                  <a:srgbClr val="269B87"/>
                </a:solidFill>
                <a:effectLst/>
                <a:latin typeface="Volte" panose="020B0604020202020204" charset="0"/>
              </a:rPr>
              <a:t>Policy paper </a:t>
            </a:r>
            <a:r>
              <a:rPr lang="it-IT" sz="1400" b="0" i="0" u="none" strike="noStrike">
                <a:solidFill>
                  <a:srgbClr val="269B87"/>
                </a:solidFill>
                <a:effectLst/>
                <a:latin typeface="Volte" panose="020B0604020202020204" charset="0"/>
              </a:rPr>
              <a:t>on the importance of developing local food supply chains for Countries to build resilience and food security and for progressing to the transition towards sustainable, inclusive, just, health food systems. </a:t>
            </a:r>
            <a:r>
              <a:rPr lang="en-US" sz="1400" b="0" i="0">
                <a:solidFill>
                  <a:srgbClr val="269B87"/>
                </a:solidFill>
                <a:effectLst/>
                <a:latin typeface="Volte" panose="020B0604020202020204" charset="0"/>
              </a:rPr>
              <a:t>​</a:t>
            </a:r>
            <a:endParaRPr lang="en-US" b="0" i="0">
              <a:solidFill>
                <a:srgbClr val="269B87"/>
              </a:solidFill>
              <a:effectLst/>
              <a:latin typeface="Volte" panose="020B0604020202020204" charset="0"/>
            </a:endParaRPr>
          </a:p>
          <a:p>
            <a:pPr algn="l" rtl="0" fontAlgn="base">
              <a:lnSpc>
                <a:spcPts val="1275"/>
              </a:lnSpc>
              <a:buFont typeface="Arial" panose="020B0604020202020204" pitchFamily="34" charset="0"/>
              <a:buChar char="•"/>
            </a:pPr>
            <a:r>
              <a:rPr lang="it-IT" sz="1400" b="1" i="0" u="none" strike="noStrike">
                <a:solidFill>
                  <a:srgbClr val="269B87"/>
                </a:solidFill>
                <a:effectLst/>
                <a:latin typeface="Volte" panose="020B0604020202020204" charset="0"/>
              </a:rPr>
              <a:t>Mapping best practices </a:t>
            </a:r>
            <a:r>
              <a:rPr lang="it-IT" sz="1400" b="0" i="0" u="none" strike="noStrike">
                <a:solidFill>
                  <a:srgbClr val="269B87"/>
                </a:solidFill>
                <a:effectLst/>
                <a:latin typeface="Volte" panose="020B0604020202020204" charset="0"/>
              </a:rPr>
              <a:t>to reflect on achievements and identifying lessons learned</a:t>
            </a:r>
            <a:r>
              <a:rPr lang="it-IT" sz="1400" b="1" i="0" u="none" strike="noStrike">
                <a:solidFill>
                  <a:srgbClr val="269B87"/>
                </a:solidFill>
                <a:effectLst/>
                <a:latin typeface="Volte" panose="020B0604020202020204" charset="0"/>
              </a:rPr>
              <a:t>. </a:t>
            </a:r>
            <a:r>
              <a:rPr lang="it-IT" sz="1400" b="0" i="0" u="none" strike="noStrike">
                <a:solidFill>
                  <a:srgbClr val="269B87"/>
                </a:solidFill>
                <a:effectLst/>
                <a:latin typeface="Volte" panose="020B0604020202020204" charset="0"/>
              </a:rPr>
              <a:t>They also provide foundation for understanding gaps and scaling transformative solutions.</a:t>
            </a:r>
            <a:r>
              <a:rPr lang="en-US" sz="1400" b="0" i="0">
                <a:solidFill>
                  <a:srgbClr val="269B87"/>
                </a:solidFill>
                <a:effectLst/>
                <a:latin typeface="Volte" panose="020B0604020202020204" charset="0"/>
              </a:rPr>
              <a:t>​</a:t>
            </a:r>
            <a:endParaRPr lang="en-US" b="0" i="0">
              <a:solidFill>
                <a:srgbClr val="269B87"/>
              </a:solidFill>
              <a:effectLst/>
              <a:latin typeface="Volte" panose="020B0604020202020204" charset="0"/>
            </a:endParaRPr>
          </a:p>
          <a:p>
            <a:pPr algn="l" rtl="0" fontAlgn="base">
              <a:lnSpc>
                <a:spcPts val="975"/>
              </a:lnSpc>
            </a:pPr>
            <a:endParaRPr lang="it-IT" b="0" i="0">
              <a:solidFill>
                <a:srgbClr val="000000"/>
              </a:solidFill>
              <a:effectLst/>
              <a:latin typeface="Volte" panose="020B0604020202020204" charset="0"/>
            </a:endParaRPr>
          </a:p>
          <a:p>
            <a:pPr algn="l" rtl="0" fontAlgn="base">
              <a:lnSpc>
                <a:spcPts val="1650"/>
              </a:lnSpc>
              <a:buFont typeface="+mj-lt"/>
              <a:buAutoNum type="arabicPeriod" startAt="2"/>
            </a:pPr>
            <a:r>
              <a:rPr lang="it-IT" sz="1600" b="1" i="0" u="none" strike="noStrike">
                <a:solidFill>
                  <a:srgbClr val="0D0E14"/>
                </a:solidFill>
                <a:effectLst/>
                <a:latin typeface="Volte" panose="020B0604020202020204" charset="0"/>
              </a:rPr>
              <a:t>Strengthening Accountability:</a:t>
            </a:r>
            <a:r>
              <a:rPr lang="en-US" sz="1600" b="0" i="0">
                <a:solidFill>
                  <a:srgbClr val="000000"/>
                </a:solidFill>
                <a:effectLst/>
                <a:latin typeface="Volte" panose="020B0604020202020204" charset="0"/>
              </a:rPr>
              <a:t>​</a:t>
            </a:r>
            <a:endParaRPr lang="en-US" b="0" i="0">
              <a:solidFill>
                <a:srgbClr val="000000"/>
              </a:solidFill>
              <a:effectLst/>
              <a:latin typeface="Volte" panose="020B0604020202020204" charset="0"/>
            </a:endParaRPr>
          </a:p>
          <a:p>
            <a:pPr algn="l" rtl="0" fontAlgn="base">
              <a:lnSpc>
                <a:spcPts val="1275"/>
              </a:lnSpc>
              <a:buFont typeface="Arial" panose="020B0604020202020204" pitchFamily="34" charset="0"/>
              <a:buChar char="•"/>
            </a:pPr>
            <a:r>
              <a:rPr lang="it-IT" sz="1400" b="1" i="0" u="none" strike="noStrike">
                <a:solidFill>
                  <a:srgbClr val="269B87"/>
                </a:solidFill>
                <a:effectLst/>
                <a:latin typeface="Volte" panose="020B0604020202020204" charset="0"/>
              </a:rPr>
              <a:t>Increasing the number of partners</a:t>
            </a:r>
            <a:r>
              <a:rPr lang="it-IT" sz="1400" b="0" i="0" u="none" strike="noStrike">
                <a:solidFill>
                  <a:srgbClr val="269B87"/>
                </a:solidFill>
                <a:effectLst/>
                <a:latin typeface="Volte" panose="020B0604020202020204" charset="0"/>
              </a:rPr>
              <a:t> and </a:t>
            </a:r>
            <a:r>
              <a:rPr lang="it-IT" sz="1400" b="1" i="0" u="none" strike="noStrike">
                <a:solidFill>
                  <a:srgbClr val="269B87"/>
                </a:solidFill>
                <a:effectLst/>
                <a:latin typeface="Volte" panose="020B0604020202020204" charset="0"/>
              </a:rPr>
              <a:t>involvement of networks and organisations </a:t>
            </a:r>
            <a:r>
              <a:rPr lang="it-IT" sz="1400" b="0" i="0" u="none" strike="noStrike">
                <a:solidFill>
                  <a:srgbClr val="269B87"/>
                </a:solidFill>
                <a:effectLst/>
                <a:latin typeface="Volte" panose="020B0604020202020204" charset="0"/>
              </a:rPr>
              <a:t>engaged in developing local food systems in the RLFSC Alliance </a:t>
            </a:r>
            <a:r>
              <a:rPr lang="en-US" sz="1400" b="0" i="0">
                <a:solidFill>
                  <a:srgbClr val="269B87"/>
                </a:solidFill>
                <a:effectLst/>
                <a:latin typeface="Volte" panose="020B0604020202020204" charset="0"/>
              </a:rPr>
              <a:t>​</a:t>
            </a:r>
            <a:endParaRPr lang="en-US" b="0" i="0">
              <a:solidFill>
                <a:srgbClr val="269B87"/>
              </a:solidFill>
              <a:effectLst/>
              <a:latin typeface="Volte" panose="020B0604020202020204" charset="0"/>
            </a:endParaRPr>
          </a:p>
          <a:p>
            <a:pPr algn="l" rtl="0" fontAlgn="base">
              <a:lnSpc>
                <a:spcPts val="750"/>
              </a:lnSpc>
            </a:pPr>
            <a:endParaRPr lang="it-IT" b="0" i="0">
              <a:solidFill>
                <a:srgbClr val="000000"/>
              </a:solidFill>
              <a:effectLst/>
              <a:latin typeface="Volte" panose="020B0604020202020204" charset="0"/>
            </a:endParaRPr>
          </a:p>
          <a:p>
            <a:pPr algn="l" rtl="0" fontAlgn="base">
              <a:lnSpc>
                <a:spcPts val="1650"/>
              </a:lnSpc>
              <a:buFont typeface="+mj-lt"/>
              <a:buAutoNum type="arabicPeriod" startAt="3"/>
            </a:pPr>
            <a:r>
              <a:rPr lang="it-IT" sz="1600" b="1" i="0" u="none" strike="noStrike">
                <a:solidFill>
                  <a:srgbClr val="0D0E14"/>
                </a:solidFill>
                <a:effectLst/>
                <a:latin typeface="Volte" panose="020B0604020202020204" charset="0"/>
              </a:rPr>
              <a:t>Unlocking Investments for food systems:</a:t>
            </a:r>
            <a:r>
              <a:rPr lang="en-US" sz="1600" b="0" i="0">
                <a:solidFill>
                  <a:srgbClr val="000000"/>
                </a:solidFill>
                <a:effectLst/>
                <a:latin typeface="Volte" panose="020B0604020202020204" charset="0"/>
              </a:rPr>
              <a:t>​</a:t>
            </a:r>
            <a:endParaRPr lang="en-US" b="0" i="0">
              <a:solidFill>
                <a:srgbClr val="000000"/>
              </a:solidFill>
              <a:effectLst/>
              <a:latin typeface="Volte" panose="020B0604020202020204" charset="0"/>
            </a:endParaRPr>
          </a:p>
          <a:p>
            <a:pPr algn="l" rtl="0" fontAlgn="base">
              <a:lnSpc>
                <a:spcPts val="1275"/>
              </a:lnSpc>
              <a:buFont typeface="Arial" panose="020B0604020202020204" pitchFamily="34" charset="0"/>
              <a:buChar char="•"/>
            </a:pPr>
            <a:r>
              <a:rPr lang="it-IT" sz="1400" b="1" i="0" u="none" strike="noStrike">
                <a:solidFill>
                  <a:srgbClr val="269B87"/>
                </a:solidFill>
                <a:effectLst/>
                <a:latin typeface="Volte" panose="020B0604020202020204" charset="0"/>
              </a:rPr>
              <a:t>Mapping best practices, </a:t>
            </a:r>
            <a:r>
              <a:rPr lang="it-IT" sz="1400" b="0" i="0" u="none" strike="noStrike">
                <a:solidFill>
                  <a:srgbClr val="269B87"/>
                </a:solidFill>
                <a:effectLst/>
                <a:latin typeface="Volte" panose="020B0604020202020204" charset="0"/>
              </a:rPr>
              <a:t>will provide concrete examples for financing innovations and scaling solutions,</a:t>
            </a:r>
            <a:r>
              <a:rPr lang="en-US" sz="1400" b="0" i="0">
                <a:solidFill>
                  <a:srgbClr val="269B87"/>
                </a:solidFill>
                <a:effectLst/>
                <a:latin typeface="Volte" panose="020B0604020202020204" charset="0"/>
              </a:rPr>
              <a:t>​</a:t>
            </a:r>
            <a:endParaRPr lang="en-US" b="0" i="0">
              <a:solidFill>
                <a:srgbClr val="269B87"/>
              </a:solidFill>
              <a:effectLst/>
              <a:latin typeface="Volte" panose="020B0604020202020204" charset="0"/>
            </a:endParaRPr>
          </a:p>
          <a:p>
            <a:pPr algn="l" rtl="0" fontAlgn="base">
              <a:lnSpc>
                <a:spcPts val="1275"/>
              </a:lnSpc>
              <a:buFont typeface="Arial" panose="020B0604020202020204" pitchFamily="34" charset="0"/>
              <a:buChar char="•"/>
            </a:pPr>
            <a:r>
              <a:rPr lang="it-IT" sz="1400" b="1" i="0" u="none" strike="noStrike">
                <a:solidFill>
                  <a:srgbClr val="269B87"/>
                </a:solidFill>
                <a:effectLst/>
                <a:latin typeface="Volte" panose="020B0604020202020204" charset="0"/>
              </a:rPr>
              <a:t>Capacity building in 5 countries, </a:t>
            </a:r>
            <a:r>
              <a:rPr lang="it-IT" sz="1400" b="0" i="0" u="none" strike="noStrike">
                <a:solidFill>
                  <a:srgbClr val="269B87"/>
                </a:solidFill>
                <a:effectLst/>
                <a:latin typeface="Volte" panose="020B0604020202020204" charset="0"/>
              </a:rPr>
              <a:t>strenghten local capacity to implement projects</a:t>
            </a:r>
            <a:r>
              <a:rPr lang="it-IT" sz="1400" b="1" i="0" u="none" strike="noStrike">
                <a:solidFill>
                  <a:srgbClr val="269B87"/>
                </a:solidFill>
                <a:effectLst/>
                <a:latin typeface="Volte" panose="020B0604020202020204" charset="0"/>
              </a:rPr>
              <a:t> </a:t>
            </a:r>
            <a:r>
              <a:rPr lang="en-US" sz="1400" b="0" i="0">
                <a:solidFill>
                  <a:srgbClr val="269B87"/>
                </a:solidFill>
                <a:effectLst/>
                <a:latin typeface="Volte" panose="020B0604020202020204" charset="0"/>
              </a:rPr>
              <a:t>​</a:t>
            </a:r>
            <a:endParaRPr lang="en-US" b="0" i="0">
              <a:solidFill>
                <a:srgbClr val="269B87"/>
              </a:solidFill>
              <a:effectLst/>
              <a:latin typeface="Volte" panose="020B0604020202020204" charset="0"/>
            </a:endParaRPr>
          </a:p>
          <a:p>
            <a:pPr algn="l" rtl="0" fontAlgn="base">
              <a:lnSpc>
                <a:spcPts val="1275"/>
              </a:lnSpc>
              <a:buFont typeface="Arial" panose="020B0604020202020204" pitchFamily="34" charset="0"/>
              <a:buChar char="•"/>
            </a:pPr>
            <a:r>
              <a:rPr lang="it-IT" sz="1400" b="1" i="0" u="none" strike="noStrike">
                <a:solidFill>
                  <a:srgbClr val="269B87"/>
                </a:solidFill>
                <a:effectLst/>
                <a:latin typeface="Volte" panose="020B0604020202020204" charset="0"/>
              </a:rPr>
              <a:t>2 pilot projects </a:t>
            </a:r>
            <a:r>
              <a:rPr lang="it-IT" sz="1400" b="0" i="0" u="none" strike="noStrike">
                <a:solidFill>
                  <a:srgbClr val="269B87"/>
                </a:solidFill>
                <a:effectLst/>
                <a:latin typeface="Volte" panose="020B0604020202020204" charset="0"/>
              </a:rPr>
              <a:t>for the development of resilient local food systems </a:t>
            </a:r>
            <a:r>
              <a:rPr lang="en-US" sz="1400" b="0" i="0">
                <a:solidFill>
                  <a:srgbClr val="269B87"/>
                </a:solidFill>
                <a:effectLst/>
                <a:latin typeface="Volte" panose="020B0604020202020204" charset="0"/>
              </a:rPr>
              <a:t>​</a:t>
            </a:r>
            <a:endParaRPr lang="en-US" b="0" i="0">
              <a:solidFill>
                <a:srgbClr val="269B87"/>
              </a:solidFill>
              <a:effectLst/>
              <a:latin typeface="Volte" panose="020B0604020202020204" charset="0"/>
            </a:endParaRPr>
          </a:p>
          <a:p>
            <a:pPr algn="l" rtl="0" fontAlgn="base">
              <a:lnSpc>
                <a:spcPts val="1275"/>
              </a:lnSpc>
              <a:buFont typeface="Arial" panose="020B0604020202020204" pitchFamily="34" charset="0"/>
              <a:buChar char="•"/>
            </a:pPr>
            <a:r>
              <a:rPr lang="it-IT" sz="1400" b="1" i="0" u="none" strike="noStrike">
                <a:solidFill>
                  <a:srgbClr val="269B87"/>
                </a:solidFill>
                <a:effectLst/>
                <a:latin typeface="Volte" panose="020B0604020202020204" charset="0"/>
              </a:rPr>
              <a:t>African Observatory on local food system</a:t>
            </a:r>
            <a:r>
              <a:rPr lang="en-GB" sz="1400" b="0" i="0">
                <a:solidFill>
                  <a:srgbClr val="269B87"/>
                </a:solidFill>
                <a:effectLst/>
                <a:latin typeface="Volte" panose="020B0604020202020204" charset="0"/>
              </a:rPr>
              <a:t>​</a:t>
            </a:r>
            <a:endParaRPr lang="en-GB" b="0" i="0">
              <a:solidFill>
                <a:srgbClr val="269B87"/>
              </a:solidFill>
              <a:effectLst/>
              <a:latin typeface="Volte" panose="020B0604020202020204" charset="0"/>
            </a:endParaRPr>
          </a:p>
        </p:txBody>
      </p:sp>
    </p:spTree>
    <p:extLst>
      <p:ext uri="{BB962C8B-B14F-4D97-AF65-F5344CB8AC3E}">
        <p14:creationId xmlns:p14="http://schemas.microsoft.com/office/powerpoint/2010/main" val="2191019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6" name="Google Shape;56;p13"/>
          <p:cNvSpPr txBox="1">
            <a:spLocks noGrp="1"/>
          </p:cNvSpPr>
          <p:nvPr>
            <p:ph type="title" idx="4294967295"/>
          </p:nvPr>
        </p:nvSpPr>
        <p:spPr>
          <a:xfrm>
            <a:off x="740595" y="2093634"/>
            <a:ext cx="7655549" cy="2372230"/>
          </a:xfrm>
          <a:prstGeom prst="rect">
            <a:avLst/>
          </a:prstGeom>
        </p:spPr>
        <p:txBody>
          <a:bodyPr spcFirstLastPara="1" wrap="square" lIns="91425" tIns="91425" rIns="91425" bIns="91425" anchor="t" anchorCtr="0">
            <a:noAutofit/>
          </a:bodyPr>
          <a:lstStyle/>
          <a:p>
            <a:pPr algn="ctr"/>
            <a:r>
              <a:rPr lang="fr-FR" sz="3600" b="1" err="1">
                <a:solidFill>
                  <a:srgbClr val="141530"/>
                </a:solidFill>
                <a:latin typeface="Volte"/>
              </a:rPr>
              <a:t>Anchoring</a:t>
            </a:r>
            <a:r>
              <a:rPr lang="fr-FR" sz="3600" b="1">
                <a:solidFill>
                  <a:srgbClr val="141530"/>
                </a:solidFill>
                <a:latin typeface="Volte"/>
              </a:rPr>
              <a:t> Just Food Transitions: </a:t>
            </a:r>
            <a:br>
              <a:rPr lang="fr-FR" sz="3600" b="1">
                <a:solidFill>
                  <a:srgbClr val="141530"/>
                </a:solidFill>
                <a:latin typeface="Volte"/>
              </a:rPr>
            </a:br>
            <a:r>
              <a:rPr lang="fr-FR" sz="3600" b="1" i="1" err="1">
                <a:solidFill>
                  <a:srgbClr val="141530"/>
                </a:solidFill>
                <a:latin typeface="Volte"/>
              </a:rPr>
              <a:t>cooperation</a:t>
            </a:r>
            <a:r>
              <a:rPr lang="fr-FR" sz="3600" b="1" i="1">
                <a:solidFill>
                  <a:srgbClr val="141530"/>
                </a:solidFill>
                <a:latin typeface="Volte"/>
              </a:rPr>
              <a:t> as infrastructure</a:t>
            </a:r>
            <a:br>
              <a:rPr lang="fr-FR" sz="3600" b="1">
                <a:solidFill>
                  <a:srgbClr val="141530"/>
                </a:solidFill>
                <a:latin typeface="Volte"/>
              </a:rPr>
            </a:br>
            <a:br>
              <a:rPr lang="fr-FR" sz="3600" b="1">
                <a:latin typeface="Volte"/>
              </a:rPr>
            </a:br>
            <a:r>
              <a:rPr lang="fr-FR" sz="1800" b="1">
                <a:solidFill>
                  <a:srgbClr val="0070C0"/>
                </a:solidFill>
                <a:latin typeface="Volte"/>
              </a:rPr>
              <a:t>Alina </a:t>
            </a:r>
            <a:r>
              <a:rPr lang="fr-FR" sz="1800" b="1" err="1">
                <a:solidFill>
                  <a:srgbClr val="0070C0"/>
                </a:solidFill>
                <a:latin typeface="Volte"/>
              </a:rPr>
              <a:t>Bekka</a:t>
            </a:r>
            <a:r>
              <a:rPr lang="fr-FR" sz="1800" b="1">
                <a:solidFill>
                  <a:srgbClr val="0070C0"/>
                </a:solidFill>
                <a:latin typeface="Volte"/>
              </a:rPr>
              <a:t>, La Cité de l’agriculture</a:t>
            </a:r>
          </a:p>
          <a:p>
            <a:pPr algn="ctr"/>
            <a:endParaRPr lang="fr-FR" sz="3600" b="1">
              <a:solidFill>
                <a:srgbClr val="0070C0"/>
              </a:solidFill>
              <a:latin typeface="Volte"/>
            </a:endParaRPr>
          </a:p>
        </p:txBody>
      </p:sp>
      <p:sp>
        <p:nvSpPr>
          <p:cNvPr id="2" name="ZoneTexte 1">
            <a:extLst>
              <a:ext uri="{FF2B5EF4-FFF2-40B4-BE49-F238E27FC236}">
                <a16:creationId xmlns:a16="http://schemas.microsoft.com/office/drawing/2014/main" id="{8A59CAB5-E678-25B4-D497-E0E0826E5556}"/>
              </a:ext>
            </a:extLst>
          </p:cNvPr>
          <p:cNvSpPr txBox="1"/>
          <p:nvPr/>
        </p:nvSpPr>
        <p:spPr>
          <a:xfrm>
            <a:off x="0" y="4912668"/>
            <a:ext cx="9144000" cy="230832"/>
          </a:xfrm>
          <a:prstGeom prst="rect">
            <a:avLst/>
          </a:prstGeom>
          <a:noFill/>
        </p:spPr>
        <p:txBody>
          <a:bodyPr wrap="square" rtlCol="0">
            <a:spAutoFit/>
          </a:bodyPr>
          <a:lstStyle/>
          <a:p>
            <a:pPr algn="ctr"/>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p:txBody>
      </p:sp>
      <p:pic>
        <p:nvPicPr>
          <p:cNvPr id="7" name="Image 6">
            <a:extLst>
              <a:ext uri="{FF2B5EF4-FFF2-40B4-BE49-F238E27FC236}">
                <a16:creationId xmlns:a16="http://schemas.microsoft.com/office/drawing/2014/main" id="{684623C4-8FF0-AA81-E800-2E4971553286}"/>
              </a:ext>
            </a:extLst>
          </p:cNvPr>
          <p:cNvPicPr>
            <a:picLocks noChangeAspect="1"/>
          </p:cNvPicPr>
          <p:nvPr/>
        </p:nvPicPr>
        <p:blipFill>
          <a:blip r:embed="rId3"/>
          <a:srcRect l="79" r="-1"/>
          <a:stretch/>
        </p:blipFill>
        <p:spPr>
          <a:xfrm>
            <a:off x="-1" y="0"/>
            <a:ext cx="9136743" cy="1250389"/>
          </a:xfrm>
          <a:prstGeom prst="rect">
            <a:avLst/>
          </a:prstGeom>
        </p:spPr>
      </p:pic>
    </p:spTree>
    <p:extLst>
      <p:ext uri="{BB962C8B-B14F-4D97-AF65-F5344CB8AC3E}">
        <p14:creationId xmlns:p14="http://schemas.microsoft.com/office/powerpoint/2010/main" val="3034234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1A87AF24-DC88-CF50-2FEE-252F038F1158}"/>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079C911C-56CE-2A2A-B590-D60B7FC04B0A}"/>
              </a:ext>
            </a:extLst>
          </p:cNvPr>
          <p:cNvSpPr/>
          <p:nvPr/>
        </p:nvSpPr>
        <p:spPr>
          <a:xfrm>
            <a:off x="0" y="0"/>
            <a:ext cx="9144000" cy="1157400"/>
          </a:xfrm>
          <a:prstGeom prst="rect">
            <a:avLst/>
          </a:prstGeom>
          <a:solidFill>
            <a:srgbClr val="8FBEB5"/>
          </a:solidFill>
          <a:ln>
            <a:noFill/>
          </a:ln>
          <a:effectLst>
            <a:outerShdw blurRad="57150" dist="19050" dir="5400000" algn="bl" rotWithShape="0">
              <a:schemeClr val="lt1">
                <a:alpha val="49800"/>
              </a:scheme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65" name="Google Shape;65;p14">
            <a:extLst>
              <a:ext uri="{FF2B5EF4-FFF2-40B4-BE49-F238E27FC236}">
                <a16:creationId xmlns:a16="http://schemas.microsoft.com/office/drawing/2014/main" id="{277457A3-E47C-CEBC-1A7E-77DB924F7223}"/>
              </a:ext>
            </a:extLst>
          </p:cNvPr>
          <p:cNvCxnSpPr/>
          <p:nvPr/>
        </p:nvCxnSpPr>
        <p:spPr>
          <a:xfrm flipH="1">
            <a:off x="814300" y="150025"/>
            <a:ext cx="10800" cy="846600"/>
          </a:xfrm>
          <a:prstGeom prst="straightConnector1">
            <a:avLst/>
          </a:prstGeom>
          <a:noFill/>
          <a:ln w="19050" cap="flat" cmpd="sng">
            <a:solidFill>
              <a:srgbClr val="F7E33F"/>
            </a:solidFill>
            <a:prstDash val="sysDot"/>
            <a:round/>
            <a:headEnd type="none" w="med" len="med"/>
            <a:tailEnd type="none" w="med" len="med"/>
          </a:ln>
        </p:spPr>
      </p:cxnSp>
      <p:sp>
        <p:nvSpPr>
          <p:cNvPr id="66" name="Google Shape;66;p14">
            <a:extLst>
              <a:ext uri="{FF2B5EF4-FFF2-40B4-BE49-F238E27FC236}">
                <a16:creationId xmlns:a16="http://schemas.microsoft.com/office/drawing/2014/main" id="{8E6EE972-1016-0779-9402-B09CA1C70828}"/>
              </a:ext>
            </a:extLst>
          </p:cNvPr>
          <p:cNvSpPr txBox="1">
            <a:spLocks noGrp="1"/>
          </p:cNvSpPr>
          <p:nvPr>
            <p:ph type="title" idx="4294967295"/>
          </p:nvPr>
        </p:nvSpPr>
        <p:spPr>
          <a:xfrm>
            <a:off x="1060850" y="190137"/>
            <a:ext cx="7714252" cy="803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FR">
                <a:solidFill>
                  <a:srgbClr val="1A233A"/>
                </a:solidFill>
                <a:latin typeface="Volte" panose="00000500000000000000" pitchFamily="50" charset="0"/>
              </a:rPr>
              <a:t>Marseille, a city </a:t>
            </a:r>
            <a:r>
              <a:rPr lang="fr-FR" err="1">
                <a:solidFill>
                  <a:srgbClr val="1A233A"/>
                </a:solidFill>
                <a:latin typeface="Volte" panose="00000500000000000000" pitchFamily="50" charset="0"/>
              </a:rPr>
              <a:t>rooted</a:t>
            </a:r>
            <a:r>
              <a:rPr lang="fr-FR">
                <a:solidFill>
                  <a:srgbClr val="1A233A"/>
                </a:solidFill>
                <a:latin typeface="Volte" panose="00000500000000000000" pitchFamily="50" charset="0"/>
              </a:rPr>
              <a:t> in agriculture, </a:t>
            </a:r>
            <a:r>
              <a:rPr lang="fr-FR" err="1">
                <a:solidFill>
                  <a:srgbClr val="1A233A"/>
                </a:solidFill>
                <a:latin typeface="Volte" panose="00000500000000000000" pitchFamily="50" charset="0"/>
              </a:rPr>
              <a:t>hungry</a:t>
            </a:r>
            <a:r>
              <a:rPr lang="fr-FR">
                <a:solidFill>
                  <a:srgbClr val="1A233A"/>
                </a:solidFill>
                <a:latin typeface="Volte" panose="00000500000000000000" pitchFamily="50" charset="0"/>
              </a:rPr>
              <a:t> for </a:t>
            </a:r>
            <a:r>
              <a:rPr lang="fr-FR" err="1">
                <a:solidFill>
                  <a:srgbClr val="1A233A"/>
                </a:solidFill>
                <a:latin typeface="Volte" panose="00000500000000000000" pitchFamily="50" charset="0"/>
              </a:rPr>
              <a:t>food</a:t>
            </a:r>
            <a:r>
              <a:rPr lang="fr-FR">
                <a:solidFill>
                  <a:srgbClr val="1A233A"/>
                </a:solidFill>
                <a:latin typeface="Volte" panose="00000500000000000000" pitchFamily="50" charset="0"/>
              </a:rPr>
              <a:t> justice</a:t>
            </a:r>
          </a:p>
        </p:txBody>
      </p:sp>
      <p:sp>
        <p:nvSpPr>
          <p:cNvPr id="2" name="Google Shape;64;p14">
            <a:extLst>
              <a:ext uri="{FF2B5EF4-FFF2-40B4-BE49-F238E27FC236}">
                <a16:creationId xmlns:a16="http://schemas.microsoft.com/office/drawing/2014/main" id="{6E6472A2-050E-B361-FDE9-398FC519C407}"/>
              </a:ext>
            </a:extLst>
          </p:cNvPr>
          <p:cNvSpPr txBox="1">
            <a:spLocks/>
          </p:cNvSpPr>
          <p:nvPr/>
        </p:nvSpPr>
        <p:spPr>
          <a:xfrm>
            <a:off x="5520533" y="1500542"/>
            <a:ext cx="3140354" cy="214241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2"/>
            <a:r>
              <a:rPr lang="fr-FR" sz="1700">
                <a:solidFill>
                  <a:srgbClr val="1A233A"/>
                </a:solidFill>
                <a:latin typeface="Volte" panose="00000500000000000000" pitchFamily="50" charset="0"/>
              </a:rPr>
              <a:t>Agricultural </a:t>
            </a:r>
            <a:r>
              <a:rPr lang="fr-FR" sz="1700" err="1">
                <a:solidFill>
                  <a:srgbClr val="1A233A"/>
                </a:solidFill>
                <a:latin typeface="Volte" panose="00000500000000000000" pitchFamily="50" charset="0"/>
              </a:rPr>
              <a:t>richness</a:t>
            </a:r>
            <a:r>
              <a:rPr lang="fr-FR" sz="1700">
                <a:solidFill>
                  <a:srgbClr val="1A233A"/>
                </a:solidFill>
                <a:latin typeface="Volte" panose="00000500000000000000" pitchFamily="50" charset="0"/>
              </a:rPr>
              <a:t> ↔ Structural </a:t>
            </a:r>
            <a:r>
              <a:rPr lang="fr-FR" sz="1700" err="1">
                <a:solidFill>
                  <a:srgbClr val="1A233A"/>
                </a:solidFill>
                <a:latin typeface="Volte" panose="00000500000000000000" pitchFamily="50" charset="0"/>
              </a:rPr>
              <a:t>vulnerabilities</a:t>
            </a:r>
            <a:endParaRPr lang="fr-FR" sz="1700">
              <a:solidFill>
                <a:srgbClr val="1A233A"/>
              </a:solidFill>
              <a:latin typeface="Volte" panose="00000500000000000000" pitchFamily="50" charset="0"/>
            </a:endParaRPr>
          </a:p>
          <a:p>
            <a:endParaRPr lang="fr-FR" sz="1700">
              <a:solidFill>
                <a:srgbClr val="1A233A"/>
              </a:solidFill>
              <a:latin typeface="Volte" panose="00000500000000000000" pitchFamily="50" charset="0"/>
            </a:endParaRPr>
          </a:p>
          <a:p>
            <a:r>
              <a:rPr lang="fr-FR" sz="1700" err="1">
                <a:solidFill>
                  <a:srgbClr val="1A233A"/>
                </a:solidFill>
                <a:latin typeface="Volte" panose="00000500000000000000" pitchFamily="50" charset="0"/>
              </a:rPr>
              <a:t>Resilience</a:t>
            </a:r>
            <a:r>
              <a:rPr lang="fr-FR" sz="1700">
                <a:solidFill>
                  <a:srgbClr val="1A233A"/>
                </a:solidFill>
                <a:latin typeface="Volte" panose="00000500000000000000" pitchFamily="50" charset="0"/>
              </a:rPr>
              <a:t> = </a:t>
            </a:r>
            <a:r>
              <a:rPr lang="fr-FR" sz="1700" err="1">
                <a:solidFill>
                  <a:srgbClr val="1A233A"/>
                </a:solidFill>
                <a:latin typeface="Volte" panose="00000500000000000000" pitchFamily="50" charset="0"/>
              </a:rPr>
              <a:t>rebuilding</a:t>
            </a:r>
            <a:r>
              <a:rPr lang="fr-FR" sz="1700">
                <a:solidFill>
                  <a:srgbClr val="1A233A"/>
                </a:solidFill>
                <a:latin typeface="Volte" panose="00000500000000000000" pitchFamily="50" charset="0"/>
              </a:rPr>
              <a:t> </a:t>
            </a:r>
            <a:r>
              <a:rPr lang="fr-FR" sz="1700" err="1">
                <a:solidFill>
                  <a:srgbClr val="1A233A"/>
                </a:solidFill>
                <a:latin typeface="Volte" panose="00000500000000000000" pitchFamily="50" charset="0"/>
              </a:rPr>
              <a:t>food</a:t>
            </a:r>
            <a:r>
              <a:rPr lang="fr-FR" sz="1700">
                <a:solidFill>
                  <a:srgbClr val="1A233A"/>
                </a:solidFill>
                <a:latin typeface="Volte" panose="00000500000000000000" pitchFamily="50" charset="0"/>
              </a:rPr>
              <a:t> </a:t>
            </a:r>
            <a:r>
              <a:rPr lang="fr-FR" sz="1700" err="1">
                <a:solidFill>
                  <a:srgbClr val="1A233A"/>
                </a:solidFill>
                <a:latin typeface="Volte" panose="00000500000000000000" pitchFamily="50" charset="0"/>
              </a:rPr>
              <a:t>systems</a:t>
            </a:r>
            <a:r>
              <a:rPr lang="fr-FR" sz="1700">
                <a:solidFill>
                  <a:srgbClr val="1A233A"/>
                </a:solidFill>
                <a:latin typeface="Volte" panose="00000500000000000000" pitchFamily="50" charset="0"/>
              </a:rPr>
              <a:t> </a:t>
            </a:r>
            <a:r>
              <a:rPr lang="fr-FR" sz="1700" err="1">
                <a:solidFill>
                  <a:srgbClr val="1A233A"/>
                </a:solidFill>
                <a:latin typeface="Volte" panose="00000500000000000000" pitchFamily="50" charset="0"/>
              </a:rPr>
              <a:t>through</a:t>
            </a:r>
            <a:r>
              <a:rPr lang="fr-FR" sz="1700">
                <a:solidFill>
                  <a:srgbClr val="1A233A"/>
                </a:solidFill>
                <a:latin typeface="Volte" panose="00000500000000000000" pitchFamily="50" charset="0"/>
              </a:rPr>
              <a:t> justice, care, participation</a:t>
            </a:r>
          </a:p>
        </p:txBody>
      </p:sp>
      <p:sp>
        <p:nvSpPr>
          <p:cNvPr id="11" name="ZoneTexte 10">
            <a:extLst>
              <a:ext uri="{FF2B5EF4-FFF2-40B4-BE49-F238E27FC236}">
                <a16:creationId xmlns:a16="http://schemas.microsoft.com/office/drawing/2014/main" id="{FCB563E1-ED0A-D2CF-3E88-D022378BA491}"/>
              </a:ext>
            </a:extLst>
          </p:cNvPr>
          <p:cNvSpPr txBox="1"/>
          <p:nvPr/>
        </p:nvSpPr>
        <p:spPr>
          <a:xfrm>
            <a:off x="2732487" y="4545612"/>
            <a:ext cx="213288" cy="461665"/>
          </a:xfrm>
          <a:prstGeom prst="rect">
            <a:avLst/>
          </a:prstGeom>
          <a:noFill/>
        </p:spPr>
        <p:txBody>
          <a:bodyPr wrap="square">
            <a:spAutoFit/>
          </a:bodyPr>
          <a:lstStyle/>
          <a:p>
            <a:r>
              <a:rPr lang="fr-FR" sz="2400">
                <a:solidFill>
                  <a:schemeClr val="tx1"/>
                </a:solidFill>
                <a:latin typeface="Volte" panose="00000500000000000000" pitchFamily="50" charset="0"/>
              </a:rPr>
              <a:t>.</a:t>
            </a:r>
            <a:r>
              <a:rPr lang="fr-FR" sz="400">
                <a:solidFill>
                  <a:schemeClr val="tx1"/>
                </a:solidFill>
                <a:latin typeface="Volte" panose="00000500000000000000" pitchFamily="50" charset="0"/>
              </a:rPr>
              <a:t> </a:t>
            </a:r>
            <a:endParaRPr lang="fr-FR" sz="1000"/>
          </a:p>
        </p:txBody>
      </p:sp>
      <p:cxnSp>
        <p:nvCxnSpPr>
          <p:cNvPr id="17" name="Connecteur droit 16">
            <a:extLst>
              <a:ext uri="{FF2B5EF4-FFF2-40B4-BE49-F238E27FC236}">
                <a16:creationId xmlns:a16="http://schemas.microsoft.com/office/drawing/2014/main" id="{667DB3E0-E8B9-1C60-EC41-3D428051976C}"/>
              </a:ext>
            </a:extLst>
          </p:cNvPr>
          <p:cNvCxnSpPr>
            <a:cxnSpLocks/>
          </p:cNvCxnSpPr>
          <p:nvPr/>
        </p:nvCxnSpPr>
        <p:spPr>
          <a:xfrm>
            <a:off x="483113" y="4477080"/>
            <a:ext cx="8177774" cy="0"/>
          </a:xfrm>
          <a:prstGeom prst="line">
            <a:avLst/>
          </a:prstGeom>
          <a:ln w="19050">
            <a:solidFill>
              <a:schemeClr val="tx1">
                <a:alpha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89A02E91-EDF6-517C-4F8E-A716E60FFC05}"/>
              </a:ext>
            </a:extLst>
          </p:cNvPr>
          <p:cNvSpPr txBox="1"/>
          <p:nvPr/>
        </p:nvSpPr>
        <p:spPr>
          <a:xfrm>
            <a:off x="2910054" y="4717018"/>
            <a:ext cx="5599655" cy="338554"/>
          </a:xfrm>
          <a:prstGeom prst="rect">
            <a:avLst/>
          </a:prstGeom>
          <a:noFill/>
        </p:spPr>
        <p:txBody>
          <a:bodyPr wrap="square" rtlCol="0">
            <a:spAutoFit/>
          </a:bodyPr>
          <a:lstStyle/>
          <a:p>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a:p>
            <a:endParaRPr lang="fr-FR" sz="700">
              <a:solidFill>
                <a:schemeClr val="tx1"/>
              </a:solidFill>
              <a:latin typeface="Volte" panose="00000500000000000000" pitchFamily="50" charset="0"/>
            </a:endParaRPr>
          </a:p>
        </p:txBody>
      </p:sp>
      <p:pic>
        <p:nvPicPr>
          <p:cNvPr id="4" name="Image 3">
            <a:extLst>
              <a:ext uri="{FF2B5EF4-FFF2-40B4-BE49-F238E27FC236}">
                <a16:creationId xmlns:a16="http://schemas.microsoft.com/office/drawing/2014/main" id="{87F64662-BF0C-0499-3955-1CDF799AE5A8}"/>
              </a:ext>
            </a:extLst>
          </p:cNvPr>
          <p:cNvPicPr>
            <a:picLocks noChangeAspect="1"/>
          </p:cNvPicPr>
          <p:nvPr/>
        </p:nvPicPr>
        <p:blipFill>
          <a:blip r:embed="rId3"/>
          <a:stretch>
            <a:fillRect/>
          </a:stretch>
        </p:blipFill>
        <p:spPr>
          <a:xfrm>
            <a:off x="1060850" y="4603353"/>
            <a:ext cx="1671637" cy="460137"/>
          </a:xfrm>
          <a:prstGeom prst="rect">
            <a:avLst/>
          </a:prstGeom>
        </p:spPr>
      </p:pic>
      <p:pic>
        <p:nvPicPr>
          <p:cNvPr id="1026" name="Picture 2">
            <a:extLst>
              <a:ext uri="{FF2B5EF4-FFF2-40B4-BE49-F238E27FC236}">
                <a16:creationId xmlns:a16="http://schemas.microsoft.com/office/drawing/2014/main" id="{362B2F6C-1EBA-D551-4B8B-23987E3A6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113" y="1151970"/>
            <a:ext cx="4364897" cy="3273673"/>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39D11601-E3BB-C88F-2B11-37B6D63BA5CF}"/>
              </a:ext>
            </a:extLst>
          </p:cNvPr>
          <p:cNvSpPr txBox="1"/>
          <p:nvPr/>
        </p:nvSpPr>
        <p:spPr>
          <a:xfrm>
            <a:off x="2458326" y="4220318"/>
            <a:ext cx="4632384" cy="276999"/>
          </a:xfrm>
          <a:prstGeom prst="rect">
            <a:avLst/>
          </a:prstGeom>
          <a:noFill/>
        </p:spPr>
        <p:txBody>
          <a:bodyPr wrap="square">
            <a:spAutoFit/>
          </a:bodyPr>
          <a:lstStyle/>
          <a:p>
            <a:pPr algn="r" rtl="0">
              <a:spcBef>
                <a:spcPts val="0"/>
              </a:spcBef>
              <a:spcAft>
                <a:spcPts val="0"/>
              </a:spcAft>
            </a:pPr>
            <a:r>
              <a:rPr lang="fr-FR" sz="1200">
                <a:solidFill>
                  <a:srgbClr val="1A233A"/>
                </a:solidFill>
                <a:latin typeface="Volte" panose="00000500000000000000" pitchFamily="50" charset="0"/>
              </a:rPr>
              <a:t>Copyright</a:t>
            </a:r>
            <a:r>
              <a:rPr lang="fr-FR" sz="1200" b="0" i="0" u="none" strike="noStrike">
                <a:solidFill>
                  <a:srgbClr val="00B0F0"/>
                </a:solidFill>
                <a:effectLst/>
                <a:latin typeface="Oswald" panose="020F0502020204030204" pitchFamily="34" charset="0"/>
              </a:rPr>
              <a:t>  </a:t>
            </a:r>
            <a:r>
              <a:rPr lang="fr-FR" sz="1200">
                <a:solidFill>
                  <a:srgbClr val="1A233A"/>
                </a:solidFill>
                <a:latin typeface="Volte" panose="00000500000000000000" pitchFamily="50" charset="0"/>
              </a:rPr>
              <a:t>Geoffroy Mathieu </a:t>
            </a:r>
          </a:p>
        </p:txBody>
      </p:sp>
    </p:spTree>
    <p:extLst>
      <p:ext uri="{BB962C8B-B14F-4D97-AF65-F5344CB8AC3E}">
        <p14:creationId xmlns:p14="http://schemas.microsoft.com/office/powerpoint/2010/main" val="3593089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1A87AF24-DC88-CF50-2FEE-252F038F1158}"/>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079C911C-56CE-2A2A-B590-D60B7FC04B0A}"/>
              </a:ext>
            </a:extLst>
          </p:cNvPr>
          <p:cNvSpPr/>
          <p:nvPr/>
        </p:nvSpPr>
        <p:spPr>
          <a:xfrm>
            <a:off x="0" y="0"/>
            <a:ext cx="9144000" cy="1157400"/>
          </a:xfrm>
          <a:prstGeom prst="rect">
            <a:avLst/>
          </a:prstGeom>
          <a:solidFill>
            <a:srgbClr val="8FBEB5"/>
          </a:solidFill>
          <a:ln>
            <a:noFill/>
          </a:ln>
          <a:effectLst>
            <a:outerShdw blurRad="57150" dist="19050" dir="5400000" algn="bl" rotWithShape="0">
              <a:schemeClr val="lt1">
                <a:alpha val="49800"/>
              </a:scheme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65" name="Google Shape;65;p14">
            <a:extLst>
              <a:ext uri="{FF2B5EF4-FFF2-40B4-BE49-F238E27FC236}">
                <a16:creationId xmlns:a16="http://schemas.microsoft.com/office/drawing/2014/main" id="{277457A3-E47C-CEBC-1A7E-77DB924F7223}"/>
              </a:ext>
            </a:extLst>
          </p:cNvPr>
          <p:cNvCxnSpPr/>
          <p:nvPr/>
        </p:nvCxnSpPr>
        <p:spPr>
          <a:xfrm flipH="1">
            <a:off x="814300" y="150025"/>
            <a:ext cx="10800" cy="846600"/>
          </a:xfrm>
          <a:prstGeom prst="straightConnector1">
            <a:avLst/>
          </a:prstGeom>
          <a:noFill/>
          <a:ln w="19050" cap="flat" cmpd="sng">
            <a:solidFill>
              <a:srgbClr val="F7E33F"/>
            </a:solidFill>
            <a:prstDash val="sysDot"/>
            <a:round/>
            <a:headEnd type="none" w="med" len="med"/>
            <a:tailEnd type="none" w="med" len="med"/>
          </a:ln>
        </p:spPr>
      </p:cxnSp>
      <p:sp>
        <p:nvSpPr>
          <p:cNvPr id="66" name="Google Shape;66;p14">
            <a:extLst>
              <a:ext uri="{FF2B5EF4-FFF2-40B4-BE49-F238E27FC236}">
                <a16:creationId xmlns:a16="http://schemas.microsoft.com/office/drawing/2014/main" id="{8E6EE972-1016-0779-9402-B09CA1C70828}"/>
              </a:ext>
            </a:extLst>
          </p:cNvPr>
          <p:cNvSpPr txBox="1">
            <a:spLocks noGrp="1"/>
          </p:cNvSpPr>
          <p:nvPr>
            <p:ph type="title" idx="4294967295"/>
          </p:nvPr>
        </p:nvSpPr>
        <p:spPr>
          <a:xfrm>
            <a:off x="1060850" y="190137"/>
            <a:ext cx="7714252" cy="803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FR">
                <a:solidFill>
                  <a:srgbClr val="1A233A"/>
                </a:solidFill>
                <a:latin typeface="Volte" panose="00000500000000000000" pitchFamily="50" charset="0"/>
              </a:rPr>
              <a:t>La Cité de l’agriculture: a living </a:t>
            </a:r>
            <a:r>
              <a:rPr lang="fr-FR" err="1">
                <a:solidFill>
                  <a:srgbClr val="1A233A"/>
                </a:solidFill>
                <a:latin typeface="Volte" panose="00000500000000000000" pitchFamily="50" charset="0"/>
              </a:rPr>
              <a:t>lab</a:t>
            </a:r>
            <a:r>
              <a:rPr lang="fr-FR">
                <a:solidFill>
                  <a:srgbClr val="1A233A"/>
                </a:solidFill>
                <a:latin typeface="Volte" panose="00000500000000000000" pitchFamily="50" charset="0"/>
              </a:rPr>
              <a:t> for the </a:t>
            </a:r>
            <a:r>
              <a:rPr lang="fr-FR" err="1">
                <a:solidFill>
                  <a:srgbClr val="1A233A"/>
                </a:solidFill>
                <a:latin typeface="Volte" panose="00000500000000000000" pitchFamily="50" charset="0"/>
              </a:rPr>
              <a:t>ecological</a:t>
            </a:r>
            <a:r>
              <a:rPr lang="fr-FR">
                <a:solidFill>
                  <a:srgbClr val="1A233A"/>
                </a:solidFill>
                <a:latin typeface="Volte" panose="00000500000000000000" pitchFamily="50" charset="0"/>
              </a:rPr>
              <a:t> and </a:t>
            </a:r>
            <a:r>
              <a:rPr lang="fr-FR" err="1">
                <a:solidFill>
                  <a:srgbClr val="1A233A"/>
                </a:solidFill>
                <a:latin typeface="Volte" panose="00000500000000000000" pitchFamily="50" charset="0"/>
              </a:rPr>
              <a:t>just</a:t>
            </a:r>
            <a:r>
              <a:rPr lang="fr-FR">
                <a:solidFill>
                  <a:srgbClr val="1A233A"/>
                </a:solidFill>
                <a:latin typeface="Volte" panose="00000500000000000000" pitchFamily="50" charset="0"/>
              </a:rPr>
              <a:t> transition of </a:t>
            </a:r>
            <a:r>
              <a:rPr lang="fr-FR" err="1">
                <a:solidFill>
                  <a:srgbClr val="1A233A"/>
                </a:solidFill>
                <a:latin typeface="Volte" panose="00000500000000000000" pitchFamily="50" charset="0"/>
              </a:rPr>
              <a:t>food</a:t>
            </a:r>
            <a:r>
              <a:rPr lang="fr-FR">
                <a:solidFill>
                  <a:srgbClr val="1A233A"/>
                </a:solidFill>
                <a:latin typeface="Volte" panose="00000500000000000000" pitchFamily="50" charset="0"/>
              </a:rPr>
              <a:t> </a:t>
            </a:r>
            <a:r>
              <a:rPr lang="fr-FR" err="1">
                <a:solidFill>
                  <a:srgbClr val="1A233A"/>
                </a:solidFill>
                <a:latin typeface="Volte" panose="00000500000000000000" pitchFamily="50" charset="0"/>
              </a:rPr>
              <a:t>systems</a:t>
            </a:r>
            <a:endParaRPr lang="fr-FR">
              <a:solidFill>
                <a:srgbClr val="1A233A"/>
              </a:solidFill>
              <a:latin typeface="Volte" panose="00000500000000000000" pitchFamily="50" charset="0"/>
            </a:endParaRPr>
          </a:p>
        </p:txBody>
      </p:sp>
      <p:sp>
        <p:nvSpPr>
          <p:cNvPr id="2" name="Google Shape;64;p14">
            <a:extLst>
              <a:ext uri="{FF2B5EF4-FFF2-40B4-BE49-F238E27FC236}">
                <a16:creationId xmlns:a16="http://schemas.microsoft.com/office/drawing/2014/main" id="{6E6472A2-050E-B361-FDE9-398FC519C407}"/>
              </a:ext>
            </a:extLst>
          </p:cNvPr>
          <p:cNvSpPr txBox="1">
            <a:spLocks/>
          </p:cNvSpPr>
          <p:nvPr/>
        </p:nvSpPr>
        <p:spPr>
          <a:xfrm>
            <a:off x="5063333" y="1684484"/>
            <a:ext cx="3711769" cy="275202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lang="fr-FR" sz="1700">
              <a:solidFill>
                <a:srgbClr val="1A233A"/>
              </a:solidFill>
              <a:latin typeface="Volte" panose="00000500000000000000" pitchFamily="50" charset="0"/>
            </a:endParaRPr>
          </a:p>
          <a:p>
            <a:r>
              <a:rPr lang="fr-FR" sz="2000">
                <a:solidFill>
                  <a:srgbClr val="1A233A"/>
                </a:solidFill>
                <a:latin typeface="Volte" panose="00000500000000000000" pitchFamily="50" charset="0"/>
              </a:rPr>
              <a:t>&gt; Action-</a:t>
            </a:r>
            <a:r>
              <a:rPr lang="fr-FR" sz="2000" err="1">
                <a:solidFill>
                  <a:srgbClr val="1A233A"/>
                </a:solidFill>
                <a:latin typeface="Volte" panose="00000500000000000000" pitchFamily="50" charset="0"/>
              </a:rPr>
              <a:t>research</a:t>
            </a:r>
            <a:endParaRPr lang="fr-FR" sz="2000">
              <a:solidFill>
                <a:srgbClr val="1A233A"/>
              </a:solidFill>
              <a:latin typeface="Volte" panose="00000500000000000000" pitchFamily="50" charset="0"/>
            </a:endParaRPr>
          </a:p>
          <a:p>
            <a:r>
              <a:rPr lang="fr-FR" sz="2000">
                <a:solidFill>
                  <a:srgbClr val="1A233A"/>
                </a:solidFill>
                <a:latin typeface="Volte" panose="00000500000000000000" pitchFamily="50" charset="0"/>
              </a:rPr>
              <a:t>&gt; Training &amp; Support</a:t>
            </a:r>
          </a:p>
          <a:p>
            <a:r>
              <a:rPr lang="fr-FR" sz="2000">
                <a:solidFill>
                  <a:srgbClr val="1A233A"/>
                </a:solidFill>
                <a:latin typeface="Volte" panose="00000500000000000000" pitchFamily="50" charset="0"/>
              </a:rPr>
              <a:t>&gt; Influence and </a:t>
            </a:r>
            <a:r>
              <a:rPr lang="fr-FR" sz="2000" err="1">
                <a:solidFill>
                  <a:srgbClr val="1A233A"/>
                </a:solidFill>
                <a:latin typeface="Volte" panose="00000500000000000000" pitchFamily="50" charset="0"/>
              </a:rPr>
              <a:t>advocacy</a:t>
            </a:r>
            <a:endParaRPr lang="fr-FR" sz="2000">
              <a:solidFill>
                <a:srgbClr val="1A233A"/>
              </a:solidFill>
              <a:latin typeface="Volte" panose="00000500000000000000" pitchFamily="50" charset="0"/>
            </a:endParaRPr>
          </a:p>
          <a:p>
            <a:r>
              <a:rPr lang="fr-FR" sz="2000">
                <a:solidFill>
                  <a:srgbClr val="1A233A"/>
                </a:solidFill>
                <a:latin typeface="Volte" panose="00000500000000000000" pitchFamily="50" charset="0"/>
              </a:rPr>
              <a:t>&gt; Territorial </a:t>
            </a:r>
            <a:r>
              <a:rPr lang="fr-FR" sz="2000" err="1">
                <a:solidFill>
                  <a:srgbClr val="1A233A"/>
                </a:solidFill>
                <a:latin typeface="Volte" panose="00000500000000000000" pitchFamily="50" charset="0"/>
              </a:rPr>
              <a:t>Cooperation</a:t>
            </a:r>
            <a:endParaRPr lang="fr-FR" sz="2000">
              <a:solidFill>
                <a:srgbClr val="1A233A"/>
              </a:solidFill>
              <a:latin typeface="Volte" panose="00000500000000000000" pitchFamily="50" charset="0"/>
            </a:endParaRPr>
          </a:p>
          <a:p>
            <a:r>
              <a:rPr lang="fr-FR" sz="2000">
                <a:solidFill>
                  <a:srgbClr val="1A233A"/>
                </a:solidFill>
                <a:latin typeface="Volte" panose="00000500000000000000" pitchFamily="50" charset="0"/>
              </a:rPr>
              <a:t>&gt; Public Engagement</a:t>
            </a:r>
          </a:p>
          <a:p>
            <a:endParaRPr lang="fr-FR" sz="1700">
              <a:solidFill>
                <a:srgbClr val="1A233A"/>
              </a:solidFill>
              <a:latin typeface="Volte" panose="00000500000000000000" pitchFamily="50" charset="0"/>
            </a:endParaRPr>
          </a:p>
        </p:txBody>
      </p:sp>
      <p:sp>
        <p:nvSpPr>
          <p:cNvPr id="11" name="ZoneTexte 10">
            <a:extLst>
              <a:ext uri="{FF2B5EF4-FFF2-40B4-BE49-F238E27FC236}">
                <a16:creationId xmlns:a16="http://schemas.microsoft.com/office/drawing/2014/main" id="{FCB563E1-ED0A-D2CF-3E88-D022378BA491}"/>
              </a:ext>
            </a:extLst>
          </p:cNvPr>
          <p:cNvSpPr txBox="1"/>
          <p:nvPr/>
        </p:nvSpPr>
        <p:spPr>
          <a:xfrm>
            <a:off x="2732487" y="4545612"/>
            <a:ext cx="213288" cy="461665"/>
          </a:xfrm>
          <a:prstGeom prst="rect">
            <a:avLst/>
          </a:prstGeom>
          <a:noFill/>
        </p:spPr>
        <p:txBody>
          <a:bodyPr wrap="square">
            <a:spAutoFit/>
          </a:bodyPr>
          <a:lstStyle/>
          <a:p>
            <a:r>
              <a:rPr lang="fr-FR" sz="2400">
                <a:solidFill>
                  <a:schemeClr val="tx1"/>
                </a:solidFill>
                <a:latin typeface="Volte" panose="00000500000000000000" pitchFamily="50" charset="0"/>
              </a:rPr>
              <a:t>.</a:t>
            </a:r>
            <a:r>
              <a:rPr lang="fr-FR" sz="400">
                <a:solidFill>
                  <a:schemeClr val="tx1"/>
                </a:solidFill>
                <a:latin typeface="Volte" panose="00000500000000000000" pitchFamily="50" charset="0"/>
              </a:rPr>
              <a:t> </a:t>
            </a:r>
            <a:endParaRPr lang="fr-FR" sz="1000"/>
          </a:p>
        </p:txBody>
      </p:sp>
      <p:cxnSp>
        <p:nvCxnSpPr>
          <p:cNvPr id="17" name="Connecteur droit 16">
            <a:extLst>
              <a:ext uri="{FF2B5EF4-FFF2-40B4-BE49-F238E27FC236}">
                <a16:creationId xmlns:a16="http://schemas.microsoft.com/office/drawing/2014/main" id="{667DB3E0-E8B9-1C60-EC41-3D428051976C}"/>
              </a:ext>
            </a:extLst>
          </p:cNvPr>
          <p:cNvCxnSpPr>
            <a:cxnSpLocks/>
          </p:cNvCxnSpPr>
          <p:nvPr/>
        </p:nvCxnSpPr>
        <p:spPr>
          <a:xfrm>
            <a:off x="483113" y="4477080"/>
            <a:ext cx="8177774" cy="0"/>
          </a:xfrm>
          <a:prstGeom prst="line">
            <a:avLst/>
          </a:prstGeom>
          <a:ln w="19050">
            <a:solidFill>
              <a:schemeClr val="tx1">
                <a:alpha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89A02E91-EDF6-517C-4F8E-A716E60FFC05}"/>
              </a:ext>
            </a:extLst>
          </p:cNvPr>
          <p:cNvSpPr txBox="1"/>
          <p:nvPr/>
        </p:nvSpPr>
        <p:spPr>
          <a:xfrm>
            <a:off x="2910054" y="4717018"/>
            <a:ext cx="5599655" cy="338554"/>
          </a:xfrm>
          <a:prstGeom prst="rect">
            <a:avLst/>
          </a:prstGeom>
          <a:noFill/>
        </p:spPr>
        <p:txBody>
          <a:bodyPr wrap="square" rtlCol="0">
            <a:spAutoFit/>
          </a:bodyPr>
          <a:lstStyle/>
          <a:p>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a:p>
            <a:endParaRPr lang="fr-FR" sz="700">
              <a:solidFill>
                <a:schemeClr val="tx1"/>
              </a:solidFill>
              <a:latin typeface="Volte" panose="00000500000000000000" pitchFamily="50" charset="0"/>
            </a:endParaRPr>
          </a:p>
        </p:txBody>
      </p:sp>
      <p:pic>
        <p:nvPicPr>
          <p:cNvPr id="4" name="Image 3">
            <a:extLst>
              <a:ext uri="{FF2B5EF4-FFF2-40B4-BE49-F238E27FC236}">
                <a16:creationId xmlns:a16="http://schemas.microsoft.com/office/drawing/2014/main" id="{87F64662-BF0C-0499-3955-1CDF799AE5A8}"/>
              </a:ext>
            </a:extLst>
          </p:cNvPr>
          <p:cNvPicPr>
            <a:picLocks noChangeAspect="1"/>
          </p:cNvPicPr>
          <p:nvPr/>
        </p:nvPicPr>
        <p:blipFill>
          <a:blip r:embed="rId3"/>
          <a:stretch>
            <a:fillRect/>
          </a:stretch>
        </p:blipFill>
        <p:spPr>
          <a:xfrm>
            <a:off x="1060850" y="4603353"/>
            <a:ext cx="1671637" cy="460137"/>
          </a:xfrm>
          <a:prstGeom prst="rect">
            <a:avLst/>
          </a:prstGeom>
        </p:spPr>
      </p:pic>
      <p:sp>
        <p:nvSpPr>
          <p:cNvPr id="5" name="ZoneTexte 4">
            <a:extLst>
              <a:ext uri="{FF2B5EF4-FFF2-40B4-BE49-F238E27FC236}">
                <a16:creationId xmlns:a16="http://schemas.microsoft.com/office/drawing/2014/main" id="{39D11601-E3BB-C88F-2B11-37B6D63BA5CF}"/>
              </a:ext>
            </a:extLst>
          </p:cNvPr>
          <p:cNvSpPr txBox="1"/>
          <p:nvPr/>
        </p:nvSpPr>
        <p:spPr>
          <a:xfrm>
            <a:off x="139641" y="4240651"/>
            <a:ext cx="4632384" cy="276999"/>
          </a:xfrm>
          <a:prstGeom prst="rect">
            <a:avLst/>
          </a:prstGeom>
          <a:noFill/>
        </p:spPr>
        <p:txBody>
          <a:bodyPr wrap="square">
            <a:spAutoFit/>
          </a:bodyPr>
          <a:lstStyle/>
          <a:p>
            <a:pPr algn="r" rtl="0">
              <a:spcBef>
                <a:spcPts val="0"/>
              </a:spcBef>
              <a:spcAft>
                <a:spcPts val="0"/>
              </a:spcAft>
            </a:pPr>
            <a:r>
              <a:rPr lang="fr-FR" sz="1200">
                <a:solidFill>
                  <a:srgbClr val="1A233A"/>
                </a:solidFill>
                <a:latin typeface="Volte" panose="00000500000000000000" pitchFamily="50" charset="0"/>
              </a:rPr>
              <a:t>Capri </a:t>
            </a:r>
            <a:r>
              <a:rPr lang="fr-FR" sz="1200" err="1">
                <a:solidFill>
                  <a:srgbClr val="1A233A"/>
                </a:solidFill>
                <a:latin typeface="Volte" panose="00000500000000000000" pitchFamily="50" charset="0"/>
              </a:rPr>
              <a:t>urban</a:t>
            </a:r>
            <a:r>
              <a:rPr lang="fr-FR" sz="1200">
                <a:solidFill>
                  <a:srgbClr val="1A233A"/>
                </a:solidFill>
                <a:latin typeface="Volte" panose="00000500000000000000" pitchFamily="50" charset="0"/>
              </a:rPr>
              <a:t> </a:t>
            </a:r>
            <a:r>
              <a:rPr lang="fr-FR" sz="1200" err="1">
                <a:solidFill>
                  <a:srgbClr val="1A233A"/>
                </a:solidFill>
                <a:latin typeface="Volte" panose="00000500000000000000" pitchFamily="50" charset="0"/>
              </a:rPr>
              <a:t>farm</a:t>
            </a:r>
            <a:r>
              <a:rPr lang="fr-FR" sz="1200">
                <a:solidFill>
                  <a:srgbClr val="1A233A"/>
                </a:solidFill>
                <a:latin typeface="Volte" panose="00000500000000000000" pitchFamily="50" charset="0"/>
              </a:rPr>
              <a:t>: Copyright</a:t>
            </a:r>
            <a:r>
              <a:rPr lang="fr-FR" sz="1200" b="0" i="0" u="none" strike="noStrike">
                <a:solidFill>
                  <a:srgbClr val="00B0F0"/>
                </a:solidFill>
                <a:effectLst/>
                <a:latin typeface="Oswald" panose="020F0502020204030204" pitchFamily="34" charset="0"/>
              </a:rPr>
              <a:t> </a:t>
            </a:r>
            <a:r>
              <a:rPr lang="fr-FR" sz="1200">
                <a:solidFill>
                  <a:srgbClr val="1A233A"/>
                </a:solidFill>
                <a:latin typeface="Volte" panose="00000500000000000000" pitchFamily="50" charset="0"/>
              </a:rPr>
              <a:t>Edwige Lamy</a:t>
            </a:r>
          </a:p>
        </p:txBody>
      </p:sp>
      <p:pic>
        <p:nvPicPr>
          <p:cNvPr id="8" name="Image 7">
            <a:extLst>
              <a:ext uri="{FF2B5EF4-FFF2-40B4-BE49-F238E27FC236}">
                <a16:creationId xmlns:a16="http://schemas.microsoft.com/office/drawing/2014/main" id="{A02F7902-A2A9-873E-8437-4037CF938FF1}"/>
              </a:ext>
            </a:extLst>
          </p:cNvPr>
          <p:cNvPicPr>
            <a:picLocks noChangeAspect="1"/>
          </p:cNvPicPr>
          <p:nvPr/>
        </p:nvPicPr>
        <p:blipFill>
          <a:blip r:embed="rId4"/>
          <a:stretch>
            <a:fillRect/>
          </a:stretch>
        </p:blipFill>
        <p:spPr>
          <a:xfrm>
            <a:off x="267419" y="1243104"/>
            <a:ext cx="4504606" cy="3003071"/>
          </a:xfrm>
          <a:prstGeom prst="rect">
            <a:avLst/>
          </a:prstGeom>
        </p:spPr>
      </p:pic>
    </p:spTree>
    <p:extLst>
      <p:ext uri="{BB962C8B-B14F-4D97-AF65-F5344CB8AC3E}">
        <p14:creationId xmlns:p14="http://schemas.microsoft.com/office/powerpoint/2010/main" val="2230454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1A87AF24-DC88-CF50-2FEE-252F038F1158}"/>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079C911C-56CE-2A2A-B590-D60B7FC04B0A}"/>
              </a:ext>
            </a:extLst>
          </p:cNvPr>
          <p:cNvSpPr/>
          <p:nvPr/>
        </p:nvSpPr>
        <p:spPr>
          <a:xfrm>
            <a:off x="0" y="0"/>
            <a:ext cx="9144000" cy="1157400"/>
          </a:xfrm>
          <a:prstGeom prst="rect">
            <a:avLst/>
          </a:prstGeom>
          <a:solidFill>
            <a:srgbClr val="8FBEB5"/>
          </a:solidFill>
          <a:ln>
            <a:noFill/>
          </a:ln>
          <a:effectLst>
            <a:outerShdw blurRad="57150" dist="19050" dir="5400000" algn="bl" rotWithShape="0">
              <a:schemeClr val="lt1">
                <a:alpha val="49800"/>
              </a:scheme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65" name="Google Shape;65;p14">
            <a:extLst>
              <a:ext uri="{FF2B5EF4-FFF2-40B4-BE49-F238E27FC236}">
                <a16:creationId xmlns:a16="http://schemas.microsoft.com/office/drawing/2014/main" id="{277457A3-E47C-CEBC-1A7E-77DB924F7223}"/>
              </a:ext>
            </a:extLst>
          </p:cNvPr>
          <p:cNvCxnSpPr/>
          <p:nvPr/>
        </p:nvCxnSpPr>
        <p:spPr>
          <a:xfrm flipH="1">
            <a:off x="814300" y="150025"/>
            <a:ext cx="10800" cy="846600"/>
          </a:xfrm>
          <a:prstGeom prst="straightConnector1">
            <a:avLst/>
          </a:prstGeom>
          <a:noFill/>
          <a:ln w="19050" cap="flat" cmpd="sng">
            <a:solidFill>
              <a:srgbClr val="F7E33F"/>
            </a:solidFill>
            <a:prstDash val="sysDot"/>
            <a:round/>
            <a:headEnd type="none" w="med" len="med"/>
            <a:tailEnd type="none" w="med" len="med"/>
          </a:ln>
        </p:spPr>
      </p:cxnSp>
      <p:sp>
        <p:nvSpPr>
          <p:cNvPr id="66" name="Google Shape;66;p14">
            <a:extLst>
              <a:ext uri="{FF2B5EF4-FFF2-40B4-BE49-F238E27FC236}">
                <a16:creationId xmlns:a16="http://schemas.microsoft.com/office/drawing/2014/main" id="{8E6EE972-1016-0779-9402-B09CA1C70828}"/>
              </a:ext>
            </a:extLst>
          </p:cNvPr>
          <p:cNvSpPr txBox="1">
            <a:spLocks noGrp="1"/>
          </p:cNvSpPr>
          <p:nvPr>
            <p:ph type="title" idx="4294967295"/>
          </p:nvPr>
        </p:nvSpPr>
        <p:spPr>
          <a:xfrm>
            <a:off x="1060850" y="190137"/>
            <a:ext cx="7714252" cy="803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FR">
                <a:solidFill>
                  <a:srgbClr val="1A233A"/>
                </a:solidFill>
                <a:latin typeface="Volte" panose="00000500000000000000" pitchFamily="50" charset="0"/>
              </a:rPr>
              <a:t>Territoires à </a:t>
            </a:r>
            <a:r>
              <a:rPr lang="fr-FR" err="1">
                <a:solidFill>
                  <a:srgbClr val="1A233A"/>
                </a:solidFill>
                <a:latin typeface="Volte" panose="00000500000000000000" pitchFamily="50" charset="0"/>
              </a:rPr>
              <a:t>VivreS</a:t>
            </a:r>
            <a:r>
              <a:rPr lang="fr-FR">
                <a:solidFill>
                  <a:srgbClr val="1A233A"/>
                </a:solidFill>
                <a:latin typeface="Volte" panose="00000500000000000000" pitchFamily="50" charset="0"/>
              </a:rPr>
              <a:t> Marseille: </a:t>
            </a:r>
            <a:r>
              <a:rPr lang="fr-FR" err="1">
                <a:solidFill>
                  <a:srgbClr val="1A233A"/>
                </a:solidFill>
                <a:latin typeface="Volte" panose="00000500000000000000" pitchFamily="50" charset="0"/>
              </a:rPr>
              <a:t>Transforming</a:t>
            </a:r>
            <a:r>
              <a:rPr lang="fr-FR">
                <a:solidFill>
                  <a:srgbClr val="1A233A"/>
                </a:solidFill>
                <a:latin typeface="Volte" panose="00000500000000000000" pitchFamily="50" charset="0"/>
              </a:rPr>
              <a:t> Food Access and </a:t>
            </a:r>
            <a:r>
              <a:rPr lang="fr-FR" err="1">
                <a:solidFill>
                  <a:srgbClr val="1A233A"/>
                </a:solidFill>
                <a:latin typeface="Volte" panose="00000500000000000000" pitchFamily="50" charset="0"/>
              </a:rPr>
              <a:t>Experimenting</a:t>
            </a:r>
            <a:r>
              <a:rPr lang="fr-FR">
                <a:solidFill>
                  <a:srgbClr val="1A233A"/>
                </a:solidFill>
                <a:latin typeface="Volte" panose="00000500000000000000" pitchFamily="50" charset="0"/>
              </a:rPr>
              <a:t> Food </a:t>
            </a:r>
            <a:r>
              <a:rPr lang="fr-FR" err="1">
                <a:solidFill>
                  <a:srgbClr val="1A233A"/>
                </a:solidFill>
                <a:latin typeface="Volte" panose="00000500000000000000" pitchFamily="50" charset="0"/>
              </a:rPr>
              <a:t>Democracy</a:t>
            </a:r>
            <a:endParaRPr lang="fr-FR">
              <a:solidFill>
                <a:srgbClr val="1A233A"/>
              </a:solidFill>
              <a:latin typeface="Volte" panose="00000500000000000000" pitchFamily="50" charset="0"/>
            </a:endParaRPr>
          </a:p>
        </p:txBody>
      </p:sp>
      <p:sp>
        <p:nvSpPr>
          <p:cNvPr id="11" name="ZoneTexte 10">
            <a:extLst>
              <a:ext uri="{FF2B5EF4-FFF2-40B4-BE49-F238E27FC236}">
                <a16:creationId xmlns:a16="http://schemas.microsoft.com/office/drawing/2014/main" id="{FCB563E1-ED0A-D2CF-3E88-D022378BA491}"/>
              </a:ext>
            </a:extLst>
          </p:cNvPr>
          <p:cNvSpPr txBox="1"/>
          <p:nvPr/>
        </p:nvSpPr>
        <p:spPr>
          <a:xfrm>
            <a:off x="2732487" y="4545612"/>
            <a:ext cx="213288" cy="461665"/>
          </a:xfrm>
          <a:prstGeom prst="rect">
            <a:avLst/>
          </a:prstGeom>
          <a:noFill/>
        </p:spPr>
        <p:txBody>
          <a:bodyPr wrap="square">
            <a:spAutoFit/>
          </a:bodyPr>
          <a:lstStyle/>
          <a:p>
            <a:r>
              <a:rPr lang="fr-FR" sz="2400">
                <a:solidFill>
                  <a:schemeClr val="tx1"/>
                </a:solidFill>
                <a:latin typeface="Volte" panose="00000500000000000000" pitchFamily="50" charset="0"/>
              </a:rPr>
              <a:t>.</a:t>
            </a:r>
            <a:r>
              <a:rPr lang="fr-FR" sz="400">
                <a:solidFill>
                  <a:schemeClr val="tx1"/>
                </a:solidFill>
                <a:latin typeface="Volte" panose="00000500000000000000" pitchFamily="50" charset="0"/>
              </a:rPr>
              <a:t> </a:t>
            </a:r>
            <a:endParaRPr lang="fr-FR" sz="1000"/>
          </a:p>
        </p:txBody>
      </p:sp>
      <p:cxnSp>
        <p:nvCxnSpPr>
          <p:cNvPr id="17" name="Connecteur droit 16">
            <a:extLst>
              <a:ext uri="{FF2B5EF4-FFF2-40B4-BE49-F238E27FC236}">
                <a16:creationId xmlns:a16="http://schemas.microsoft.com/office/drawing/2014/main" id="{667DB3E0-E8B9-1C60-EC41-3D428051976C}"/>
              </a:ext>
            </a:extLst>
          </p:cNvPr>
          <p:cNvCxnSpPr>
            <a:cxnSpLocks/>
          </p:cNvCxnSpPr>
          <p:nvPr/>
        </p:nvCxnSpPr>
        <p:spPr>
          <a:xfrm>
            <a:off x="483113" y="4477080"/>
            <a:ext cx="8177774" cy="0"/>
          </a:xfrm>
          <a:prstGeom prst="line">
            <a:avLst/>
          </a:prstGeom>
          <a:ln w="19050">
            <a:solidFill>
              <a:schemeClr val="tx1">
                <a:alpha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89A02E91-EDF6-517C-4F8E-A716E60FFC05}"/>
              </a:ext>
            </a:extLst>
          </p:cNvPr>
          <p:cNvSpPr txBox="1"/>
          <p:nvPr/>
        </p:nvSpPr>
        <p:spPr>
          <a:xfrm>
            <a:off x="2910054" y="4717018"/>
            <a:ext cx="5599655" cy="338554"/>
          </a:xfrm>
          <a:prstGeom prst="rect">
            <a:avLst/>
          </a:prstGeom>
          <a:noFill/>
        </p:spPr>
        <p:txBody>
          <a:bodyPr wrap="square" rtlCol="0">
            <a:spAutoFit/>
          </a:bodyPr>
          <a:lstStyle/>
          <a:p>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a:p>
            <a:endParaRPr lang="fr-FR" sz="700">
              <a:solidFill>
                <a:schemeClr val="tx1"/>
              </a:solidFill>
              <a:latin typeface="Volte" panose="00000500000000000000" pitchFamily="50" charset="0"/>
            </a:endParaRPr>
          </a:p>
        </p:txBody>
      </p:sp>
      <p:pic>
        <p:nvPicPr>
          <p:cNvPr id="4" name="Image 3">
            <a:extLst>
              <a:ext uri="{FF2B5EF4-FFF2-40B4-BE49-F238E27FC236}">
                <a16:creationId xmlns:a16="http://schemas.microsoft.com/office/drawing/2014/main" id="{87F64662-BF0C-0499-3955-1CDF799AE5A8}"/>
              </a:ext>
            </a:extLst>
          </p:cNvPr>
          <p:cNvPicPr>
            <a:picLocks noChangeAspect="1"/>
          </p:cNvPicPr>
          <p:nvPr/>
        </p:nvPicPr>
        <p:blipFill>
          <a:blip r:embed="rId3"/>
          <a:stretch>
            <a:fillRect/>
          </a:stretch>
        </p:blipFill>
        <p:spPr>
          <a:xfrm>
            <a:off x="1060850" y="4603353"/>
            <a:ext cx="1671637" cy="460137"/>
          </a:xfrm>
          <a:prstGeom prst="rect">
            <a:avLst/>
          </a:prstGeom>
        </p:spPr>
      </p:pic>
      <p:pic>
        <p:nvPicPr>
          <p:cNvPr id="6" name="Image 5">
            <a:extLst>
              <a:ext uri="{FF2B5EF4-FFF2-40B4-BE49-F238E27FC236}">
                <a16:creationId xmlns:a16="http://schemas.microsoft.com/office/drawing/2014/main" id="{DCCCDDB9-D005-6BE0-FD56-F3E392D0F538}"/>
              </a:ext>
            </a:extLst>
          </p:cNvPr>
          <p:cNvPicPr>
            <a:picLocks noChangeAspect="1"/>
          </p:cNvPicPr>
          <p:nvPr/>
        </p:nvPicPr>
        <p:blipFill>
          <a:blip r:embed="rId4"/>
          <a:stretch>
            <a:fillRect/>
          </a:stretch>
        </p:blipFill>
        <p:spPr>
          <a:xfrm>
            <a:off x="205462" y="1162805"/>
            <a:ext cx="3598787" cy="2278628"/>
          </a:xfrm>
          <a:prstGeom prst="rect">
            <a:avLst/>
          </a:prstGeom>
        </p:spPr>
      </p:pic>
      <p:pic>
        <p:nvPicPr>
          <p:cNvPr id="9" name="Image 8">
            <a:extLst>
              <a:ext uri="{FF2B5EF4-FFF2-40B4-BE49-F238E27FC236}">
                <a16:creationId xmlns:a16="http://schemas.microsoft.com/office/drawing/2014/main" id="{D077FCB3-7186-3B54-0505-A570DEED08EE}"/>
              </a:ext>
            </a:extLst>
          </p:cNvPr>
          <p:cNvPicPr>
            <a:picLocks noChangeAspect="1"/>
          </p:cNvPicPr>
          <p:nvPr/>
        </p:nvPicPr>
        <p:blipFill>
          <a:blip r:embed="rId5"/>
          <a:stretch>
            <a:fillRect/>
          </a:stretch>
        </p:blipFill>
        <p:spPr>
          <a:xfrm>
            <a:off x="4893010" y="2732944"/>
            <a:ext cx="3180369" cy="1699373"/>
          </a:xfrm>
          <a:prstGeom prst="rect">
            <a:avLst/>
          </a:prstGeom>
        </p:spPr>
      </p:pic>
      <p:sp>
        <p:nvSpPr>
          <p:cNvPr id="12" name="Google Shape;64;p14">
            <a:extLst>
              <a:ext uri="{FF2B5EF4-FFF2-40B4-BE49-F238E27FC236}">
                <a16:creationId xmlns:a16="http://schemas.microsoft.com/office/drawing/2014/main" id="{491EF4CE-1F01-1B81-DF9E-DD68DEB25F1E}"/>
              </a:ext>
            </a:extLst>
          </p:cNvPr>
          <p:cNvSpPr txBox="1">
            <a:spLocks/>
          </p:cNvSpPr>
          <p:nvPr/>
        </p:nvSpPr>
        <p:spPr>
          <a:xfrm>
            <a:off x="3570677" y="1136855"/>
            <a:ext cx="5495466" cy="275202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fr-FR" sz="1400">
                <a:solidFill>
                  <a:srgbClr val="1A233A"/>
                </a:solidFill>
                <a:latin typeface="Volte" panose="00000500000000000000" pitchFamily="50" charset="0"/>
              </a:rPr>
              <a:t>&gt; 10 local </a:t>
            </a:r>
            <a:r>
              <a:rPr lang="fr-FR" sz="1400" err="1">
                <a:solidFill>
                  <a:srgbClr val="1A233A"/>
                </a:solidFill>
                <a:latin typeface="Volte" panose="00000500000000000000" pitchFamily="50" charset="0"/>
              </a:rPr>
              <a:t>actors</a:t>
            </a:r>
            <a:r>
              <a:rPr lang="fr-FR" sz="1400">
                <a:solidFill>
                  <a:srgbClr val="1A233A"/>
                </a:solidFill>
                <a:latin typeface="Volte" panose="00000500000000000000" pitchFamily="50" charset="0"/>
              </a:rPr>
              <a:t>: </a:t>
            </a:r>
            <a:r>
              <a:rPr lang="fr-FR" sz="1400" err="1">
                <a:solidFill>
                  <a:srgbClr val="1A233A"/>
                </a:solidFill>
                <a:latin typeface="Volte" panose="00000500000000000000" pitchFamily="50" charset="0"/>
              </a:rPr>
              <a:t>producers</a:t>
            </a:r>
            <a:r>
              <a:rPr lang="fr-FR" sz="1400">
                <a:solidFill>
                  <a:srgbClr val="1A233A"/>
                </a:solidFill>
                <a:latin typeface="Volte" panose="00000500000000000000" pitchFamily="50" charset="0"/>
              </a:rPr>
              <a:t>, social </a:t>
            </a:r>
            <a:r>
              <a:rPr lang="fr-FR" sz="1400" err="1">
                <a:solidFill>
                  <a:srgbClr val="1A233A"/>
                </a:solidFill>
                <a:latin typeface="Volte" panose="00000500000000000000" pitchFamily="50" charset="0"/>
              </a:rPr>
              <a:t>groceries</a:t>
            </a:r>
            <a:r>
              <a:rPr lang="fr-FR" sz="1400">
                <a:solidFill>
                  <a:srgbClr val="1A233A"/>
                </a:solidFill>
                <a:latin typeface="Volte" panose="00000500000000000000" pitchFamily="50" charset="0"/>
              </a:rPr>
              <a:t>, </a:t>
            </a:r>
            <a:r>
              <a:rPr lang="fr-FR" sz="1400" err="1">
                <a:solidFill>
                  <a:srgbClr val="1A233A"/>
                </a:solidFill>
                <a:latin typeface="Volte" panose="00000500000000000000" pitchFamily="50" charset="0"/>
              </a:rPr>
              <a:t>NGOs</a:t>
            </a:r>
            <a:br>
              <a:rPr lang="fr-FR" sz="1400">
                <a:solidFill>
                  <a:srgbClr val="1A233A"/>
                </a:solidFill>
                <a:latin typeface="Volte" panose="00000500000000000000" pitchFamily="50" charset="0"/>
              </a:rPr>
            </a:br>
            <a:br>
              <a:rPr lang="fr-FR" sz="1400">
                <a:solidFill>
                  <a:srgbClr val="1A233A"/>
                </a:solidFill>
                <a:latin typeface="Volte" panose="00000500000000000000" pitchFamily="50" charset="0"/>
              </a:rPr>
            </a:br>
            <a:r>
              <a:rPr lang="fr-FR" sz="1400">
                <a:solidFill>
                  <a:srgbClr val="1A233A"/>
                </a:solidFill>
                <a:latin typeface="Volte" panose="00000500000000000000" pitchFamily="50" charset="0"/>
              </a:rPr>
              <a:t>&gt; Key </a:t>
            </a:r>
            <a:r>
              <a:rPr lang="fr-FR" sz="1400" err="1">
                <a:solidFill>
                  <a:srgbClr val="1A233A"/>
                </a:solidFill>
                <a:latin typeface="Volte" panose="00000500000000000000" pitchFamily="50" charset="0"/>
              </a:rPr>
              <a:t>tool</a:t>
            </a:r>
            <a:r>
              <a:rPr lang="fr-FR" sz="1400">
                <a:solidFill>
                  <a:srgbClr val="1A233A"/>
                </a:solidFill>
                <a:latin typeface="Volte" panose="00000500000000000000" pitchFamily="50" charset="0"/>
              </a:rPr>
              <a:t>: </a:t>
            </a:r>
            <a:r>
              <a:rPr lang="fr-FR" sz="1400" err="1">
                <a:solidFill>
                  <a:srgbClr val="1A233A"/>
                </a:solidFill>
                <a:latin typeface="Volte" panose="00000500000000000000" pitchFamily="50" charset="0"/>
              </a:rPr>
              <a:t>logistics</a:t>
            </a:r>
            <a:r>
              <a:rPr lang="fr-FR" sz="1400">
                <a:solidFill>
                  <a:srgbClr val="1A233A"/>
                </a:solidFill>
                <a:latin typeface="Volte" panose="00000500000000000000" pitchFamily="50" charset="0"/>
              </a:rPr>
              <a:t> platform (social local </a:t>
            </a:r>
            <a:r>
              <a:rPr lang="fr-FR" sz="1400" err="1">
                <a:solidFill>
                  <a:srgbClr val="1A233A"/>
                </a:solidFill>
                <a:latin typeface="Volte" panose="00000500000000000000" pitchFamily="50" charset="0"/>
              </a:rPr>
              <a:t>farm</a:t>
            </a:r>
            <a:r>
              <a:rPr lang="fr-FR" sz="1400">
                <a:solidFill>
                  <a:srgbClr val="1A233A"/>
                </a:solidFill>
                <a:latin typeface="Volte" panose="00000500000000000000" pitchFamily="50" charset="0"/>
              </a:rPr>
              <a:t>, 5 </a:t>
            </a:r>
            <a:r>
              <a:rPr lang="fr-FR" sz="1400" err="1">
                <a:solidFill>
                  <a:srgbClr val="1A233A"/>
                </a:solidFill>
                <a:latin typeface="Volte" panose="00000500000000000000" pitchFamily="50" charset="0"/>
              </a:rPr>
              <a:t>groceries</a:t>
            </a:r>
            <a:r>
              <a:rPr lang="fr-FR" sz="1400">
                <a:solidFill>
                  <a:srgbClr val="1A233A"/>
                </a:solidFill>
                <a:latin typeface="Volte" panose="00000500000000000000" pitchFamily="50" charset="0"/>
              </a:rPr>
              <a:t>)</a:t>
            </a:r>
            <a:br>
              <a:rPr lang="fr-FR" sz="1400">
                <a:solidFill>
                  <a:srgbClr val="1A233A"/>
                </a:solidFill>
                <a:latin typeface="Volte" panose="00000500000000000000" pitchFamily="50" charset="0"/>
              </a:rPr>
            </a:br>
            <a:r>
              <a:rPr lang="fr-FR" sz="1400" err="1">
                <a:solidFill>
                  <a:srgbClr val="1A233A"/>
                </a:solidFill>
                <a:latin typeface="Volte" panose="00000500000000000000" pitchFamily="50" charset="0"/>
              </a:rPr>
              <a:t>Governance</a:t>
            </a:r>
            <a:r>
              <a:rPr lang="fr-FR" sz="1400">
                <a:solidFill>
                  <a:srgbClr val="1A233A"/>
                </a:solidFill>
                <a:latin typeface="Volte" panose="00000500000000000000" pitchFamily="50" charset="0"/>
              </a:rPr>
              <a:t> </a:t>
            </a:r>
            <a:r>
              <a:rPr lang="fr-FR" sz="1400" err="1">
                <a:solidFill>
                  <a:srgbClr val="1A233A"/>
                </a:solidFill>
                <a:latin typeface="Volte" panose="00000500000000000000" pitchFamily="50" charset="0"/>
              </a:rPr>
              <a:t>space</a:t>
            </a:r>
            <a:r>
              <a:rPr lang="fr-FR" sz="1400">
                <a:solidFill>
                  <a:srgbClr val="1A233A"/>
                </a:solidFill>
                <a:latin typeface="Volte" panose="00000500000000000000" pitchFamily="50" charset="0"/>
              </a:rPr>
              <a:t>: </a:t>
            </a:r>
            <a:r>
              <a:rPr lang="fr-FR" sz="1400" err="1">
                <a:solidFill>
                  <a:srgbClr val="1A233A"/>
                </a:solidFill>
                <a:latin typeface="Volte" panose="00000500000000000000" pitchFamily="50" charset="0"/>
              </a:rPr>
              <a:t>shared</a:t>
            </a:r>
            <a:r>
              <a:rPr lang="fr-FR" sz="1400">
                <a:solidFill>
                  <a:srgbClr val="1A233A"/>
                </a:solidFill>
                <a:latin typeface="Volte" panose="00000500000000000000" pitchFamily="50" charset="0"/>
              </a:rPr>
              <a:t> values, </a:t>
            </a:r>
            <a:r>
              <a:rPr lang="fr-FR" sz="1400" err="1">
                <a:solidFill>
                  <a:srgbClr val="1A233A"/>
                </a:solidFill>
                <a:latin typeface="Volte" panose="00000500000000000000" pitchFamily="50" charset="0"/>
              </a:rPr>
              <a:t>visits</a:t>
            </a:r>
            <a:r>
              <a:rPr lang="fr-FR" sz="1400">
                <a:solidFill>
                  <a:srgbClr val="1A233A"/>
                </a:solidFill>
                <a:latin typeface="Volte" panose="00000500000000000000" pitchFamily="50" charset="0"/>
              </a:rPr>
              <a:t>, </a:t>
            </a:r>
            <a:r>
              <a:rPr lang="fr-FR" sz="1400" err="1">
                <a:solidFill>
                  <a:srgbClr val="1A233A"/>
                </a:solidFill>
                <a:latin typeface="Volte" panose="00000500000000000000" pitchFamily="50" charset="0"/>
              </a:rPr>
              <a:t>advocacy</a:t>
            </a:r>
            <a:br>
              <a:rPr lang="fr-FR" sz="1400">
                <a:solidFill>
                  <a:srgbClr val="1A233A"/>
                </a:solidFill>
                <a:latin typeface="Volte" panose="00000500000000000000" pitchFamily="50" charset="0"/>
              </a:rPr>
            </a:br>
            <a:br>
              <a:rPr lang="fr-FR" sz="1400">
                <a:solidFill>
                  <a:srgbClr val="1A233A"/>
                </a:solidFill>
                <a:latin typeface="Volte" panose="00000500000000000000" pitchFamily="50" charset="0"/>
              </a:rPr>
            </a:br>
            <a:r>
              <a:rPr lang="fr-FR" sz="1400">
                <a:solidFill>
                  <a:srgbClr val="1A233A"/>
                </a:solidFill>
                <a:latin typeface="Volte" panose="00000500000000000000" pitchFamily="50" charset="0"/>
                <a:sym typeface="Wingdings" pitchFamily="2" charset="2"/>
              </a:rPr>
              <a:t> </a:t>
            </a:r>
            <a:r>
              <a:rPr lang="fr-FR" sz="1400" err="1">
                <a:solidFill>
                  <a:srgbClr val="1A233A"/>
                </a:solidFill>
                <a:latin typeface="Volte" panose="00000500000000000000" pitchFamily="50" charset="0"/>
              </a:rPr>
              <a:t>Dignified</a:t>
            </a:r>
            <a:r>
              <a:rPr lang="fr-FR" sz="1400">
                <a:solidFill>
                  <a:srgbClr val="1A233A"/>
                </a:solidFill>
                <a:latin typeface="Volte" panose="00000500000000000000" pitchFamily="50" charset="0"/>
              </a:rPr>
              <a:t> </a:t>
            </a:r>
            <a:r>
              <a:rPr lang="fr-FR" sz="1400" err="1">
                <a:solidFill>
                  <a:srgbClr val="1A233A"/>
                </a:solidFill>
                <a:latin typeface="Volte" panose="00000500000000000000" pitchFamily="50" charset="0"/>
              </a:rPr>
              <a:t>accessibility</a:t>
            </a:r>
            <a:r>
              <a:rPr lang="fr-FR" sz="1400">
                <a:solidFill>
                  <a:srgbClr val="1A233A"/>
                </a:solidFill>
                <a:latin typeface="Volte" panose="00000500000000000000" pitchFamily="50" charset="0"/>
              </a:rPr>
              <a:t> + transformation of the </a:t>
            </a:r>
            <a:r>
              <a:rPr lang="fr-FR" sz="1400" err="1">
                <a:solidFill>
                  <a:srgbClr val="1A233A"/>
                </a:solidFill>
                <a:latin typeface="Volte" panose="00000500000000000000" pitchFamily="50" charset="0"/>
              </a:rPr>
              <a:t>paradigm</a:t>
            </a:r>
            <a:r>
              <a:rPr lang="fr-FR" sz="1400">
                <a:solidFill>
                  <a:srgbClr val="1A233A"/>
                </a:solidFill>
                <a:latin typeface="Volte" panose="00000500000000000000" pitchFamily="50" charset="0"/>
              </a:rPr>
              <a:t> </a:t>
            </a:r>
            <a:r>
              <a:rPr lang="fr-FR" sz="1400" err="1">
                <a:solidFill>
                  <a:srgbClr val="1A233A"/>
                </a:solidFill>
                <a:latin typeface="Volte" panose="00000500000000000000" pitchFamily="50" charset="0"/>
              </a:rPr>
              <a:t>accross</a:t>
            </a:r>
            <a:r>
              <a:rPr lang="fr-FR" sz="1400">
                <a:solidFill>
                  <a:srgbClr val="1A233A"/>
                </a:solidFill>
                <a:latin typeface="Volte" panose="00000500000000000000" pitchFamily="50" charset="0"/>
              </a:rPr>
              <a:t> the </a:t>
            </a:r>
            <a:r>
              <a:rPr lang="fr-FR" sz="1400" err="1">
                <a:solidFill>
                  <a:srgbClr val="1A233A"/>
                </a:solidFill>
                <a:latin typeface="Volte" panose="00000500000000000000" pitchFamily="50" charset="0"/>
              </a:rPr>
              <a:t>food</a:t>
            </a:r>
            <a:r>
              <a:rPr lang="fr-FR" sz="1400">
                <a:solidFill>
                  <a:srgbClr val="1A233A"/>
                </a:solidFill>
                <a:latin typeface="Volte" panose="00000500000000000000" pitchFamily="50" charset="0"/>
              </a:rPr>
              <a:t> </a:t>
            </a:r>
            <a:r>
              <a:rPr lang="fr-FR" sz="1400" err="1">
                <a:solidFill>
                  <a:srgbClr val="1A233A"/>
                </a:solidFill>
                <a:latin typeface="Volte" panose="00000500000000000000" pitchFamily="50" charset="0"/>
              </a:rPr>
              <a:t>chain</a:t>
            </a:r>
            <a:endParaRPr lang="fr-FR" sz="1400">
              <a:solidFill>
                <a:srgbClr val="1A233A"/>
              </a:solidFill>
              <a:latin typeface="Volte" panose="00000500000000000000" pitchFamily="50" charset="0"/>
            </a:endParaRPr>
          </a:p>
          <a:p>
            <a:endParaRPr lang="fr-FR" sz="1700">
              <a:solidFill>
                <a:srgbClr val="1A233A"/>
              </a:solidFill>
              <a:latin typeface="Volte" panose="00000500000000000000" pitchFamily="50" charset="0"/>
            </a:endParaRPr>
          </a:p>
        </p:txBody>
      </p:sp>
      <p:sp>
        <p:nvSpPr>
          <p:cNvPr id="13" name="Google Shape;64;p14">
            <a:extLst>
              <a:ext uri="{FF2B5EF4-FFF2-40B4-BE49-F238E27FC236}">
                <a16:creationId xmlns:a16="http://schemas.microsoft.com/office/drawing/2014/main" id="{0F7A8FD3-99AB-8441-A574-01903E917F22}"/>
              </a:ext>
            </a:extLst>
          </p:cNvPr>
          <p:cNvSpPr txBox="1">
            <a:spLocks/>
          </p:cNvSpPr>
          <p:nvPr/>
        </p:nvSpPr>
        <p:spPr>
          <a:xfrm>
            <a:off x="550925" y="3510281"/>
            <a:ext cx="3329982" cy="275202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fr-FR" sz="1400">
                <a:solidFill>
                  <a:srgbClr val="1A233A"/>
                </a:solidFill>
                <a:latin typeface="Volte" panose="00000500000000000000" pitchFamily="50" charset="0"/>
              </a:rPr>
              <a:t>COMAC: collective </a:t>
            </a:r>
            <a:r>
              <a:rPr lang="fr-FR" sz="1400" err="1">
                <a:solidFill>
                  <a:srgbClr val="1A233A"/>
                </a:solidFill>
                <a:latin typeface="Volte" panose="00000500000000000000" pitchFamily="50" charset="0"/>
              </a:rPr>
              <a:t>dynamic</a:t>
            </a:r>
            <a:r>
              <a:rPr lang="fr-FR" sz="1400">
                <a:solidFill>
                  <a:srgbClr val="1A233A"/>
                </a:solidFill>
                <a:latin typeface="Volte" panose="00000500000000000000" pitchFamily="50" charset="0"/>
              </a:rPr>
              <a:t> to set </a:t>
            </a:r>
            <a:r>
              <a:rPr lang="fr-FR" sz="1400" err="1">
                <a:solidFill>
                  <a:srgbClr val="1A233A"/>
                </a:solidFill>
                <a:latin typeface="Volte" panose="00000500000000000000" pitchFamily="50" charset="0"/>
              </a:rPr>
              <a:t>locally-adapted</a:t>
            </a:r>
            <a:r>
              <a:rPr lang="fr-FR" sz="1400">
                <a:solidFill>
                  <a:srgbClr val="1A233A"/>
                </a:solidFill>
                <a:latin typeface="Volte" panose="00000500000000000000" pitchFamily="50" charset="0"/>
              </a:rPr>
              <a:t> social </a:t>
            </a:r>
            <a:r>
              <a:rPr lang="fr-FR" sz="1400" err="1">
                <a:solidFill>
                  <a:srgbClr val="1A233A"/>
                </a:solidFill>
                <a:latin typeface="Volte" panose="00000500000000000000" pitchFamily="50" charset="0"/>
              </a:rPr>
              <a:t>food</a:t>
            </a:r>
            <a:r>
              <a:rPr lang="fr-FR" sz="1400">
                <a:solidFill>
                  <a:srgbClr val="1A233A"/>
                </a:solidFill>
                <a:latin typeface="Volte" panose="00000500000000000000" pitchFamily="50" charset="0"/>
              </a:rPr>
              <a:t> </a:t>
            </a:r>
            <a:r>
              <a:rPr lang="fr-FR" sz="1400" err="1">
                <a:solidFill>
                  <a:srgbClr val="1A233A"/>
                </a:solidFill>
                <a:latin typeface="Volte" panose="00000500000000000000" pitchFamily="50" charset="0"/>
              </a:rPr>
              <a:t>security</a:t>
            </a:r>
            <a:r>
              <a:rPr lang="fr-FR" sz="1400">
                <a:solidFill>
                  <a:srgbClr val="1A233A"/>
                </a:solidFill>
                <a:latin typeface="Volte" panose="00000500000000000000" pitchFamily="50" charset="0"/>
              </a:rPr>
              <a:t> </a:t>
            </a:r>
            <a:r>
              <a:rPr lang="fr-FR" sz="1400" err="1">
                <a:solidFill>
                  <a:srgbClr val="1A233A"/>
                </a:solidFill>
                <a:latin typeface="Volte" panose="00000500000000000000" pitchFamily="50" charset="0"/>
              </a:rPr>
              <a:t>into</a:t>
            </a:r>
            <a:r>
              <a:rPr lang="fr-FR" sz="1400">
                <a:solidFill>
                  <a:srgbClr val="1A233A"/>
                </a:solidFill>
                <a:latin typeface="Volte" panose="00000500000000000000" pitchFamily="50" charset="0"/>
              </a:rPr>
              <a:t> motion</a:t>
            </a:r>
          </a:p>
        </p:txBody>
      </p:sp>
    </p:spTree>
    <p:extLst>
      <p:ext uri="{BB962C8B-B14F-4D97-AF65-F5344CB8AC3E}">
        <p14:creationId xmlns:p14="http://schemas.microsoft.com/office/powerpoint/2010/main" val="3499699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1A87AF24-DC88-CF50-2FEE-252F038F1158}"/>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079C911C-56CE-2A2A-B590-D60B7FC04B0A}"/>
              </a:ext>
            </a:extLst>
          </p:cNvPr>
          <p:cNvSpPr/>
          <p:nvPr/>
        </p:nvSpPr>
        <p:spPr>
          <a:xfrm>
            <a:off x="0" y="0"/>
            <a:ext cx="9144000" cy="1157400"/>
          </a:xfrm>
          <a:prstGeom prst="rect">
            <a:avLst/>
          </a:prstGeom>
          <a:solidFill>
            <a:srgbClr val="8FBEB5"/>
          </a:solidFill>
          <a:ln>
            <a:noFill/>
          </a:ln>
          <a:effectLst>
            <a:outerShdw blurRad="57150" dist="19050" dir="5400000" algn="bl" rotWithShape="0">
              <a:schemeClr val="lt1">
                <a:alpha val="49800"/>
              </a:scheme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65" name="Google Shape;65;p14">
            <a:extLst>
              <a:ext uri="{FF2B5EF4-FFF2-40B4-BE49-F238E27FC236}">
                <a16:creationId xmlns:a16="http://schemas.microsoft.com/office/drawing/2014/main" id="{277457A3-E47C-CEBC-1A7E-77DB924F7223}"/>
              </a:ext>
            </a:extLst>
          </p:cNvPr>
          <p:cNvCxnSpPr/>
          <p:nvPr/>
        </p:nvCxnSpPr>
        <p:spPr>
          <a:xfrm flipH="1">
            <a:off x="814300" y="150025"/>
            <a:ext cx="10800" cy="846600"/>
          </a:xfrm>
          <a:prstGeom prst="straightConnector1">
            <a:avLst/>
          </a:prstGeom>
          <a:noFill/>
          <a:ln w="19050" cap="flat" cmpd="sng">
            <a:solidFill>
              <a:srgbClr val="F7E33F"/>
            </a:solidFill>
            <a:prstDash val="sysDot"/>
            <a:round/>
            <a:headEnd type="none" w="med" len="med"/>
            <a:tailEnd type="none" w="med" len="med"/>
          </a:ln>
        </p:spPr>
      </p:cxnSp>
      <p:sp>
        <p:nvSpPr>
          <p:cNvPr id="66" name="Google Shape;66;p14">
            <a:extLst>
              <a:ext uri="{FF2B5EF4-FFF2-40B4-BE49-F238E27FC236}">
                <a16:creationId xmlns:a16="http://schemas.microsoft.com/office/drawing/2014/main" id="{8E6EE972-1016-0779-9402-B09CA1C70828}"/>
              </a:ext>
            </a:extLst>
          </p:cNvPr>
          <p:cNvSpPr txBox="1">
            <a:spLocks noGrp="1"/>
          </p:cNvSpPr>
          <p:nvPr>
            <p:ph type="title" idx="4294967295"/>
          </p:nvPr>
        </p:nvSpPr>
        <p:spPr>
          <a:xfrm>
            <a:off x="1060850" y="117657"/>
            <a:ext cx="7714252" cy="803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FR">
                <a:solidFill>
                  <a:srgbClr val="1A233A"/>
                </a:solidFill>
                <a:latin typeface="Volte" panose="00000500000000000000" pitchFamily="50" charset="0"/>
              </a:rPr>
              <a:t>CAJAU: inclusion and </a:t>
            </a:r>
            <a:r>
              <a:rPr lang="fr-FR" err="1">
                <a:solidFill>
                  <a:srgbClr val="1A233A"/>
                </a:solidFill>
                <a:latin typeface="Volte" panose="00000500000000000000" pitchFamily="50" charset="0"/>
              </a:rPr>
              <a:t>hospitality</a:t>
            </a:r>
            <a:r>
              <a:rPr lang="fr-FR">
                <a:solidFill>
                  <a:srgbClr val="1A233A"/>
                </a:solidFill>
                <a:latin typeface="Volte" panose="00000500000000000000" pitchFamily="50" charset="0"/>
              </a:rPr>
              <a:t> of </a:t>
            </a:r>
            <a:r>
              <a:rPr lang="fr-FR" err="1">
                <a:solidFill>
                  <a:srgbClr val="1A233A"/>
                </a:solidFill>
                <a:latin typeface="Volte" panose="00000500000000000000" pitchFamily="50" charset="0"/>
              </a:rPr>
              <a:t>urban</a:t>
            </a:r>
            <a:r>
              <a:rPr lang="fr-FR">
                <a:solidFill>
                  <a:srgbClr val="1A233A"/>
                </a:solidFill>
                <a:latin typeface="Volte" panose="00000500000000000000" pitchFamily="50" charset="0"/>
              </a:rPr>
              <a:t> agriculture</a:t>
            </a:r>
          </a:p>
        </p:txBody>
      </p:sp>
      <p:sp>
        <p:nvSpPr>
          <p:cNvPr id="2" name="Google Shape;64;p14">
            <a:extLst>
              <a:ext uri="{FF2B5EF4-FFF2-40B4-BE49-F238E27FC236}">
                <a16:creationId xmlns:a16="http://schemas.microsoft.com/office/drawing/2014/main" id="{6E6472A2-050E-B361-FDE9-398FC519C407}"/>
              </a:ext>
            </a:extLst>
          </p:cNvPr>
          <p:cNvSpPr txBox="1">
            <a:spLocks/>
          </p:cNvSpPr>
          <p:nvPr/>
        </p:nvSpPr>
        <p:spPr>
          <a:xfrm>
            <a:off x="3230601" y="1109104"/>
            <a:ext cx="2682798" cy="3282273"/>
          </a:xfrm>
          <a:prstGeom prst="rect">
            <a:avLst/>
          </a:prstGeom>
          <a:noFill/>
          <a:ln>
            <a:noFill/>
          </a:ln>
        </p:spPr>
        <p:txBody>
          <a:bodyPr spcFirstLastPara="1" wrap="square" lIns="91425" tIns="91425" rIns="91425" bIns="91425" anchor="t" anchorCtr="0">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lang="fr-FR" sz="1700">
              <a:solidFill>
                <a:srgbClr val="1A233A"/>
              </a:solidFill>
              <a:latin typeface="Volte" panose="00000500000000000000" pitchFamily="50" charset="0"/>
            </a:endParaRPr>
          </a:p>
          <a:p>
            <a:pPr>
              <a:lnSpc>
                <a:spcPct val="110000"/>
              </a:lnSpc>
            </a:pPr>
            <a:r>
              <a:rPr lang="fr-FR" sz="1400" err="1">
                <a:solidFill>
                  <a:srgbClr val="1A233A"/>
                </a:solidFill>
                <a:latin typeface="Volte" panose="00000500000000000000" pitchFamily="50" charset="0"/>
              </a:rPr>
              <a:t>Research</a:t>
            </a:r>
            <a:r>
              <a:rPr lang="fr-FR" sz="1400">
                <a:solidFill>
                  <a:srgbClr val="1A233A"/>
                </a:solidFill>
                <a:latin typeface="Volte" panose="00000500000000000000" pitchFamily="50" charset="0"/>
              </a:rPr>
              <a:t>-action </a:t>
            </a:r>
            <a:r>
              <a:rPr lang="fr-FR" sz="1400" err="1">
                <a:solidFill>
                  <a:srgbClr val="1A233A"/>
                </a:solidFill>
                <a:latin typeface="Volte" panose="00000500000000000000" pitchFamily="50" charset="0"/>
              </a:rPr>
              <a:t>with</a:t>
            </a:r>
            <a:r>
              <a:rPr lang="fr-FR" sz="1400">
                <a:solidFill>
                  <a:srgbClr val="1A233A"/>
                </a:solidFill>
                <a:latin typeface="Volte" panose="00000500000000000000" pitchFamily="50" charset="0"/>
              </a:rPr>
              <a:t> 3 sites + </a:t>
            </a:r>
            <a:r>
              <a:rPr lang="fr-FR" sz="1400" err="1">
                <a:solidFill>
                  <a:srgbClr val="1A233A"/>
                </a:solidFill>
                <a:latin typeface="Volte" panose="00000500000000000000" pitchFamily="50" charset="0"/>
              </a:rPr>
              <a:t>NGOs</a:t>
            </a:r>
            <a:r>
              <a:rPr lang="fr-FR" sz="1400">
                <a:solidFill>
                  <a:srgbClr val="1A233A"/>
                </a:solidFill>
                <a:latin typeface="Volte" panose="00000500000000000000" pitchFamily="50" charset="0"/>
              </a:rPr>
              <a:t> + </a:t>
            </a:r>
            <a:r>
              <a:rPr lang="fr-FR" sz="1400" err="1">
                <a:solidFill>
                  <a:srgbClr val="1A233A"/>
                </a:solidFill>
                <a:latin typeface="Volte" panose="00000500000000000000" pitchFamily="50" charset="0"/>
              </a:rPr>
              <a:t>sociologist</a:t>
            </a:r>
            <a:br>
              <a:rPr lang="fr-FR" sz="1400">
                <a:solidFill>
                  <a:srgbClr val="1A233A"/>
                </a:solidFill>
                <a:latin typeface="Volte" panose="00000500000000000000" pitchFamily="50" charset="0"/>
              </a:rPr>
            </a:br>
            <a:r>
              <a:rPr lang="fr-FR" sz="1400">
                <a:solidFill>
                  <a:srgbClr val="1A233A"/>
                </a:solidFill>
                <a:latin typeface="Volte" panose="00000500000000000000" pitchFamily="50" charset="0"/>
              </a:rPr>
              <a:t>Methods: interviews, photo-</a:t>
            </a:r>
            <a:r>
              <a:rPr lang="fr-FR" sz="1400" err="1">
                <a:solidFill>
                  <a:srgbClr val="1A233A"/>
                </a:solidFill>
                <a:latin typeface="Volte" panose="00000500000000000000" pitchFamily="50" charset="0"/>
              </a:rPr>
              <a:t>elicitation</a:t>
            </a:r>
            <a:r>
              <a:rPr lang="fr-FR" sz="1400">
                <a:solidFill>
                  <a:srgbClr val="1A233A"/>
                </a:solidFill>
                <a:latin typeface="Volte" panose="00000500000000000000" pitchFamily="50" charset="0"/>
              </a:rPr>
              <a:t>, </a:t>
            </a:r>
            <a:r>
              <a:rPr lang="fr-FR" sz="1400" err="1">
                <a:solidFill>
                  <a:srgbClr val="1A233A"/>
                </a:solidFill>
                <a:latin typeface="Volte" panose="00000500000000000000" pitchFamily="50" charset="0"/>
              </a:rPr>
              <a:t>sensory</a:t>
            </a:r>
            <a:r>
              <a:rPr lang="fr-FR" sz="1400">
                <a:solidFill>
                  <a:srgbClr val="1A233A"/>
                </a:solidFill>
                <a:latin typeface="Volte" panose="00000500000000000000" pitchFamily="50" charset="0"/>
              </a:rPr>
              <a:t> mapping</a:t>
            </a:r>
          </a:p>
          <a:p>
            <a:pPr>
              <a:lnSpc>
                <a:spcPct val="110000"/>
              </a:lnSpc>
            </a:pPr>
            <a:endParaRPr lang="fr-FR" sz="1400">
              <a:solidFill>
                <a:srgbClr val="1A233A"/>
              </a:solidFill>
              <a:latin typeface="Volte" panose="00000500000000000000" pitchFamily="50" charset="0"/>
            </a:endParaRPr>
          </a:p>
          <a:p>
            <a:pPr>
              <a:lnSpc>
                <a:spcPct val="110000"/>
              </a:lnSpc>
            </a:pPr>
            <a:br>
              <a:rPr lang="fr-FR" sz="1400">
                <a:solidFill>
                  <a:srgbClr val="1A233A"/>
                </a:solidFill>
                <a:latin typeface="Volte" panose="00000500000000000000" pitchFamily="50" charset="0"/>
              </a:rPr>
            </a:br>
            <a:br>
              <a:rPr lang="fr-FR" sz="1400">
                <a:solidFill>
                  <a:srgbClr val="1A233A"/>
                </a:solidFill>
                <a:latin typeface="Volte" panose="00000500000000000000" pitchFamily="50" charset="0"/>
              </a:rPr>
            </a:br>
            <a:r>
              <a:rPr lang="fr-FR" sz="1400" err="1">
                <a:solidFill>
                  <a:srgbClr val="1A233A"/>
                </a:solidFill>
                <a:latin typeface="Volte" panose="00000500000000000000" pitchFamily="50" charset="0"/>
              </a:rPr>
              <a:t>Findings</a:t>
            </a:r>
            <a:r>
              <a:rPr lang="fr-FR" sz="1400">
                <a:solidFill>
                  <a:srgbClr val="1A233A"/>
                </a:solidFill>
                <a:latin typeface="Volte" panose="00000500000000000000" pitchFamily="50" charset="0"/>
              </a:rPr>
              <a:t>:</a:t>
            </a:r>
            <a:br>
              <a:rPr lang="fr-FR" sz="1400">
                <a:solidFill>
                  <a:srgbClr val="1A233A"/>
                </a:solidFill>
                <a:latin typeface="Volte" panose="00000500000000000000" pitchFamily="50" charset="0"/>
              </a:rPr>
            </a:br>
            <a:r>
              <a:rPr lang="fr-FR" sz="1400">
                <a:solidFill>
                  <a:srgbClr val="1A233A"/>
                </a:solidFill>
                <a:latin typeface="Volte" panose="00000500000000000000" pitchFamily="50" charset="0"/>
              </a:rPr>
              <a:t>- Access </a:t>
            </a:r>
            <a:r>
              <a:rPr lang="fr-FR" sz="1400" err="1">
                <a:solidFill>
                  <a:srgbClr val="1A233A"/>
                </a:solidFill>
                <a:latin typeface="Volte" panose="00000500000000000000" pitchFamily="50" charset="0"/>
              </a:rPr>
              <a:t>is</a:t>
            </a:r>
            <a:r>
              <a:rPr lang="fr-FR" sz="1400">
                <a:solidFill>
                  <a:srgbClr val="1A233A"/>
                </a:solidFill>
                <a:latin typeface="Volte" panose="00000500000000000000" pitchFamily="50" charset="0"/>
              </a:rPr>
              <a:t> not </a:t>
            </a:r>
            <a:r>
              <a:rPr lang="fr-FR" sz="1400" err="1">
                <a:solidFill>
                  <a:srgbClr val="1A233A"/>
                </a:solidFill>
                <a:latin typeface="Volte" panose="00000500000000000000" pitchFamily="50" charset="0"/>
              </a:rPr>
              <a:t>only</a:t>
            </a:r>
            <a:r>
              <a:rPr lang="fr-FR" sz="1400">
                <a:solidFill>
                  <a:srgbClr val="1A233A"/>
                </a:solidFill>
                <a:latin typeface="Volte" panose="00000500000000000000" pitchFamily="50" charset="0"/>
              </a:rPr>
              <a:t> </a:t>
            </a:r>
            <a:r>
              <a:rPr lang="fr-FR" sz="1400" err="1">
                <a:solidFill>
                  <a:srgbClr val="1A233A"/>
                </a:solidFill>
                <a:latin typeface="Volte" panose="00000500000000000000" pitchFamily="50" charset="0"/>
              </a:rPr>
              <a:t>physical</a:t>
            </a:r>
            <a:br>
              <a:rPr lang="fr-FR" sz="1400">
                <a:solidFill>
                  <a:srgbClr val="1A233A"/>
                </a:solidFill>
                <a:latin typeface="Volte" panose="00000500000000000000" pitchFamily="50" charset="0"/>
              </a:rPr>
            </a:br>
            <a:r>
              <a:rPr lang="fr-FR" sz="1400">
                <a:solidFill>
                  <a:srgbClr val="1A233A"/>
                </a:solidFill>
                <a:latin typeface="Volte" panose="00000500000000000000" pitchFamily="50" charset="0"/>
              </a:rPr>
              <a:t>- </a:t>
            </a:r>
            <a:r>
              <a:rPr lang="fr-FR" sz="1400" err="1">
                <a:solidFill>
                  <a:srgbClr val="1A233A"/>
                </a:solidFill>
                <a:latin typeface="Volte" panose="00000500000000000000" pitchFamily="50" charset="0"/>
              </a:rPr>
              <a:t>Implicit</a:t>
            </a:r>
            <a:r>
              <a:rPr lang="fr-FR" sz="1400">
                <a:solidFill>
                  <a:srgbClr val="1A233A"/>
                </a:solidFill>
                <a:latin typeface="Volte" panose="00000500000000000000" pitchFamily="50" charset="0"/>
              </a:rPr>
              <a:t> codes </a:t>
            </a:r>
            <a:r>
              <a:rPr lang="fr-FR" sz="1400" err="1">
                <a:solidFill>
                  <a:srgbClr val="1A233A"/>
                </a:solidFill>
                <a:latin typeface="Volte" panose="00000500000000000000" pitchFamily="50" charset="0"/>
              </a:rPr>
              <a:t>matter</a:t>
            </a:r>
            <a:r>
              <a:rPr lang="fr-FR" sz="1400">
                <a:solidFill>
                  <a:srgbClr val="1A233A"/>
                </a:solidFill>
                <a:latin typeface="Volte" panose="00000500000000000000" pitchFamily="50" charset="0"/>
              </a:rPr>
              <a:t> (</a:t>
            </a:r>
            <a:r>
              <a:rPr lang="fr-FR" sz="1400" err="1">
                <a:solidFill>
                  <a:srgbClr val="1A233A"/>
                </a:solidFill>
                <a:latin typeface="Volte" panose="00000500000000000000" pitchFamily="50" charset="0"/>
              </a:rPr>
              <a:t>language</a:t>
            </a:r>
            <a:r>
              <a:rPr lang="fr-FR" sz="1400">
                <a:solidFill>
                  <a:srgbClr val="1A233A"/>
                </a:solidFill>
                <a:latin typeface="Volte" panose="00000500000000000000" pitchFamily="50" charset="0"/>
              </a:rPr>
              <a:t>, </a:t>
            </a:r>
            <a:r>
              <a:rPr lang="fr-FR" sz="1400" err="1">
                <a:solidFill>
                  <a:srgbClr val="1A233A"/>
                </a:solidFill>
                <a:latin typeface="Volte" panose="00000500000000000000" pitchFamily="50" charset="0"/>
              </a:rPr>
              <a:t>signage</a:t>
            </a:r>
            <a:r>
              <a:rPr lang="fr-FR" sz="1400">
                <a:solidFill>
                  <a:srgbClr val="1A233A"/>
                </a:solidFill>
                <a:latin typeface="Volte" panose="00000500000000000000" pitchFamily="50" charset="0"/>
              </a:rPr>
              <a:t>, </a:t>
            </a:r>
            <a:r>
              <a:rPr lang="fr-FR" sz="1400" err="1">
                <a:solidFill>
                  <a:srgbClr val="1A233A"/>
                </a:solidFill>
                <a:latin typeface="Volte" panose="00000500000000000000" pitchFamily="50" charset="0"/>
              </a:rPr>
              <a:t>behavior</a:t>
            </a:r>
            <a:r>
              <a:rPr lang="fr-FR" sz="1400">
                <a:solidFill>
                  <a:srgbClr val="1A233A"/>
                </a:solidFill>
                <a:latin typeface="Volte" panose="00000500000000000000" pitchFamily="50" charset="0"/>
              </a:rPr>
              <a:t>)</a:t>
            </a:r>
            <a:br>
              <a:rPr lang="fr-FR" sz="1400">
                <a:solidFill>
                  <a:srgbClr val="1A233A"/>
                </a:solidFill>
                <a:latin typeface="Volte" panose="00000500000000000000" pitchFamily="50" charset="0"/>
              </a:rPr>
            </a:br>
            <a:r>
              <a:rPr lang="fr-FR" sz="1400">
                <a:solidFill>
                  <a:srgbClr val="1A233A"/>
                </a:solidFill>
                <a:latin typeface="Volte" panose="00000500000000000000" pitchFamily="50" charset="0"/>
              </a:rPr>
              <a:t>- </a:t>
            </a:r>
            <a:r>
              <a:rPr lang="fr-FR" sz="1400" err="1">
                <a:solidFill>
                  <a:srgbClr val="1A233A"/>
                </a:solidFill>
                <a:latin typeface="Volte" panose="00000500000000000000" pitchFamily="50" charset="0"/>
              </a:rPr>
              <a:t>Hospitality</a:t>
            </a:r>
            <a:r>
              <a:rPr lang="fr-FR" sz="1400">
                <a:solidFill>
                  <a:srgbClr val="1A233A"/>
                </a:solidFill>
                <a:latin typeface="Volte" panose="00000500000000000000" pitchFamily="50" charset="0"/>
              </a:rPr>
              <a:t> = multiple uses, care, </a:t>
            </a:r>
            <a:r>
              <a:rPr lang="fr-FR" sz="1400" err="1">
                <a:solidFill>
                  <a:srgbClr val="1A233A"/>
                </a:solidFill>
                <a:latin typeface="Volte" panose="00000500000000000000" pitchFamily="50" charset="0"/>
              </a:rPr>
              <a:t>mediation</a:t>
            </a:r>
            <a:br>
              <a:rPr lang="fr-FR" sz="1400">
                <a:solidFill>
                  <a:srgbClr val="1A233A"/>
                </a:solidFill>
                <a:latin typeface="Volte" panose="00000500000000000000" pitchFamily="50" charset="0"/>
              </a:rPr>
            </a:br>
            <a:br>
              <a:rPr lang="fr-FR" sz="1400">
                <a:solidFill>
                  <a:srgbClr val="1A233A"/>
                </a:solidFill>
                <a:latin typeface="Volte" panose="00000500000000000000" pitchFamily="50" charset="0"/>
              </a:rPr>
            </a:br>
            <a:br>
              <a:rPr lang="fr-FR" sz="1400">
                <a:solidFill>
                  <a:srgbClr val="1A233A"/>
                </a:solidFill>
                <a:latin typeface="Volte" panose="00000500000000000000" pitchFamily="50" charset="0"/>
              </a:rPr>
            </a:br>
            <a:endParaRPr lang="fr-FR" sz="1400">
              <a:solidFill>
                <a:srgbClr val="1A233A"/>
              </a:solidFill>
              <a:latin typeface="Volte" panose="00000500000000000000" pitchFamily="50" charset="0"/>
            </a:endParaRPr>
          </a:p>
        </p:txBody>
      </p:sp>
      <p:sp>
        <p:nvSpPr>
          <p:cNvPr id="11" name="ZoneTexte 10">
            <a:extLst>
              <a:ext uri="{FF2B5EF4-FFF2-40B4-BE49-F238E27FC236}">
                <a16:creationId xmlns:a16="http://schemas.microsoft.com/office/drawing/2014/main" id="{FCB563E1-ED0A-D2CF-3E88-D022378BA491}"/>
              </a:ext>
            </a:extLst>
          </p:cNvPr>
          <p:cNvSpPr txBox="1"/>
          <p:nvPr/>
        </p:nvSpPr>
        <p:spPr>
          <a:xfrm>
            <a:off x="2732487" y="4545612"/>
            <a:ext cx="213288" cy="461665"/>
          </a:xfrm>
          <a:prstGeom prst="rect">
            <a:avLst/>
          </a:prstGeom>
          <a:noFill/>
        </p:spPr>
        <p:txBody>
          <a:bodyPr wrap="square">
            <a:spAutoFit/>
          </a:bodyPr>
          <a:lstStyle/>
          <a:p>
            <a:r>
              <a:rPr lang="fr-FR" sz="2400">
                <a:solidFill>
                  <a:schemeClr val="tx1"/>
                </a:solidFill>
                <a:latin typeface="Volte" panose="00000500000000000000" pitchFamily="50" charset="0"/>
              </a:rPr>
              <a:t>.</a:t>
            </a:r>
            <a:r>
              <a:rPr lang="fr-FR" sz="400">
                <a:solidFill>
                  <a:schemeClr val="tx1"/>
                </a:solidFill>
                <a:latin typeface="Volte" panose="00000500000000000000" pitchFamily="50" charset="0"/>
              </a:rPr>
              <a:t> </a:t>
            </a:r>
            <a:endParaRPr lang="fr-FR" sz="1000"/>
          </a:p>
        </p:txBody>
      </p:sp>
      <p:cxnSp>
        <p:nvCxnSpPr>
          <p:cNvPr id="17" name="Connecteur droit 16">
            <a:extLst>
              <a:ext uri="{FF2B5EF4-FFF2-40B4-BE49-F238E27FC236}">
                <a16:creationId xmlns:a16="http://schemas.microsoft.com/office/drawing/2014/main" id="{667DB3E0-E8B9-1C60-EC41-3D428051976C}"/>
              </a:ext>
            </a:extLst>
          </p:cNvPr>
          <p:cNvCxnSpPr>
            <a:cxnSpLocks/>
          </p:cNvCxnSpPr>
          <p:nvPr/>
        </p:nvCxnSpPr>
        <p:spPr>
          <a:xfrm>
            <a:off x="483113" y="4477080"/>
            <a:ext cx="8177774" cy="0"/>
          </a:xfrm>
          <a:prstGeom prst="line">
            <a:avLst/>
          </a:prstGeom>
          <a:ln w="19050">
            <a:solidFill>
              <a:schemeClr val="tx1">
                <a:alpha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89A02E91-EDF6-517C-4F8E-A716E60FFC05}"/>
              </a:ext>
            </a:extLst>
          </p:cNvPr>
          <p:cNvSpPr txBox="1"/>
          <p:nvPr/>
        </p:nvSpPr>
        <p:spPr>
          <a:xfrm>
            <a:off x="2910054" y="4717018"/>
            <a:ext cx="5599655" cy="338554"/>
          </a:xfrm>
          <a:prstGeom prst="rect">
            <a:avLst/>
          </a:prstGeom>
          <a:noFill/>
        </p:spPr>
        <p:txBody>
          <a:bodyPr wrap="square" rtlCol="0">
            <a:spAutoFit/>
          </a:bodyPr>
          <a:lstStyle/>
          <a:p>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a:p>
            <a:endParaRPr lang="fr-FR" sz="700">
              <a:solidFill>
                <a:schemeClr val="tx1"/>
              </a:solidFill>
              <a:latin typeface="Volte" panose="00000500000000000000" pitchFamily="50" charset="0"/>
            </a:endParaRPr>
          </a:p>
        </p:txBody>
      </p:sp>
      <p:pic>
        <p:nvPicPr>
          <p:cNvPr id="4" name="Image 3">
            <a:extLst>
              <a:ext uri="{FF2B5EF4-FFF2-40B4-BE49-F238E27FC236}">
                <a16:creationId xmlns:a16="http://schemas.microsoft.com/office/drawing/2014/main" id="{87F64662-BF0C-0499-3955-1CDF799AE5A8}"/>
              </a:ext>
            </a:extLst>
          </p:cNvPr>
          <p:cNvPicPr>
            <a:picLocks noChangeAspect="1"/>
          </p:cNvPicPr>
          <p:nvPr/>
        </p:nvPicPr>
        <p:blipFill>
          <a:blip r:embed="rId3"/>
          <a:stretch>
            <a:fillRect/>
          </a:stretch>
        </p:blipFill>
        <p:spPr>
          <a:xfrm>
            <a:off x="1060850" y="4603353"/>
            <a:ext cx="1671637" cy="460137"/>
          </a:xfrm>
          <a:prstGeom prst="rect">
            <a:avLst/>
          </a:prstGeom>
        </p:spPr>
      </p:pic>
      <p:sp>
        <p:nvSpPr>
          <p:cNvPr id="5" name="ZoneTexte 4">
            <a:extLst>
              <a:ext uri="{FF2B5EF4-FFF2-40B4-BE49-F238E27FC236}">
                <a16:creationId xmlns:a16="http://schemas.microsoft.com/office/drawing/2014/main" id="{39D11601-E3BB-C88F-2B11-37B6D63BA5CF}"/>
              </a:ext>
            </a:extLst>
          </p:cNvPr>
          <p:cNvSpPr txBox="1"/>
          <p:nvPr/>
        </p:nvSpPr>
        <p:spPr>
          <a:xfrm>
            <a:off x="-1610787" y="3340459"/>
            <a:ext cx="4632384" cy="246221"/>
          </a:xfrm>
          <a:prstGeom prst="rect">
            <a:avLst/>
          </a:prstGeom>
          <a:noFill/>
        </p:spPr>
        <p:txBody>
          <a:bodyPr wrap="square">
            <a:spAutoFit/>
          </a:bodyPr>
          <a:lstStyle/>
          <a:p>
            <a:pPr algn="r" rtl="0">
              <a:spcBef>
                <a:spcPts val="0"/>
              </a:spcBef>
              <a:spcAft>
                <a:spcPts val="0"/>
              </a:spcAft>
            </a:pPr>
            <a:r>
              <a:rPr lang="fr-FR" sz="1000" err="1">
                <a:solidFill>
                  <a:srgbClr val="1A233A"/>
                </a:solidFill>
                <a:latin typeface="Volte" panose="00000500000000000000" pitchFamily="50" charset="0"/>
              </a:rPr>
              <a:t>Sensory</a:t>
            </a:r>
            <a:r>
              <a:rPr lang="fr-FR" sz="1000">
                <a:solidFill>
                  <a:srgbClr val="1A233A"/>
                </a:solidFill>
                <a:latin typeface="Volte" panose="00000500000000000000" pitchFamily="50" charset="0"/>
              </a:rPr>
              <a:t> </a:t>
            </a:r>
            <a:r>
              <a:rPr lang="fr-FR" sz="1000" err="1">
                <a:solidFill>
                  <a:srgbClr val="1A233A"/>
                </a:solidFill>
                <a:latin typeface="Volte" panose="00000500000000000000" pitchFamily="50" charset="0"/>
              </a:rPr>
              <a:t>map</a:t>
            </a:r>
            <a:r>
              <a:rPr lang="fr-FR" sz="1000">
                <a:solidFill>
                  <a:srgbClr val="1A233A"/>
                </a:solidFill>
                <a:latin typeface="Volte" panose="00000500000000000000" pitchFamily="50" charset="0"/>
              </a:rPr>
              <a:t> of an </a:t>
            </a:r>
            <a:r>
              <a:rPr lang="fr-FR" sz="1000" err="1">
                <a:solidFill>
                  <a:srgbClr val="1A233A"/>
                </a:solidFill>
                <a:latin typeface="Volte" panose="00000500000000000000" pitchFamily="50" charset="0"/>
              </a:rPr>
              <a:t>urban</a:t>
            </a:r>
            <a:r>
              <a:rPr lang="fr-FR" sz="1000">
                <a:solidFill>
                  <a:srgbClr val="1A233A"/>
                </a:solidFill>
                <a:latin typeface="Volte" panose="00000500000000000000" pitchFamily="50" charset="0"/>
              </a:rPr>
              <a:t> </a:t>
            </a:r>
            <a:r>
              <a:rPr lang="fr-FR" sz="1000" err="1">
                <a:solidFill>
                  <a:srgbClr val="1A233A"/>
                </a:solidFill>
                <a:latin typeface="Volte" panose="00000500000000000000" pitchFamily="50" charset="0"/>
              </a:rPr>
              <a:t>farm</a:t>
            </a:r>
            <a:endParaRPr lang="fr-FR" sz="1000">
              <a:solidFill>
                <a:srgbClr val="1A233A"/>
              </a:solidFill>
              <a:latin typeface="Volte" panose="00000500000000000000" pitchFamily="50" charset="0"/>
            </a:endParaRPr>
          </a:p>
        </p:txBody>
      </p:sp>
      <p:pic>
        <p:nvPicPr>
          <p:cNvPr id="6" name="Image 5">
            <a:extLst>
              <a:ext uri="{FF2B5EF4-FFF2-40B4-BE49-F238E27FC236}">
                <a16:creationId xmlns:a16="http://schemas.microsoft.com/office/drawing/2014/main" id="{1FB712E3-35BB-B63B-100E-4B4FB9C7BA3E}"/>
              </a:ext>
            </a:extLst>
          </p:cNvPr>
          <p:cNvPicPr>
            <a:picLocks noChangeAspect="1"/>
          </p:cNvPicPr>
          <p:nvPr/>
        </p:nvPicPr>
        <p:blipFill>
          <a:blip r:embed="rId4"/>
          <a:stretch>
            <a:fillRect/>
          </a:stretch>
        </p:blipFill>
        <p:spPr>
          <a:xfrm>
            <a:off x="249228" y="1283672"/>
            <a:ext cx="2876872" cy="1971084"/>
          </a:xfrm>
          <a:prstGeom prst="rect">
            <a:avLst/>
          </a:prstGeom>
        </p:spPr>
      </p:pic>
      <p:pic>
        <p:nvPicPr>
          <p:cNvPr id="9" name="Image 8">
            <a:extLst>
              <a:ext uri="{FF2B5EF4-FFF2-40B4-BE49-F238E27FC236}">
                <a16:creationId xmlns:a16="http://schemas.microsoft.com/office/drawing/2014/main" id="{594D1DFC-5C61-BB26-9603-039DAC7FF4AF}"/>
              </a:ext>
            </a:extLst>
          </p:cNvPr>
          <p:cNvPicPr>
            <a:picLocks noChangeAspect="1"/>
          </p:cNvPicPr>
          <p:nvPr/>
        </p:nvPicPr>
        <p:blipFill>
          <a:blip r:embed="rId5"/>
          <a:stretch>
            <a:fillRect/>
          </a:stretch>
        </p:blipFill>
        <p:spPr>
          <a:xfrm>
            <a:off x="5787699" y="1380838"/>
            <a:ext cx="3078197" cy="2043824"/>
          </a:xfrm>
          <a:prstGeom prst="rect">
            <a:avLst/>
          </a:prstGeom>
        </p:spPr>
      </p:pic>
      <p:sp>
        <p:nvSpPr>
          <p:cNvPr id="12" name="ZoneTexte 11">
            <a:extLst>
              <a:ext uri="{FF2B5EF4-FFF2-40B4-BE49-F238E27FC236}">
                <a16:creationId xmlns:a16="http://schemas.microsoft.com/office/drawing/2014/main" id="{49E03CCC-2A19-41F0-665B-627055C8F65D}"/>
              </a:ext>
            </a:extLst>
          </p:cNvPr>
          <p:cNvSpPr txBox="1"/>
          <p:nvPr/>
        </p:nvSpPr>
        <p:spPr>
          <a:xfrm>
            <a:off x="2240091" y="4100772"/>
            <a:ext cx="5355770" cy="307777"/>
          </a:xfrm>
          <a:prstGeom prst="rect">
            <a:avLst/>
          </a:prstGeom>
          <a:noFill/>
        </p:spPr>
        <p:txBody>
          <a:bodyPr wrap="square">
            <a:spAutoFit/>
          </a:bodyPr>
          <a:lstStyle/>
          <a:p>
            <a:r>
              <a:rPr lang="fr-FR" sz="1400" err="1">
                <a:solidFill>
                  <a:srgbClr val="1A233A"/>
                </a:solidFill>
                <a:latin typeface="Volte" panose="00000500000000000000" pitchFamily="50" charset="0"/>
              </a:rPr>
              <a:t>Scaling</a:t>
            </a:r>
            <a:r>
              <a:rPr lang="fr-FR" sz="1400">
                <a:solidFill>
                  <a:srgbClr val="1A233A"/>
                </a:solidFill>
                <a:latin typeface="Volte" panose="00000500000000000000" pitchFamily="50" charset="0"/>
              </a:rPr>
              <a:t> up: URBAN HI </a:t>
            </a:r>
            <a:r>
              <a:rPr lang="fr-FR" sz="1400" err="1">
                <a:solidFill>
                  <a:srgbClr val="1A233A"/>
                </a:solidFill>
                <a:latin typeface="Volte" panose="00000500000000000000" pitchFamily="50" charset="0"/>
              </a:rPr>
              <a:t>project</a:t>
            </a:r>
            <a:r>
              <a:rPr lang="fr-FR" sz="1400">
                <a:solidFill>
                  <a:srgbClr val="1A233A"/>
                </a:solidFill>
                <a:latin typeface="Volte" panose="00000500000000000000" pitchFamily="50" charset="0"/>
              </a:rPr>
              <a:t> (</a:t>
            </a:r>
            <a:r>
              <a:rPr lang="fr-FR" sz="1400" err="1">
                <a:solidFill>
                  <a:srgbClr val="1A233A"/>
                </a:solidFill>
                <a:latin typeface="Volte" panose="00000500000000000000" pitchFamily="50" charset="0"/>
              </a:rPr>
              <a:t>handbook</a:t>
            </a:r>
            <a:r>
              <a:rPr lang="fr-FR" sz="1400">
                <a:solidFill>
                  <a:srgbClr val="1A233A"/>
                </a:solidFill>
                <a:latin typeface="Volte" panose="00000500000000000000" pitchFamily="50" charset="0"/>
              </a:rPr>
              <a:t>, </a:t>
            </a:r>
            <a:r>
              <a:rPr lang="fr-FR" sz="1400" err="1">
                <a:solidFill>
                  <a:srgbClr val="1A233A"/>
                </a:solidFill>
                <a:latin typeface="Volte" panose="00000500000000000000" pitchFamily="50" charset="0"/>
              </a:rPr>
              <a:t>tools</a:t>
            </a:r>
            <a:r>
              <a:rPr lang="fr-FR" sz="1400">
                <a:solidFill>
                  <a:srgbClr val="1A233A"/>
                </a:solidFill>
                <a:latin typeface="Volte" panose="00000500000000000000" pitchFamily="50" charset="0"/>
              </a:rPr>
              <a:t>, brief)</a:t>
            </a:r>
            <a:endParaRPr lang="fr-FR"/>
          </a:p>
        </p:txBody>
      </p:sp>
      <p:sp>
        <p:nvSpPr>
          <p:cNvPr id="13" name="ZoneTexte 12">
            <a:extLst>
              <a:ext uri="{FF2B5EF4-FFF2-40B4-BE49-F238E27FC236}">
                <a16:creationId xmlns:a16="http://schemas.microsoft.com/office/drawing/2014/main" id="{2135AE6F-6F01-74A0-E1F4-96EB278AE478}"/>
              </a:ext>
            </a:extLst>
          </p:cNvPr>
          <p:cNvSpPr txBox="1"/>
          <p:nvPr/>
        </p:nvSpPr>
        <p:spPr>
          <a:xfrm>
            <a:off x="4012107" y="3431543"/>
            <a:ext cx="4632384" cy="246221"/>
          </a:xfrm>
          <a:prstGeom prst="rect">
            <a:avLst/>
          </a:prstGeom>
          <a:noFill/>
        </p:spPr>
        <p:txBody>
          <a:bodyPr wrap="square">
            <a:spAutoFit/>
          </a:bodyPr>
          <a:lstStyle/>
          <a:p>
            <a:pPr algn="r" rtl="0">
              <a:spcBef>
                <a:spcPts val="0"/>
              </a:spcBef>
              <a:spcAft>
                <a:spcPts val="0"/>
              </a:spcAft>
            </a:pPr>
            <a:r>
              <a:rPr lang="fr-FR" sz="1000">
                <a:solidFill>
                  <a:srgbClr val="1A233A"/>
                </a:solidFill>
                <a:latin typeface="Volte" panose="00000500000000000000" pitchFamily="50" charset="0"/>
              </a:rPr>
              <a:t>Photos </a:t>
            </a:r>
            <a:r>
              <a:rPr lang="fr-FR" sz="1000" err="1">
                <a:solidFill>
                  <a:srgbClr val="1A233A"/>
                </a:solidFill>
                <a:latin typeface="Volte" panose="00000500000000000000" pitchFamily="50" charset="0"/>
              </a:rPr>
              <a:t>from</a:t>
            </a:r>
            <a:r>
              <a:rPr lang="fr-FR" sz="1000">
                <a:solidFill>
                  <a:srgbClr val="1A233A"/>
                </a:solidFill>
                <a:latin typeface="Volte" panose="00000500000000000000" pitchFamily="50" charset="0"/>
              </a:rPr>
              <a:t> a participant at one of the </a:t>
            </a:r>
            <a:r>
              <a:rPr lang="fr-FR" sz="1000" err="1">
                <a:solidFill>
                  <a:srgbClr val="1A233A"/>
                </a:solidFill>
                <a:latin typeface="Volte" panose="00000500000000000000" pitchFamily="50" charset="0"/>
              </a:rPr>
              <a:t>farms</a:t>
            </a:r>
            <a:endParaRPr lang="fr-FR" sz="1000">
              <a:solidFill>
                <a:srgbClr val="1A233A"/>
              </a:solidFill>
              <a:latin typeface="Volte" panose="00000500000000000000" pitchFamily="50" charset="0"/>
            </a:endParaRPr>
          </a:p>
        </p:txBody>
      </p:sp>
    </p:spTree>
    <p:extLst>
      <p:ext uri="{BB962C8B-B14F-4D97-AF65-F5344CB8AC3E}">
        <p14:creationId xmlns:p14="http://schemas.microsoft.com/office/powerpoint/2010/main" val="1803655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1A87AF24-DC88-CF50-2FEE-252F038F1158}"/>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079C911C-56CE-2A2A-B590-D60B7FC04B0A}"/>
              </a:ext>
            </a:extLst>
          </p:cNvPr>
          <p:cNvSpPr/>
          <p:nvPr/>
        </p:nvSpPr>
        <p:spPr>
          <a:xfrm>
            <a:off x="0" y="0"/>
            <a:ext cx="9144000" cy="1157400"/>
          </a:xfrm>
          <a:prstGeom prst="rect">
            <a:avLst/>
          </a:prstGeom>
          <a:solidFill>
            <a:srgbClr val="8FBEB5"/>
          </a:solidFill>
          <a:ln>
            <a:noFill/>
          </a:ln>
          <a:effectLst>
            <a:outerShdw blurRad="57150" dist="19050" dir="5400000" algn="bl" rotWithShape="0">
              <a:schemeClr val="lt1">
                <a:alpha val="49800"/>
              </a:scheme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65" name="Google Shape;65;p14">
            <a:extLst>
              <a:ext uri="{FF2B5EF4-FFF2-40B4-BE49-F238E27FC236}">
                <a16:creationId xmlns:a16="http://schemas.microsoft.com/office/drawing/2014/main" id="{277457A3-E47C-CEBC-1A7E-77DB924F7223}"/>
              </a:ext>
            </a:extLst>
          </p:cNvPr>
          <p:cNvCxnSpPr/>
          <p:nvPr/>
        </p:nvCxnSpPr>
        <p:spPr>
          <a:xfrm flipH="1">
            <a:off x="814300" y="150025"/>
            <a:ext cx="10800" cy="846600"/>
          </a:xfrm>
          <a:prstGeom prst="straightConnector1">
            <a:avLst/>
          </a:prstGeom>
          <a:noFill/>
          <a:ln w="19050" cap="flat" cmpd="sng">
            <a:solidFill>
              <a:srgbClr val="F7E33F"/>
            </a:solidFill>
            <a:prstDash val="sysDot"/>
            <a:round/>
            <a:headEnd type="none" w="med" len="med"/>
            <a:tailEnd type="none" w="med" len="med"/>
          </a:ln>
        </p:spPr>
      </p:cxnSp>
      <p:sp>
        <p:nvSpPr>
          <p:cNvPr id="66" name="Google Shape;66;p14">
            <a:extLst>
              <a:ext uri="{FF2B5EF4-FFF2-40B4-BE49-F238E27FC236}">
                <a16:creationId xmlns:a16="http://schemas.microsoft.com/office/drawing/2014/main" id="{8E6EE972-1016-0779-9402-B09CA1C70828}"/>
              </a:ext>
            </a:extLst>
          </p:cNvPr>
          <p:cNvSpPr txBox="1">
            <a:spLocks noGrp="1"/>
          </p:cNvSpPr>
          <p:nvPr>
            <p:ph type="title" idx="4294967295"/>
          </p:nvPr>
        </p:nvSpPr>
        <p:spPr>
          <a:xfrm>
            <a:off x="1060850" y="117657"/>
            <a:ext cx="7714252" cy="80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err="1">
                <a:solidFill>
                  <a:srgbClr val="1A233A"/>
                </a:solidFill>
                <a:latin typeface="Volte" panose="00000500000000000000" pitchFamily="50" charset="0"/>
              </a:rPr>
              <a:t>Cooperation</a:t>
            </a:r>
            <a:r>
              <a:rPr lang="fr-FR">
                <a:solidFill>
                  <a:srgbClr val="1A233A"/>
                </a:solidFill>
                <a:latin typeface="Volte" panose="00000500000000000000" pitchFamily="50" charset="0"/>
              </a:rPr>
              <a:t> as infrastructure</a:t>
            </a:r>
          </a:p>
        </p:txBody>
      </p:sp>
      <p:sp>
        <p:nvSpPr>
          <p:cNvPr id="2" name="Google Shape;64;p14">
            <a:extLst>
              <a:ext uri="{FF2B5EF4-FFF2-40B4-BE49-F238E27FC236}">
                <a16:creationId xmlns:a16="http://schemas.microsoft.com/office/drawing/2014/main" id="{6E6472A2-050E-B361-FDE9-398FC519C407}"/>
              </a:ext>
            </a:extLst>
          </p:cNvPr>
          <p:cNvSpPr txBox="1">
            <a:spLocks/>
          </p:cNvSpPr>
          <p:nvPr/>
        </p:nvSpPr>
        <p:spPr>
          <a:xfrm>
            <a:off x="263031" y="1851326"/>
            <a:ext cx="2378385" cy="2752027"/>
          </a:xfrm>
          <a:prstGeom prst="rect">
            <a:avLst/>
          </a:prstGeom>
          <a:noFill/>
          <a:ln>
            <a:noFill/>
          </a:ln>
        </p:spPr>
        <p:txBody>
          <a:bodyPr spcFirstLastPara="1" wrap="square" lIns="91425" tIns="91425" rIns="91425" bIns="91425" anchor="t"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lang="fr-FR" sz="1600">
              <a:solidFill>
                <a:srgbClr val="1A233A"/>
              </a:solidFill>
              <a:latin typeface="Volte" panose="00000500000000000000" pitchFamily="50" charset="0"/>
            </a:endParaRPr>
          </a:p>
          <a:p>
            <a:pPr>
              <a:lnSpc>
                <a:spcPct val="110000"/>
              </a:lnSpc>
            </a:pPr>
            <a:r>
              <a:rPr lang="fr-FR" sz="1600" err="1">
                <a:solidFill>
                  <a:srgbClr val="1A233A"/>
                </a:solidFill>
                <a:latin typeface="Volte" panose="00000500000000000000" pitchFamily="50" charset="0"/>
              </a:rPr>
              <a:t>Reconnecting</a:t>
            </a:r>
            <a:r>
              <a:rPr lang="fr-FR" sz="1600">
                <a:solidFill>
                  <a:srgbClr val="1A233A"/>
                </a:solidFill>
                <a:latin typeface="Volte" panose="00000500000000000000" pitchFamily="50" charset="0"/>
              </a:rPr>
              <a:t> the dots:</a:t>
            </a:r>
            <a:br>
              <a:rPr lang="fr-FR" sz="1600">
                <a:solidFill>
                  <a:srgbClr val="1A233A"/>
                </a:solidFill>
                <a:latin typeface="Volte" panose="00000500000000000000" pitchFamily="50" charset="0"/>
              </a:rPr>
            </a:br>
            <a:r>
              <a:rPr lang="fr-FR" sz="1600">
                <a:solidFill>
                  <a:srgbClr val="1A233A"/>
                </a:solidFill>
                <a:latin typeface="Volte" panose="00000500000000000000" pitchFamily="50" charset="0"/>
              </a:rPr>
              <a:t>- Production &amp; </a:t>
            </a:r>
            <a:r>
              <a:rPr lang="fr-FR" sz="1600" err="1">
                <a:solidFill>
                  <a:srgbClr val="1A233A"/>
                </a:solidFill>
                <a:latin typeface="Volte" panose="00000500000000000000" pitchFamily="50" charset="0"/>
              </a:rPr>
              <a:t>accessibility</a:t>
            </a:r>
            <a:br>
              <a:rPr lang="fr-FR" sz="1600">
                <a:solidFill>
                  <a:srgbClr val="1A233A"/>
                </a:solidFill>
                <a:latin typeface="Volte" panose="00000500000000000000" pitchFamily="50" charset="0"/>
              </a:rPr>
            </a:br>
            <a:r>
              <a:rPr lang="fr-FR" sz="1600">
                <a:solidFill>
                  <a:srgbClr val="1A233A"/>
                </a:solidFill>
                <a:latin typeface="Volte" panose="00000500000000000000" pitchFamily="50" charset="0"/>
              </a:rPr>
              <a:t>- </a:t>
            </a:r>
            <a:r>
              <a:rPr lang="fr-FR" sz="1600" err="1">
                <a:solidFill>
                  <a:srgbClr val="1A233A"/>
                </a:solidFill>
                <a:latin typeface="Volte" panose="00000500000000000000" pitchFamily="50" charset="0"/>
              </a:rPr>
              <a:t>Logistics</a:t>
            </a:r>
            <a:r>
              <a:rPr lang="fr-FR" sz="1600">
                <a:solidFill>
                  <a:srgbClr val="1A233A"/>
                </a:solidFill>
                <a:latin typeface="Volte" panose="00000500000000000000" pitchFamily="50" charset="0"/>
              </a:rPr>
              <a:t> &amp; </a:t>
            </a:r>
            <a:r>
              <a:rPr lang="fr-FR" sz="1600" err="1">
                <a:solidFill>
                  <a:srgbClr val="1A233A"/>
                </a:solidFill>
                <a:latin typeface="Volte" panose="00000500000000000000" pitchFamily="50" charset="0"/>
              </a:rPr>
              <a:t>relationships</a:t>
            </a:r>
            <a:br>
              <a:rPr lang="fr-FR" sz="1600">
                <a:solidFill>
                  <a:srgbClr val="1A233A"/>
                </a:solidFill>
                <a:latin typeface="Volte" panose="00000500000000000000" pitchFamily="50" charset="0"/>
              </a:rPr>
            </a:br>
            <a:r>
              <a:rPr lang="fr-FR" sz="1600">
                <a:solidFill>
                  <a:srgbClr val="1A233A"/>
                </a:solidFill>
                <a:latin typeface="Volte" panose="00000500000000000000" pitchFamily="50" charset="0"/>
              </a:rPr>
              <a:t>- Redistribution &amp; recognition</a:t>
            </a:r>
          </a:p>
          <a:p>
            <a:pPr>
              <a:lnSpc>
                <a:spcPct val="110000"/>
              </a:lnSpc>
            </a:pPr>
            <a:endParaRPr lang="fr-FR" sz="1600">
              <a:solidFill>
                <a:srgbClr val="1A233A"/>
              </a:solidFill>
              <a:latin typeface="Volte" panose="00000500000000000000" pitchFamily="50" charset="0"/>
            </a:endParaRPr>
          </a:p>
          <a:p>
            <a:pPr>
              <a:lnSpc>
                <a:spcPct val="110000"/>
              </a:lnSpc>
            </a:pPr>
            <a:r>
              <a:rPr lang="fr-FR" sz="1600" err="1">
                <a:solidFill>
                  <a:srgbClr val="1A233A"/>
                </a:solidFill>
                <a:latin typeface="Volte" panose="00000500000000000000" pitchFamily="50" charset="0"/>
              </a:rPr>
              <a:t>Scaling</a:t>
            </a:r>
            <a:r>
              <a:rPr lang="fr-FR" sz="1600">
                <a:solidFill>
                  <a:srgbClr val="1A233A"/>
                </a:solidFill>
                <a:latin typeface="Volte" panose="00000500000000000000" pitchFamily="50" charset="0"/>
              </a:rPr>
              <a:t> </a:t>
            </a:r>
            <a:r>
              <a:rPr lang="fr-FR" sz="1600" err="1">
                <a:solidFill>
                  <a:srgbClr val="1A233A"/>
                </a:solidFill>
                <a:latin typeface="Volte" panose="00000500000000000000" pitchFamily="50" charset="0"/>
              </a:rPr>
              <a:t>resilience</a:t>
            </a:r>
            <a:r>
              <a:rPr lang="fr-FR" sz="1600">
                <a:solidFill>
                  <a:srgbClr val="1A233A"/>
                </a:solidFill>
                <a:latin typeface="Volte" panose="00000500000000000000" pitchFamily="50" charset="0"/>
              </a:rPr>
              <a:t> = </a:t>
            </a:r>
            <a:r>
              <a:rPr lang="fr-FR" sz="1600" err="1">
                <a:solidFill>
                  <a:srgbClr val="1A233A"/>
                </a:solidFill>
                <a:latin typeface="Volte" panose="00000500000000000000" pitchFamily="50" charset="0"/>
              </a:rPr>
              <a:t>scaling</a:t>
            </a:r>
            <a:r>
              <a:rPr lang="fr-FR" sz="1600">
                <a:solidFill>
                  <a:srgbClr val="1A233A"/>
                </a:solidFill>
                <a:latin typeface="Volte" panose="00000500000000000000" pitchFamily="50" charset="0"/>
              </a:rPr>
              <a:t> </a:t>
            </a:r>
            <a:r>
              <a:rPr lang="fr-FR" sz="1600" err="1">
                <a:solidFill>
                  <a:srgbClr val="1A233A"/>
                </a:solidFill>
                <a:latin typeface="Volte" panose="00000500000000000000" pitchFamily="50" charset="0"/>
              </a:rPr>
              <a:t>cooperations</a:t>
            </a:r>
            <a:r>
              <a:rPr lang="fr-FR" sz="1600">
                <a:solidFill>
                  <a:srgbClr val="1A233A"/>
                </a:solidFill>
                <a:latin typeface="Volte" panose="00000500000000000000" pitchFamily="50" charset="0"/>
              </a:rPr>
              <a:t>:  call for public action</a:t>
            </a:r>
          </a:p>
          <a:p>
            <a:pPr>
              <a:lnSpc>
                <a:spcPct val="110000"/>
              </a:lnSpc>
            </a:pPr>
            <a:endParaRPr lang="fr-FR" sz="1050">
              <a:solidFill>
                <a:srgbClr val="1A233A"/>
              </a:solidFill>
              <a:latin typeface="Volte" panose="00000500000000000000" pitchFamily="50" charset="0"/>
            </a:endParaRPr>
          </a:p>
          <a:p>
            <a:pPr>
              <a:lnSpc>
                <a:spcPct val="110000"/>
              </a:lnSpc>
            </a:pPr>
            <a:endParaRPr lang="fr-FR" sz="1050">
              <a:solidFill>
                <a:srgbClr val="1A233A"/>
              </a:solidFill>
              <a:latin typeface="Volte" panose="00000500000000000000" pitchFamily="50" charset="0"/>
            </a:endParaRPr>
          </a:p>
          <a:p>
            <a:pPr>
              <a:lnSpc>
                <a:spcPct val="110000"/>
              </a:lnSpc>
            </a:pPr>
            <a:endParaRPr lang="fr-FR" sz="1050">
              <a:solidFill>
                <a:srgbClr val="1A233A"/>
              </a:solidFill>
              <a:latin typeface="Volte" panose="00000500000000000000" pitchFamily="50" charset="0"/>
            </a:endParaRPr>
          </a:p>
          <a:p>
            <a:pPr>
              <a:lnSpc>
                <a:spcPct val="110000"/>
              </a:lnSpc>
            </a:pPr>
            <a:br>
              <a:rPr lang="fr-FR" sz="1050"/>
            </a:br>
            <a:endParaRPr lang="fr-FR" sz="1400">
              <a:solidFill>
                <a:srgbClr val="1A233A"/>
              </a:solidFill>
              <a:latin typeface="Volte" panose="00000500000000000000" pitchFamily="50" charset="0"/>
            </a:endParaRPr>
          </a:p>
        </p:txBody>
      </p:sp>
      <p:sp>
        <p:nvSpPr>
          <p:cNvPr id="11" name="ZoneTexte 10">
            <a:extLst>
              <a:ext uri="{FF2B5EF4-FFF2-40B4-BE49-F238E27FC236}">
                <a16:creationId xmlns:a16="http://schemas.microsoft.com/office/drawing/2014/main" id="{FCB563E1-ED0A-D2CF-3E88-D022378BA491}"/>
              </a:ext>
            </a:extLst>
          </p:cNvPr>
          <p:cNvSpPr txBox="1"/>
          <p:nvPr/>
        </p:nvSpPr>
        <p:spPr>
          <a:xfrm>
            <a:off x="2732487" y="4545612"/>
            <a:ext cx="213288" cy="461665"/>
          </a:xfrm>
          <a:prstGeom prst="rect">
            <a:avLst/>
          </a:prstGeom>
          <a:noFill/>
        </p:spPr>
        <p:txBody>
          <a:bodyPr wrap="square">
            <a:spAutoFit/>
          </a:bodyPr>
          <a:lstStyle/>
          <a:p>
            <a:r>
              <a:rPr lang="fr-FR" sz="2400">
                <a:solidFill>
                  <a:schemeClr val="tx1"/>
                </a:solidFill>
                <a:latin typeface="Volte" panose="00000500000000000000" pitchFamily="50" charset="0"/>
              </a:rPr>
              <a:t>.</a:t>
            </a:r>
            <a:r>
              <a:rPr lang="fr-FR" sz="400">
                <a:solidFill>
                  <a:schemeClr val="tx1"/>
                </a:solidFill>
                <a:latin typeface="Volte" panose="00000500000000000000" pitchFamily="50" charset="0"/>
              </a:rPr>
              <a:t> </a:t>
            </a:r>
            <a:endParaRPr lang="fr-FR" sz="1000"/>
          </a:p>
        </p:txBody>
      </p:sp>
      <p:cxnSp>
        <p:nvCxnSpPr>
          <p:cNvPr id="17" name="Connecteur droit 16">
            <a:extLst>
              <a:ext uri="{FF2B5EF4-FFF2-40B4-BE49-F238E27FC236}">
                <a16:creationId xmlns:a16="http://schemas.microsoft.com/office/drawing/2014/main" id="{667DB3E0-E8B9-1C60-EC41-3D428051976C}"/>
              </a:ext>
            </a:extLst>
          </p:cNvPr>
          <p:cNvCxnSpPr>
            <a:cxnSpLocks/>
          </p:cNvCxnSpPr>
          <p:nvPr/>
        </p:nvCxnSpPr>
        <p:spPr>
          <a:xfrm>
            <a:off x="483113" y="4477080"/>
            <a:ext cx="8177774" cy="0"/>
          </a:xfrm>
          <a:prstGeom prst="line">
            <a:avLst/>
          </a:prstGeom>
          <a:ln w="19050">
            <a:solidFill>
              <a:schemeClr val="tx1">
                <a:alpha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89A02E91-EDF6-517C-4F8E-A716E60FFC05}"/>
              </a:ext>
            </a:extLst>
          </p:cNvPr>
          <p:cNvSpPr txBox="1"/>
          <p:nvPr/>
        </p:nvSpPr>
        <p:spPr>
          <a:xfrm>
            <a:off x="2910054" y="4717018"/>
            <a:ext cx="5599655" cy="338554"/>
          </a:xfrm>
          <a:prstGeom prst="rect">
            <a:avLst/>
          </a:prstGeom>
          <a:noFill/>
        </p:spPr>
        <p:txBody>
          <a:bodyPr wrap="square" rtlCol="0">
            <a:spAutoFit/>
          </a:bodyPr>
          <a:lstStyle/>
          <a:p>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a:p>
            <a:endParaRPr lang="fr-FR" sz="700">
              <a:solidFill>
                <a:schemeClr val="tx1"/>
              </a:solidFill>
              <a:latin typeface="Volte" panose="00000500000000000000" pitchFamily="50" charset="0"/>
            </a:endParaRPr>
          </a:p>
        </p:txBody>
      </p:sp>
      <p:pic>
        <p:nvPicPr>
          <p:cNvPr id="4" name="Image 3">
            <a:extLst>
              <a:ext uri="{FF2B5EF4-FFF2-40B4-BE49-F238E27FC236}">
                <a16:creationId xmlns:a16="http://schemas.microsoft.com/office/drawing/2014/main" id="{87F64662-BF0C-0499-3955-1CDF799AE5A8}"/>
              </a:ext>
            </a:extLst>
          </p:cNvPr>
          <p:cNvPicPr>
            <a:picLocks noChangeAspect="1"/>
          </p:cNvPicPr>
          <p:nvPr/>
        </p:nvPicPr>
        <p:blipFill>
          <a:blip r:embed="rId3"/>
          <a:stretch>
            <a:fillRect/>
          </a:stretch>
        </p:blipFill>
        <p:spPr>
          <a:xfrm>
            <a:off x="1060850" y="4603353"/>
            <a:ext cx="1671637" cy="460137"/>
          </a:xfrm>
          <a:prstGeom prst="rect">
            <a:avLst/>
          </a:prstGeom>
        </p:spPr>
      </p:pic>
      <p:sp>
        <p:nvSpPr>
          <p:cNvPr id="5" name="ZoneTexte 4">
            <a:extLst>
              <a:ext uri="{FF2B5EF4-FFF2-40B4-BE49-F238E27FC236}">
                <a16:creationId xmlns:a16="http://schemas.microsoft.com/office/drawing/2014/main" id="{39D11601-E3BB-C88F-2B11-37B6D63BA5CF}"/>
              </a:ext>
            </a:extLst>
          </p:cNvPr>
          <p:cNvSpPr txBox="1"/>
          <p:nvPr/>
        </p:nvSpPr>
        <p:spPr>
          <a:xfrm>
            <a:off x="4649810" y="3769195"/>
            <a:ext cx="1814835" cy="707886"/>
          </a:xfrm>
          <a:prstGeom prst="rect">
            <a:avLst/>
          </a:prstGeom>
          <a:noFill/>
        </p:spPr>
        <p:txBody>
          <a:bodyPr wrap="square">
            <a:spAutoFit/>
          </a:bodyPr>
          <a:lstStyle/>
          <a:p>
            <a:pPr algn="r" rtl="0">
              <a:spcBef>
                <a:spcPts val="0"/>
              </a:spcBef>
              <a:spcAft>
                <a:spcPts val="0"/>
              </a:spcAft>
            </a:pPr>
            <a:r>
              <a:rPr lang="fr-FR" sz="1000">
                <a:solidFill>
                  <a:srgbClr val="1A233A"/>
                </a:solidFill>
                <a:latin typeface="Volte" panose="00000500000000000000" pitchFamily="50" charset="0"/>
              </a:rPr>
              <a:t>Right: </a:t>
            </a:r>
            <a:r>
              <a:rPr lang="fr-FR" sz="1000" err="1">
                <a:solidFill>
                  <a:srgbClr val="1A233A"/>
                </a:solidFill>
                <a:latin typeface="Volte" panose="00000500000000000000" pitchFamily="50" charset="0"/>
              </a:rPr>
              <a:t>Rendition</a:t>
            </a:r>
            <a:r>
              <a:rPr lang="fr-FR" sz="1000">
                <a:solidFill>
                  <a:srgbClr val="1A233A"/>
                </a:solidFill>
                <a:latin typeface="Volte" panose="00000500000000000000" pitchFamily="50" charset="0"/>
              </a:rPr>
              <a:t> of a </a:t>
            </a:r>
            <a:r>
              <a:rPr lang="fr-FR" sz="1000" err="1">
                <a:solidFill>
                  <a:srgbClr val="1A233A"/>
                </a:solidFill>
                <a:latin typeface="Volte" panose="00000500000000000000" pitchFamily="50" charset="0"/>
              </a:rPr>
              <a:t>multistakeholder</a:t>
            </a:r>
            <a:r>
              <a:rPr lang="fr-FR" sz="1000">
                <a:solidFill>
                  <a:srgbClr val="1A233A"/>
                </a:solidFill>
                <a:latin typeface="Volte" panose="00000500000000000000" pitchFamily="50" charset="0"/>
              </a:rPr>
              <a:t>, multi-</a:t>
            </a:r>
            <a:r>
              <a:rPr lang="fr-FR" sz="1000" err="1">
                <a:solidFill>
                  <a:srgbClr val="1A233A"/>
                </a:solidFill>
                <a:latin typeface="Volte" panose="00000500000000000000" pitchFamily="50" charset="0"/>
              </a:rPr>
              <a:t>method</a:t>
            </a:r>
            <a:r>
              <a:rPr lang="fr-FR" sz="1000">
                <a:solidFill>
                  <a:srgbClr val="1A233A"/>
                </a:solidFill>
                <a:latin typeface="Volte" panose="00000500000000000000" pitchFamily="50" charset="0"/>
              </a:rPr>
              <a:t> </a:t>
            </a:r>
            <a:r>
              <a:rPr lang="fr-FR" sz="1000" err="1">
                <a:solidFill>
                  <a:srgbClr val="1A233A"/>
                </a:solidFill>
                <a:latin typeface="Volte" panose="00000500000000000000" pitchFamily="50" charset="0"/>
              </a:rPr>
              <a:t>event</a:t>
            </a:r>
            <a:r>
              <a:rPr lang="fr-FR" sz="1000">
                <a:solidFill>
                  <a:srgbClr val="1A233A"/>
                </a:solidFill>
                <a:latin typeface="Volte" panose="00000500000000000000" pitchFamily="50" charset="0"/>
              </a:rPr>
              <a:t> « </a:t>
            </a:r>
            <a:r>
              <a:rPr lang="fr-FR" sz="1000" err="1">
                <a:solidFill>
                  <a:srgbClr val="1A233A"/>
                </a:solidFill>
                <a:latin typeface="Volte" panose="00000500000000000000" pitchFamily="50" charset="0"/>
              </a:rPr>
              <a:t>common</a:t>
            </a:r>
            <a:r>
              <a:rPr lang="fr-FR" sz="1000">
                <a:solidFill>
                  <a:srgbClr val="1A233A"/>
                </a:solidFill>
                <a:latin typeface="Volte" panose="00000500000000000000" pitchFamily="50" charset="0"/>
              </a:rPr>
              <a:t> lands » </a:t>
            </a:r>
          </a:p>
        </p:txBody>
      </p:sp>
      <p:pic>
        <p:nvPicPr>
          <p:cNvPr id="7170" name="Picture 2">
            <a:extLst>
              <a:ext uri="{FF2B5EF4-FFF2-40B4-BE49-F238E27FC236}">
                <a16:creationId xmlns:a16="http://schemas.microsoft.com/office/drawing/2014/main" id="{AA234DED-C3BE-5AF3-32C5-D878A98768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645" y="814037"/>
            <a:ext cx="2625181" cy="366304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330902E3-621F-E2A0-84A6-6AD6276E7CD6}"/>
              </a:ext>
            </a:extLst>
          </p:cNvPr>
          <p:cNvPicPr>
            <a:picLocks noChangeAspect="1"/>
          </p:cNvPicPr>
          <p:nvPr/>
        </p:nvPicPr>
        <p:blipFill>
          <a:blip r:embed="rId5"/>
          <a:stretch>
            <a:fillRect/>
          </a:stretch>
        </p:blipFill>
        <p:spPr>
          <a:xfrm>
            <a:off x="2652609" y="1201586"/>
            <a:ext cx="3732190" cy="2481906"/>
          </a:xfrm>
          <a:prstGeom prst="rect">
            <a:avLst/>
          </a:prstGeom>
        </p:spPr>
      </p:pic>
      <p:sp>
        <p:nvSpPr>
          <p:cNvPr id="8" name="ZoneTexte 7">
            <a:extLst>
              <a:ext uri="{FF2B5EF4-FFF2-40B4-BE49-F238E27FC236}">
                <a16:creationId xmlns:a16="http://schemas.microsoft.com/office/drawing/2014/main" id="{E7646B89-E916-DEBE-E934-56662997B0EE}"/>
              </a:ext>
            </a:extLst>
          </p:cNvPr>
          <p:cNvSpPr txBox="1"/>
          <p:nvPr/>
        </p:nvSpPr>
        <p:spPr>
          <a:xfrm>
            <a:off x="2620040" y="3723028"/>
            <a:ext cx="1814835" cy="400110"/>
          </a:xfrm>
          <a:prstGeom prst="rect">
            <a:avLst/>
          </a:prstGeom>
          <a:noFill/>
        </p:spPr>
        <p:txBody>
          <a:bodyPr wrap="square">
            <a:spAutoFit/>
          </a:bodyPr>
          <a:lstStyle/>
          <a:p>
            <a:pPr rtl="0">
              <a:spcBef>
                <a:spcPts val="0"/>
              </a:spcBef>
              <a:spcAft>
                <a:spcPts val="0"/>
              </a:spcAft>
            </a:pPr>
            <a:r>
              <a:rPr lang="fr-FR" sz="1000">
                <a:solidFill>
                  <a:srgbClr val="1A233A"/>
                </a:solidFill>
                <a:latin typeface="Volte" panose="00000500000000000000" pitchFamily="50" charset="0"/>
              </a:rPr>
              <a:t>Up: Capri </a:t>
            </a:r>
            <a:r>
              <a:rPr lang="fr-FR" sz="1000" err="1">
                <a:solidFill>
                  <a:srgbClr val="1A233A"/>
                </a:solidFill>
                <a:latin typeface="Volte" panose="00000500000000000000" pitchFamily="50" charset="0"/>
              </a:rPr>
              <a:t>urban</a:t>
            </a:r>
            <a:r>
              <a:rPr lang="fr-FR" sz="1000">
                <a:solidFill>
                  <a:srgbClr val="1A233A"/>
                </a:solidFill>
                <a:latin typeface="Volte" panose="00000500000000000000" pitchFamily="50" charset="0"/>
              </a:rPr>
              <a:t> </a:t>
            </a:r>
            <a:r>
              <a:rPr lang="fr-FR" sz="1000" err="1">
                <a:solidFill>
                  <a:srgbClr val="1A233A"/>
                </a:solidFill>
                <a:latin typeface="Volte" panose="00000500000000000000" pitchFamily="50" charset="0"/>
              </a:rPr>
              <a:t>farm</a:t>
            </a:r>
            <a:endParaRPr lang="fr-FR" sz="1000">
              <a:solidFill>
                <a:srgbClr val="1A233A"/>
              </a:solidFill>
              <a:latin typeface="Volte" panose="00000500000000000000" pitchFamily="50" charset="0"/>
            </a:endParaRPr>
          </a:p>
          <a:p>
            <a:pPr rtl="0">
              <a:spcBef>
                <a:spcPts val="0"/>
              </a:spcBef>
              <a:spcAft>
                <a:spcPts val="0"/>
              </a:spcAft>
            </a:pPr>
            <a:r>
              <a:rPr lang="fr-FR" sz="1000">
                <a:solidFill>
                  <a:srgbClr val="1A233A"/>
                </a:solidFill>
                <a:latin typeface="Volte" panose="00000500000000000000" pitchFamily="50" charset="0"/>
              </a:rPr>
              <a:t>(copyright Jeanne Mercier)</a:t>
            </a:r>
          </a:p>
        </p:txBody>
      </p:sp>
    </p:spTree>
    <p:extLst>
      <p:ext uri="{BB962C8B-B14F-4D97-AF65-F5344CB8AC3E}">
        <p14:creationId xmlns:p14="http://schemas.microsoft.com/office/powerpoint/2010/main" val="233706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6FD54343-E91B-B94D-F596-CA6725B0F0CC}"/>
            </a:ext>
          </a:extLst>
        </p:cNvPr>
        <p:cNvGrpSpPr/>
        <p:nvPr/>
      </p:nvGrpSpPr>
      <p:grpSpPr>
        <a:xfrm>
          <a:off x="0" y="0"/>
          <a:ext cx="0" cy="0"/>
          <a:chOff x="0" y="0"/>
          <a:chExt cx="0" cy="0"/>
        </a:xfrm>
      </p:grpSpPr>
      <p:sp>
        <p:nvSpPr>
          <p:cNvPr id="56" name="Google Shape;56;p13">
            <a:extLst>
              <a:ext uri="{FF2B5EF4-FFF2-40B4-BE49-F238E27FC236}">
                <a16:creationId xmlns:a16="http://schemas.microsoft.com/office/drawing/2014/main" id="{9F5DDD92-DDF8-6EB8-82CD-F364F46A777F}"/>
              </a:ext>
            </a:extLst>
          </p:cNvPr>
          <p:cNvSpPr txBox="1">
            <a:spLocks noGrp="1"/>
          </p:cNvSpPr>
          <p:nvPr>
            <p:ph type="title" idx="4294967295"/>
          </p:nvPr>
        </p:nvSpPr>
        <p:spPr>
          <a:xfrm>
            <a:off x="740595" y="1816049"/>
            <a:ext cx="7655549" cy="2372230"/>
          </a:xfrm>
          <a:prstGeom prst="rect">
            <a:avLst/>
          </a:prstGeom>
        </p:spPr>
        <p:txBody>
          <a:bodyPr spcFirstLastPara="1" wrap="square" lIns="91425" tIns="91425" rIns="91425" bIns="91425" anchor="t" anchorCtr="0">
            <a:noAutofit/>
          </a:bodyPr>
          <a:lstStyle/>
          <a:p>
            <a:pPr algn="ctr"/>
            <a:r>
              <a:rPr lang="fr-FR" sz="3600" b="1" err="1">
                <a:solidFill>
                  <a:srgbClr val="141530"/>
                </a:solidFill>
                <a:latin typeface="Volte"/>
              </a:rPr>
              <a:t>Supporting</a:t>
            </a:r>
            <a:r>
              <a:rPr lang="fr-FR" sz="3600" b="1">
                <a:solidFill>
                  <a:srgbClr val="141530"/>
                </a:solidFill>
                <a:latin typeface="Volte"/>
              </a:rPr>
              <a:t> </a:t>
            </a:r>
            <a:r>
              <a:rPr lang="fr-FR" sz="3600" b="1" err="1">
                <a:solidFill>
                  <a:srgbClr val="141530"/>
                </a:solidFill>
                <a:latin typeface="Volte"/>
              </a:rPr>
              <a:t>interscalar</a:t>
            </a:r>
            <a:r>
              <a:rPr lang="fr-FR" sz="3600" b="1">
                <a:solidFill>
                  <a:srgbClr val="141530"/>
                </a:solidFill>
                <a:latin typeface="Volte"/>
              </a:rPr>
              <a:t> actions: </a:t>
            </a:r>
            <a:br>
              <a:rPr lang="fr-FR" sz="3600" b="1">
                <a:solidFill>
                  <a:srgbClr val="141530"/>
                </a:solidFill>
                <a:latin typeface="Volte"/>
              </a:rPr>
            </a:br>
            <a:r>
              <a:rPr lang="fr-FR" sz="3600" b="1" i="1">
                <a:solidFill>
                  <a:srgbClr val="141530"/>
                </a:solidFill>
                <a:latin typeface="Volte"/>
              </a:rPr>
              <a:t>Marseille </a:t>
            </a:r>
            <a:r>
              <a:rPr lang="fr-FR" sz="3600" b="1" i="1" err="1">
                <a:solidFill>
                  <a:srgbClr val="141530"/>
                </a:solidFill>
                <a:latin typeface="Volte"/>
              </a:rPr>
              <a:t>metropolitan</a:t>
            </a:r>
            <a:r>
              <a:rPr lang="fr-FR" sz="3600" b="1" i="1">
                <a:solidFill>
                  <a:srgbClr val="141530"/>
                </a:solidFill>
                <a:latin typeface="Volte"/>
              </a:rPr>
              <a:t> </a:t>
            </a:r>
            <a:r>
              <a:rPr lang="fr-FR" sz="3600" b="1" i="1" err="1">
                <a:solidFill>
                  <a:srgbClr val="141530"/>
                </a:solidFill>
                <a:latin typeface="Volte"/>
              </a:rPr>
              <a:t>authority</a:t>
            </a:r>
            <a:r>
              <a:rPr lang="fr-FR" sz="3600" b="1" i="1">
                <a:solidFill>
                  <a:srgbClr val="141530"/>
                </a:solidFill>
                <a:latin typeface="Volte"/>
              </a:rPr>
              <a:t> </a:t>
            </a:r>
            <a:r>
              <a:rPr lang="fr-FR" sz="3600" b="1" i="1" err="1">
                <a:solidFill>
                  <a:srgbClr val="141530"/>
                </a:solidFill>
                <a:latin typeface="Volte"/>
              </a:rPr>
              <a:t>example</a:t>
            </a:r>
            <a:br>
              <a:rPr lang="fr-FR" sz="3600" b="1">
                <a:solidFill>
                  <a:srgbClr val="141530"/>
                </a:solidFill>
                <a:latin typeface="Volte"/>
              </a:rPr>
            </a:br>
            <a:br>
              <a:rPr lang="fr-FR" sz="3600" b="1">
                <a:latin typeface="Volte"/>
              </a:rPr>
            </a:br>
            <a:r>
              <a:rPr lang="fr-FR" sz="1800" b="1">
                <a:solidFill>
                  <a:srgbClr val="0070C0"/>
                </a:solidFill>
                <a:latin typeface="Volte"/>
              </a:rPr>
              <a:t>Marie </a:t>
            </a:r>
            <a:r>
              <a:rPr lang="fr-FR" sz="1800" b="1" err="1">
                <a:solidFill>
                  <a:srgbClr val="0070C0"/>
                </a:solidFill>
                <a:latin typeface="Volte"/>
              </a:rPr>
              <a:t>Goumarre</a:t>
            </a:r>
            <a:r>
              <a:rPr lang="fr-FR" sz="1800" b="1">
                <a:solidFill>
                  <a:srgbClr val="0070C0"/>
                </a:solidFill>
                <a:latin typeface="Volte"/>
              </a:rPr>
              <a:t>, Métropole Aix-Marseille-Provence</a:t>
            </a:r>
            <a:endParaRPr lang="en-US"/>
          </a:p>
          <a:p>
            <a:pPr algn="ctr"/>
            <a:endParaRPr lang="fr-FR" sz="3600" b="1">
              <a:solidFill>
                <a:srgbClr val="0070C0"/>
              </a:solidFill>
              <a:latin typeface="Volte"/>
            </a:endParaRPr>
          </a:p>
        </p:txBody>
      </p:sp>
      <p:sp>
        <p:nvSpPr>
          <p:cNvPr id="2" name="ZoneTexte 1">
            <a:extLst>
              <a:ext uri="{FF2B5EF4-FFF2-40B4-BE49-F238E27FC236}">
                <a16:creationId xmlns:a16="http://schemas.microsoft.com/office/drawing/2014/main" id="{AFDF8887-1459-3AD7-5063-270E43DC906A}"/>
              </a:ext>
            </a:extLst>
          </p:cNvPr>
          <p:cNvSpPr txBox="1"/>
          <p:nvPr/>
        </p:nvSpPr>
        <p:spPr>
          <a:xfrm>
            <a:off x="0" y="4912668"/>
            <a:ext cx="9144000" cy="230832"/>
          </a:xfrm>
          <a:prstGeom prst="rect">
            <a:avLst/>
          </a:prstGeom>
          <a:noFill/>
        </p:spPr>
        <p:txBody>
          <a:bodyPr wrap="square" rtlCol="0">
            <a:spAutoFit/>
          </a:bodyPr>
          <a:lstStyle/>
          <a:p>
            <a:pPr algn="ctr"/>
            <a:r>
              <a:rPr lang="fr-FR" sz="900" b="0" i="0" u="none" strike="noStrike">
                <a:solidFill>
                  <a:srgbClr val="1A233A"/>
                </a:solidFill>
                <a:effectLst/>
                <a:latin typeface="Volte" panose="00000500000000000000" pitchFamily="50" charset="0"/>
              </a:rPr>
              <a:t>SOMMET CLIMATE CHANCE EUROPE AFRIQUE 2025 / </a:t>
            </a:r>
            <a:r>
              <a:rPr lang="fr-FR" sz="900">
                <a:solidFill>
                  <a:srgbClr val="1A233A"/>
                </a:solidFill>
                <a:latin typeface="Volte" panose="00000500000000000000" pitchFamily="50" charset="0"/>
              </a:rPr>
              <a:t>CLIMATE CHANCE EUROPE AFRICA 2025 SUMMIT</a:t>
            </a:r>
            <a:endParaRPr lang="fr-FR" sz="700">
              <a:solidFill>
                <a:srgbClr val="1A233A"/>
              </a:solidFill>
              <a:latin typeface="Volte" panose="00000500000000000000" pitchFamily="50" charset="0"/>
            </a:endParaRPr>
          </a:p>
        </p:txBody>
      </p:sp>
      <p:pic>
        <p:nvPicPr>
          <p:cNvPr id="7" name="Image 6">
            <a:extLst>
              <a:ext uri="{FF2B5EF4-FFF2-40B4-BE49-F238E27FC236}">
                <a16:creationId xmlns:a16="http://schemas.microsoft.com/office/drawing/2014/main" id="{8BABA9AD-EB39-238C-CCB1-74B2F73506F0}"/>
              </a:ext>
            </a:extLst>
          </p:cNvPr>
          <p:cNvPicPr>
            <a:picLocks noChangeAspect="1"/>
          </p:cNvPicPr>
          <p:nvPr/>
        </p:nvPicPr>
        <p:blipFill>
          <a:blip r:embed="rId3"/>
          <a:srcRect l="79" r="-1"/>
          <a:stretch/>
        </p:blipFill>
        <p:spPr>
          <a:xfrm>
            <a:off x="-1" y="0"/>
            <a:ext cx="9136743" cy="1250389"/>
          </a:xfrm>
          <a:prstGeom prst="rect">
            <a:avLst/>
          </a:prstGeom>
        </p:spPr>
      </p:pic>
    </p:spTree>
    <p:extLst>
      <p:ext uri="{BB962C8B-B14F-4D97-AF65-F5344CB8AC3E}">
        <p14:creationId xmlns:p14="http://schemas.microsoft.com/office/powerpoint/2010/main" val="216675950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AAD05E5DED63459E68A0BD14F0014E" ma:contentTypeVersion="15" ma:contentTypeDescription="Crée un document." ma:contentTypeScope="" ma:versionID="4e5342fd482d62103aaa1ea3c2089edc">
  <xsd:schema xmlns:xsd="http://www.w3.org/2001/XMLSchema" xmlns:xs="http://www.w3.org/2001/XMLSchema" xmlns:p="http://schemas.microsoft.com/office/2006/metadata/properties" xmlns:ns2="8e58b5d7-450c-41f1-85b0-ede092b4f40d" xmlns:ns3="b4653386-2c09-4f08-b450-25234879c416" targetNamespace="http://schemas.microsoft.com/office/2006/metadata/properties" ma:root="true" ma:fieldsID="1f276bec0d2bc6d4b938c7fe82d7663e" ns2:_="" ns3:_="">
    <xsd:import namespace="8e58b5d7-450c-41f1-85b0-ede092b4f40d"/>
    <xsd:import namespace="b4653386-2c09-4f08-b450-25234879c4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58b5d7-450c-41f1-85b0-ede092b4f40d"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f4e2fb15-3eaa-4f3c-a210-53dcfbce658b}" ma:internalName="TaxCatchAll" ma:showField="CatchAllData" ma:web="8e58b5d7-450c-41f1-85b0-ede092b4f40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4653386-2c09-4f08-b450-25234879c41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a099aa08-4840-4209-89ab-e7563723f937"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4653386-2c09-4f08-b450-25234879c416">
      <Terms xmlns="http://schemas.microsoft.com/office/infopath/2007/PartnerControls"/>
    </lcf76f155ced4ddcb4097134ff3c332f>
    <TaxCatchAll xmlns="8e58b5d7-450c-41f1-85b0-ede092b4f40d" xsi:nil="true"/>
  </documentManagement>
</p:properties>
</file>

<file path=customXml/itemProps1.xml><?xml version="1.0" encoding="utf-8"?>
<ds:datastoreItem xmlns:ds="http://schemas.openxmlformats.org/officeDocument/2006/customXml" ds:itemID="{23C394B7-F702-4D2F-B923-76247C40A807}">
  <ds:schemaRefs>
    <ds:schemaRef ds:uri="8e58b5d7-450c-41f1-85b0-ede092b4f40d"/>
    <ds:schemaRef ds:uri="b4653386-2c09-4f08-b450-25234879c4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7B5DC07-317E-4C7A-A4AA-B2D1CDF81598}">
  <ds:schemaRefs>
    <ds:schemaRef ds:uri="http://schemas.microsoft.com/sharepoint/v3/contenttype/forms"/>
  </ds:schemaRefs>
</ds:datastoreItem>
</file>

<file path=customXml/itemProps3.xml><?xml version="1.0" encoding="utf-8"?>
<ds:datastoreItem xmlns:ds="http://schemas.openxmlformats.org/officeDocument/2006/customXml" ds:itemID="{9DE72A0F-0C0C-414A-B91B-03AEE21E5643}">
  <ds:schemaRefs>
    <ds:schemaRef ds:uri="8e58b5d7-450c-41f1-85b0-ede092b4f40d"/>
    <ds:schemaRef ds:uri="b4653386-2c09-4f08-b450-25234879c416"/>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2230</Words>
  <Application>Microsoft Office PowerPoint</Application>
  <PresentationFormat>Affichage à l'écran (16:9)</PresentationFormat>
  <Paragraphs>243</Paragraphs>
  <Slides>26</Slides>
  <Notes>26</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26</vt:i4>
      </vt:variant>
    </vt:vector>
  </HeadingPairs>
  <TitlesOfParts>
    <vt:vector size="31" baseType="lpstr">
      <vt:lpstr>Oswald</vt:lpstr>
      <vt:lpstr>Punto</vt:lpstr>
      <vt:lpstr>Segoe UI</vt:lpstr>
      <vt:lpstr>Volte</vt:lpstr>
      <vt:lpstr>Simple Light</vt:lpstr>
      <vt:lpstr>Strengthening the resilience of local food systems  Renforcer la résilience des systèmes alimentaires dans les territoires </vt:lpstr>
      <vt:lpstr>Round table – Table ronde</vt:lpstr>
      <vt:lpstr>Anchoring Just Food Transitions:  cooperation as infrastructure  Alina Bekka, La Cité de l’agriculture </vt:lpstr>
      <vt:lpstr>Marseille, a city rooted in agriculture, hungry for food justice</vt:lpstr>
      <vt:lpstr>La Cité de l’agriculture: a living lab for the ecological and just transition of food systems</vt:lpstr>
      <vt:lpstr>Territoires à VivreS Marseille: Transforming Food Access and Experimenting Food Democracy</vt:lpstr>
      <vt:lpstr>CAJAU: inclusion and hospitality of urban agriculture</vt:lpstr>
      <vt:lpstr>Cooperation as infrastructure</vt:lpstr>
      <vt:lpstr>Supporting interscalar actions:  Marseille metropolitan authority example  Marie Goumarre, Métropole Aix-Marseille-Provence </vt:lpstr>
      <vt:lpstr>Scaling up urban food policies: Grenoble metropolitan authority example  Salima Djidel, Vice-présidente Grenoble Alpes Métropole </vt:lpstr>
      <vt:lpstr>Advocacy contributions</vt:lpstr>
      <vt:lpstr>Levers of cooperation between local food systems around the world  Giaime Berti, Chair of the Resilient Local Food Supply Chains Alliance </vt:lpstr>
      <vt:lpstr>The issue at the stake: the crisis of the conventional food system </vt:lpstr>
      <vt:lpstr>A way foreward towards sustainable food systems </vt:lpstr>
      <vt:lpstr>Territorialisation of the food system: local action </vt:lpstr>
      <vt:lpstr>Territorialisation of the food system: global advocacy  </vt:lpstr>
      <vt:lpstr>Territorialisation of the food system: global advocacy </vt:lpstr>
      <vt:lpstr>The UN Food System Summit </vt:lpstr>
      <vt:lpstr>RLFSC Alliance </vt:lpstr>
      <vt:lpstr>RLFSC Alliance: governance </vt:lpstr>
      <vt:lpstr>RLFSC Alliance: activities</vt:lpstr>
      <vt:lpstr>RLFSC Alliance advocacy</vt:lpstr>
      <vt:lpstr>RLFSC Alliance advocacy</vt:lpstr>
      <vt:lpstr>Italy and RLFSC Alliance</vt:lpstr>
      <vt:lpstr>Re.food</vt:lpstr>
      <vt:lpstr>Re.food and UNFSS + 4 objectives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COMMUNIQUER DANS LE RESPECT DE NOTRE CHARTE GRAPHIQUE</dc:title>
  <dc:creator>Association Climate Chance</dc:creator>
  <cp:lastModifiedBy>Paul  MAZERAND</cp:lastModifiedBy>
  <cp:revision>1</cp:revision>
  <dcterms:modified xsi:type="dcterms:W3CDTF">2025-04-01T11:55:54Z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0x0101009AAAD05E5DED63459E68A0BD14F0014E</vt:lpwstr>
  </property>
  <property fmtid="{D5CDD505-2E9C-101B-9397-08002B2CF9AE}" pid="3" name="MediaServiceImageTags">
    <vt:lpwstr/>
  </property>
</Properties>
</file>